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1"/>
  </p:notesMasterIdLst>
  <p:handoutMasterIdLst>
    <p:handoutMasterId r:id="rId32"/>
  </p:handoutMasterIdLst>
  <p:sldIdLst>
    <p:sldId id="256" r:id="rId2"/>
    <p:sldId id="368" r:id="rId3"/>
    <p:sldId id="370" r:id="rId4"/>
    <p:sldId id="371" r:id="rId5"/>
    <p:sldId id="372" r:id="rId6"/>
    <p:sldId id="373" r:id="rId7"/>
    <p:sldId id="374" r:id="rId8"/>
    <p:sldId id="375" r:id="rId9"/>
    <p:sldId id="376" r:id="rId10"/>
    <p:sldId id="377" r:id="rId11"/>
    <p:sldId id="378" r:id="rId12"/>
    <p:sldId id="400" r:id="rId13"/>
    <p:sldId id="380" r:id="rId14"/>
    <p:sldId id="381" r:id="rId15"/>
    <p:sldId id="382" r:id="rId16"/>
    <p:sldId id="383" r:id="rId17"/>
    <p:sldId id="384" r:id="rId18"/>
    <p:sldId id="385" r:id="rId19"/>
    <p:sldId id="386" r:id="rId20"/>
    <p:sldId id="387" r:id="rId21"/>
    <p:sldId id="388" r:id="rId22"/>
    <p:sldId id="390" r:id="rId23"/>
    <p:sldId id="403" r:id="rId24"/>
    <p:sldId id="392" r:id="rId25"/>
    <p:sldId id="393" r:id="rId26"/>
    <p:sldId id="398" r:id="rId27"/>
    <p:sldId id="404" r:id="rId28"/>
    <p:sldId id="396" r:id="rId29"/>
    <p:sldId id="401" r:id="rId30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CC"/>
    <a:srgbClr val="008000"/>
    <a:srgbClr val="CC3300"/>
    <a:srgbClr val="33CC33"/>
    <a:srgbClr val="990033"/>
    <a:srgbClr val="00FFCC"/>
    <a:srgbClr val="003366"/>
    <a:srgbClr val="CC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60" d="100"/>
          <a:sy n="60" d="100"/>
        </p:scale>
        <p:origin x="-1574" y="-178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3/21/2012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94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3/21/2012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5799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AE5CEC6-782F-415F-9A96-E22E81740E45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958167" y="8807450"/>
            <a:ext cx="302683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85" tIns="46442" rIns="92885" bIns="46442"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9F318979-785A-4E23-B90E-91CDBE55FD99}" type="slidenum">
              <a:rPr lang="en-US" sz="1200"/>
              <a:pPr algn="r" eaLnBrk="1" hangingPunct="1"/>
              <a:t>24</a:t>
            </a:fld>
            <a:endParaRPr 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C158846-6688-4F3C-862C-2B25B4D4F31A}" type="slidenum">
              <a:rPr lang="en-US" sz="1200"/>
              <a:pPr eaLnBrk="1" hangingPunct="1"/>
              <a:t>25</a:t>
            </a:fld>
            <a:endParaRPr 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6086BF6-EDFA-42E7-A04D-518696036B3B}" type="slidenum">
              <a:rPr lang="en-US" sz="1200"/>
              <a:pPr eaLnBrk="1" hangingPunct="1"/>
              <a:t>28</a:t>
            </a:fld>
            <a:endParaRPr lang="en-US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75F986A-0FE4-4EAF-B339-1DD434C1BFCB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3FCD92D-2D7B-415E-887D-45F3780AE8F1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D57BEB7-2079-4E43-9386-EC111CCB6F54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237B3C6-74AA-4FDF-BE08-7411EEC5FD12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633C140-3CE3-4016-913F-EAF73A600CB7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A2F9213-2433-4D39-BF70-EA9C31C3765A}" type="slidenum">
              <a:rPr lang="en-US" sz="1200"/>
              <a:pPr eaLnBrk="1" hangingPunct="1"/>
              <a:t>20</a:t>
            </a:fld>
            <a:endParaRPr 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40CF7DF-4F9D-43FE-8473-071F44A79ABE}" type="slidenum">
              <a:rPr lang="en-US" sz="1200"/>
              <a:pPr eaLnBrk="1" hangingPunct="1"/>
              <a:t>21</a:t>
            </a:fld>
            <a:endParaRPr 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FF2DA5B-5DF9-40ED-A705-737C8D4778DC}" type="slidenum">
              <a:rPr lang="en-US" sz="1200"/>
              <a:pPr eaLnBrk="1" hangingPunct="1"/>
              <a:t>22</a:t>
            </a:fld>
            <a:endParaRPr 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Transmission Errors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Transmission Errors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Transmission Errors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A5A483E-2C16-4A7C-A450-A95C477578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85225" cy="7921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C75B29D-399E-4EBE-B92E-E324310C2F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Transmission Errors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Transmission Errors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2636912"/>
            <a:ext cx="8462993" cy="150019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Transmission Errors</a:t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Error Detection and Correction 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71800" y="5686898"/>
            <a:ext cx="6264696" cy="105447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</a:t>
            </a:r>
            <a:r>
              <a:rPr lang="en-US" sz="2800" dirty="0" smtClean="0"/>
              <a:t>Term C10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-27384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Error Detection</a:t>
            </a:r>
          </a:p>
        </p:txBody>
      </p:sp>
      <p:sp>
        <p:nvSpPr>
          <p:cNvPr id="1229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95536" y="1196752"/>
            <a:ext cx="8280920" cy="468052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Note - </a:t>
            </a:r>
            <a:r>
              <a:rPr lang="en-US" sz="2400" dirty="0"/>
              <a:t>E</a:t>
            </a:r>
            <a:r>
              <a:rPr lang="en-US" sz="2400" dirty="0" smtClean="0"/>
              <a:t>rrors in network transmissions are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 pitchFamily="66" charset="0"/>
              </a:rPr>
              <a:t>bursty</a:t>
            </a:r>
            <a:r>
              <a:rPr lang="en-US" sz="2400" dirty="0" smtClean="0">
                <a:solidFill>
                  <a:srgbClr val="800000"/>
                </a:solidFill>
              </a:rPr>
              <a:t>.</a:t>
            </a:r>
          </a:p>
          <a:p>
            <a:pPr eaLnBrk="1" hangingPunct="1">
              <a:buFont typeface="Wingdings" pitchFamily="2" charset="2"/>
              <a:buChar char="è"/>
            </a:pPr>
            <a:r>
              <a:rPr lang="en-US" sz="2400" dirty="0" smtClean="0">
                <a:sym typeface="Wingdings" pitchFamily="2" charset="2"/>
              </a:rPr>
              <a:t>The percentage of damage due to errors is </a:t>
            </a:r>
            <a:r>
              <a:rPr lang="en-US" sz="2400" dirty="0" smtClean="0">
                <a:solidFill>
                  <a:srgbClr val="0033CC"/>
                </a:solidFill>
                <a:sym typeface="Wingdings" pitchFamily="2" charset="2"/>
              </a:rPr>
              <a:t>lower</a:t>
            </a:r>
            <a:r>
              <a:rPr lang="en-US" sz="2400" dirty="0" smtClean="0">
                <a:sym typeface="Wingdings" pitchFamily="2" charset="2"/>
              </a:rPr>
              <a:t>.</a:t>
            </a:r>
          </a:p>
          <a:p>
            <a:pPr eaLnBrk="1" hangingPunct="1">
              <a:buFont typeface="Wingdings" pitchFamily="2" charset="2"/>
              <a:buChar char="è"/>
            </a:pPr>
            <a:r>
              <a:rPr lang="en-US" sz="2400" i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It is </a:t>
            </a:r>
            <a:r>
              <a:rPr lang="en-US" sz="2400" dirty="0" smtClean="0">
                <a:solidFill>
                  <a:srgbClr val="0033CC"/>
                </a:solidFill>
              </a:rPr>
              <a:t>harder</a:t>
            </a:r>
            <a:r>
              <a:rPr lang="en-US" sz="2400" dirty="0" smtClean="0"/>
              <a:t> to detect and correct network errors</a:t>
            </a:r>
            <a:r>
              <a:rPr lang="en-US" sz="2400" i="1" dirty="0" smtClean="0">
                <a:solidFill>
                  <a:schemeClr val="accent2"/>
                </a:solidFill>
              </a:rPr>
              <a:t>.</a:t>
            </a:r>
          </a:p>
          <a:p>
            <a:pPr eaLnBrk="1" hangingPunct="1"/>
            <a:r>
              <a:rPr lang="en-US" sz="2400" dirty="0" smtClean="0"/>
              <a:t>Linear codes</a:t>
            </a:r>
          </a:p>
          <a:p>
            <a:pPr lvl="1" eaLnBrk="1" hangingPunct="1"/>
            <a:r>
              <a:rPr lang="en-US" sz="2400" dirty="0" smtClean="0"/>
              <a:t>Single parity check code :: take</a:t>
            </a:r>
            <a:r>
              <a:rPr lang="en-US" dirty="0" smtClean="0">
                <a:solidFill>
                  <a:srgbClr val="0033CC"/>
                </a:solidFill>
              </a:rPr>
              <a:t> k </a:t>
            </a:r>
            <a:r>
              <a:rPr lang="en-US" sz="2400" dirty="0" smtClean="0"/>
              <a:t>information bits and appends a single </a:t>
            </a:r>
            <a:r>
              <a:rPr lang="en-US" sz="2400" b="1" dirty="0" smtClean="0"/>
              <a:t>check bit </a:t>
            </a:r>
            <a:r>
              <a:rPr lang="en-US" sz="2400" dirty="0" smtClean="0"/>
              <a:t>to form a </a:t>
            </a:r>
            <a:r>
              <a:rPr lang="en-US" sz="2400" dirty="0" err="1" smtClean="0"/>
              <a:t>codeword</a:t>
            </a:r>
            <a:r>
              <a:rPr lang="en-US" sz="2400" dirty="0" smtClean="0"/>
              <a:t>.</a:t>
            </a:r>
          </a:p>
          <a:p>
            <a:pPr lvl="1" eaLnBrk="1" hangingPunct="1"/>
            <a:r>
              <a:rPr lang="en-US" sz="2400" dirty="0" smtClean="0"/>
              <a:t>Two-dimensional parity checks</a:t>
            </a:r>
          </a:p>
          <a:p>
            <a:pPr eaLnBrk="1" hangingPunct="1"/>
            <a:r>
              <a:rPr lang="en-US" sz="2400" dirty="0" smtClean="0"/>
              <a:t>IP Checksum</a:t>
            </a:r>
          </a:p>
          <a:p>
            <a:pPr eaLnBrk="1" hangingPunct="1"/>
            <a:r>
              <a:rPr lang="en-US" sz="2400" dirty="0" smtClean="0"/>
              <a:t>Polynomial Codes </a:t>
            </a:r>
            <a:endParaRPr lang="en-US" sz="2400" dirty="0" smtClean="0">
              <a:solidFill>
                <a:srgbClr val="009900"/>
              </a:solidFill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     Example: </a:t>
            </a:r>
            <a:r>
              <a:rPr lang="en-US" sz="2400" b="1" dirty="0" smtClean="0">
                <a:solidFill>
                  <a:srgbClr val="009900"/>
                </a:solidFill>
                <a:latin typeface="Comic Sans MS" pitchFamily="66" charset="0"/>
              </a:rPr>
              <a:t>CRC (Cyclic Redundancy Checking)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67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1447800" y="3124200"/>
            <a:ext cx="63246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1790700" y="3019424"/>
            <a:ext cx="1041400" cy="587375"/>
          </a:xfrm>
          <a:prstGeom prst="rect">
            <a:avLst/>
          </a:prstGeom>
          <a:solidFill>
            <a:srgbClr val="00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4"/>
          <p:cNvSpPr>
            <a:spLocks noChangeShapeType="1"/>
          </p:cNvSpPr>
          <p:nvPr/>
        </p:nvSpPr>
        <p:spPr bwMode="auto">
          <a:xfrm>
            <a:off x="1371600" y="3308350"/>
            <a:ext cx="419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5"/>
          <p:cNvSpPr>
            <a:spLocks noChangeShapeType="1"/>
          </p:cNvSpPr>
          <p:nvPr/>
        </p:nvSpPr>
        <p:spPr bwMode="auto">
          <a:xfrm>
            <a:off x="2832100" y="3295650"/>
            <a:ext cx="647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3492500" y="2997200"/>
            <a:ext cx="1600200" cy="622300"/>
          </a:xfrm>
          <a:prstGeom prst="rect">
            <a:avLst/>
          </a:prstGeom>
          <a:solidFill>
            <a:srgbClr val="00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Rectangle 7"/>
          <p:cNvSpPr>
            <a:spLocks noChangeArrowheads="1"/>
          </p:cNvSpPr>
          <p:nvPr/>
        </p:nvSpPr>
        <p:spPr bwMode="auto">
          <a:xfrm>
            <a:off x="3738563" y="3121025"/>
            <a:ext cx="942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Channel</a:t>
            </a:r>
          </a:p>
        </p:txBody>
      </p:sp>
      <p:sp>
        <p:nvSpPr>
          <p:cNvPr id="13322" name="Line 8"/>
          <p:cNvSpPr>
            <a:spLocks noChangeShapeType="1"/>
          </p:cNvSpPr>
          <p:nvPr/>
        </p:nvSpPr>
        <p:spPr bwMode="auto">
          <a:xfrm>
            <a:off x="5118100" y="3308349"/>
            <a:ext cx="723900" cy="476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Rectangle 9"/>
          <p:cNvSpPr>
            <a:spLocks noChangeArrowheads="1"/>
          </p:cNvSpPr>
          <p:nvPr/>
        </p:nvSpPr>
        <p:spPr bwMode="auto">
          <a:xfrm>
            <a:off x="5905500" y="3022600"/>
            <a:ext cx="914400" cy="596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"/>
          <p:cNvSpPr>
            <a:spLocks noChangeShapeType="1"/>
          </p:cNvSpPr>
          <p:nvPr/>
        </p:nvSpPr>
        <p:spPr bwMode="auto">
          <a:xfrm>
            <a:off x="6858000" y="3321050"/>
            <a:ext cx="419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Rectangle 11"/>
          <p:cNvSpPr>
            <a:spLocks noChangeArrowheads="1"/>
          </p:cNvSpPr>
          <p:nvPr/>
        </p:nvSpPr>
        <p:spPr bwMode="auto">
          <a:xfrm>
            <a:off x="1795463" y="3108325"/>
            <a:ext cx="942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Encoder</a:t>
            </a:r>
          </a:p>
        </p:txBody>
      </p:sp>
      <p:sp>
        <p:nvSpPr>
          <p:cNvPr id="13326" name="Rectangle 12"/>
          <p:cNvSpPr>
            <a:spLocks noChangeArrowheads="1"/>
          </p:cNvSpPr>
          <p:nvPr/>
        </p:nvSpPr>
        <p:spPr bwMode="auto">
          <a:xfrm>
            <a:off x="323528" y="3019425"/>
            <a:ext cx="12604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/>
              <a:t>User</a:t>
            </a:r>
          </a:p>
          <a:p>
            <a:pPr eaLnBrk="0" hangingPunct="0"/>
            <a:r>
              <a:rPr lang="en-US" sz="1800" dirty="0"/>
              <a:t>information</a:t>
            </a:r>
          </a:p>
        </p:txBody>
      </p:sp>
      <p:sp>
        <p:nvSpPr>
          <p:cNvPr id="13327" name="Rectangle 13"/>
          <p:cNvSpPr>
            <a:spLocks noChangeArrowheads="1"/>
          </p:cNvSpPr>
          <p:nvPr/>
        </p:nvSpPr>
        <p:spPr bwMode="auto">
          <a:xfrm>
            <a:off x="5842000" y="2994025"/>
            <a:ext cx="1066800" cy="647700"/>
          </a:xfrm>
          <a:prstGeom prst="rect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 dirty="0"/>
              <a:t>Pattern</a:t>
            </a:r>
          </a:p>
          <a:p>
            <a:pPr algn="ctr" eaLnBrk="0" hangingPunct="0"/>
            <a:r>
              <a:rPr lang="en-US" sz="1800" dirty="0"/>
              <a:t>Checking</a:t>
            </a:r>
          </a:p>
        </p:txBody>
      </p:sp>
      <p:sp>
        <p:nvSpPr>
          <p:cNvPr id="13328" name="Rectangle 14"/>
          <p:cNvSpPr>
            <a:spLocks noChangeArrowheads="1"/>
          </p:cNvSpPr>
          <p:nvPr/>
        </p:nvSpPr>
        <p:spPr bwMode="auto">
          <a:xfrm>
            <a:off x="2051720" y="2308225"/>
            <a:ext cx="24542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 dirty="0"/>
              <a:t>All inputs to channel</a:t>
            </a:r>
          </a:p>
          <a:p>
            <a:pPr algn="ctr" eaLnBrk="0" hangingPunct="0"/>
            <a:r>
              <a:rPr lang="en-US" sz="1800" dirty="0"/>
              <a:t> satisfy pattern/condition</a:t>
            </a:r>
          </a:p>
        </p:txBody>
      </p:sp>
      <p:sp>
        <p:nvSpPr>
          <p:cNvPr id="13329" name="Rectangle 15"/>
          <p:cNvSpPr>
            <a:spLocks noChangeArrowheads="1"/>
          </p:cNvSpPr>
          <p:nvPr/>
        </p:nvSpPr>
        <p:spPr bwMode="auto">
          <a:xfrm>
            <a:off x="5021263" y="2422525"/>
            <a:ext cx="9429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/>
              <a:t>Channel</a:t>
            </a:r>
          </a:p>
          <a:p>
            <a:pPr algn="ctr" eaLnBrk="0" hangingPunct="0"/>
            <a:r>
              <a:rPr lang="en-US" sz="1800"/>
              <a:t>output</a:t>
            </a:r>
          </a:p>
        </p:txBody>
      </p:sp>
      <p:sp>
        <p:nvSpPr>
          <p:cNvPr id="13330" name="Rectangle 16"/>
          <p:cNvSpPr>
            <a:spLocks noChangeArrowheads="1"/>
          </p:cNvSpPr>
          <p:nvPr/>
        </p:nvSpPr>
        <p:spPr bwMode="auto">
          <a:xfrm>
            <a:off x="7020272" y="2740025"/>
            <a:ext cx="2075022" cy="119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 eaLnBrk="0" hangingPunct="0"/>
            <a:r>
              <a:rPr lang="en-US" sz="1800" dirty="0"/>
              <a:t>Deliver user </a:t>
            </a:r>
          </a:p>
          <a:p>
            <a:pPr algn="ctr" eaLnBrk="0" hangingPunct="0"/>
            <a:r>
              <a:rPr lang="en-US" sz="1800" dirty="0"/>
              <a:t>information</a:t>
            </a:r>
          </a:p>
          <a:p>
            <a:pPr algn="ctr" eaLnBrk="0" hangingPunct="0"/>
            <a:r>
              <a:rPr lang="en-US" sz="1800" dirty="0"/>
              <a:t>or</a:t>
            </a:r>
          </a:p>
          <a:p>
            <a:pPr algn="ctr" eaLnBrk="0" hangingPunct="0"/>
            <a:r>
              <a:rPr lang="en-US" sz="1800" dirty="0"/>
              <a:t>set error </a:t>
            </a:r>
            <a:r>
              <a:rPr lang="en-US" sz="1800" dirty="0" smtClean="0">
                <a:solidFill>
                  <a:srgbClr val="800000"/>
                </a:solidFill>
              </a:rPr>
              <a:t>alarm!</a:t>
            </a:r>
            <a:endParaRPr lang="en-US" sz="1800" dirty="0">
              <a:solidFill>
                <a:srgbClr val="800000"/>
              </a:solidFill>
            </a:endParaRPr>
          </a:p>
        </p:txBody>
      </p:sp>
      <p:sp>
        <p:nvSpPr>
          <p:cNvPr id="7189" name="Rectangle 21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77225" cy="98072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General Error Detection System</a:t>
            </a:r>
          </a:p>
        </p:txBody>
      </p:sp>
      <p:sp>
        <p:nvSpPr>
          <p:cNvPr id="23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6307682" y="4725144"/>
            <a:ext cx="2656806" cy="648072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Comic Sans MS" pitchFamily="66" charset="0"/>
              </a:rPr>
              <a:t>Done by the receiver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 flipV="1">
            <a:off x="6307682" y="3717032"/>
            <a:ext cx="208534" cy="1102618"/>
          </a:xfrm>
          <a:prstGeom prst="straightConnector1">
            <a:avLst/>
          </a:prstGeom>
          <a:noFill/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0720575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180975" y="3767138"/>
            <a:ext cx="1592263" cy="10937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168275" y="3978275"/>
            <a:ext cx="16049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Calculate check bits</a:t>
            </a:r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2514600" y="3276600"/>
            <a:ext cx="1995488" cy="13954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2819400" y="3744913"/>
            <a:ext cx="155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Channel</a:t>
            </a: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5619750" y="2744788"/>
            <a:ext cx="2335213" cy="8810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Text Box 7"/>
          <p:cNvSpPr txBox="1">
            <a:spLocks noChangeArrowheads="1"/>
          </p:cNvSpPr>
          <p:nvPr/>
        </p:nvSpPr>
        <p:spPr bwMode="auto">
          <a:xfrm>
            <a:off x="5856288" y="2835275"/>
            <a:ext cx="195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Recalculate check bits</a:t>
            </a:r>
          </a:p>
        </p:txBody>
      </p:sp>
      <p:sp>
        <p:nvSpPr>
          <p:cNvPr id="14346" name="Rectangle 8"/>
          <p:cNvSpPr>
            <a:spLocks noChangeArrowheads="1"/>
          </p:cNvSpPr>
          <p:nvPr/>
        </p:nvSpPr>
        <p:spPr bwMode="auto">
          <a:xfrm>
            <a:off x="5768975" y="4027488"/>
            <a:ext cx="1746250" cy="7905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9"/>
          <p:cNvSpPr txBox="1">
            <a:spLocks noChangeArrowheads="1"/>
          </p:cNvSpPr>
          <p:nvPr/>
        </p:nvSpPr>
        <p:spPr bwMode="auto">
          <a:xfrm>
            <a:off x="5995988" y="4157663"/>
            <a:ext cx="1366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Compare</a:t>
            </a:r>
          </a:p>
        </p:txBody>
      </p:sp>
      <p:sp>
        <p:nvSpPr>
          <p:cNvPr id="14348" name="Line 10"/>
          <p:cNvSpPr>
            <a:spLocks noChangeShapeType="1"/>
          </p:cNvSpPr>
          <p:nvPr/>
        </p:nvSpPr>
        <p:spPr bwMode="auto">
          <a:xfrm>
            <a:off x="217488" y="2414588"/>
            <a:ext cx="1722437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Text Box 11"/>
          <p:cNvSpPr txBox="1">
            <a:spLocks noChangeArrowheads="1"/>
          </p:cNvSpPr>
          <p:nvPr/>
        </p:nvSpPr>
        <p:spPr bwMode="auto">
          <a:xfrm>
            <a:off x="282575" y="1917700"/>
            <a:ext cx="205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i="1"/>
              <a:t>Information bits</a:t>
            </a:r>
            <a:endParaRPr lang="en-US" sz="2000"/>
          </a:p>
        </p:txBody>
      </p:sp>
      <p:sp>
        <p:nvSpPr>
          <p:cNvPr id="14350" name="Line 12"/>
          <p:cNvSpPr>
            <a:spLocks noChangeShapeType="1"/>
          </p:cNvSpPr>
          <p:nvPr/>
        </p:nvSpPr>
        <p:spPr bwMode="auto">
          <a:xfrm>
            <a:off x="871538" y="2417763"/>
            <a:ext cx="1587" cy="13795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Line 13"/>
          <p:cNvSpPr>
            <a:spLocks noChangeShapeType="1"/>
          </p:cNvSpPr>
          <p:nvPr/>
        </p:nvSpPr>
        <p:spPr bwMode="auto">
          <a:xfrm>
            <a:off x="1773238" y="4437063"/>
            <a:ext cx="768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Line 14"/>
          <p:cNvSpPr>
            <a:spLocks noChangeShapeType="1"/>
          </p:cNvSpPr>
          <p:nvPr/>
        </p:nvSpPr>
        <p:spPr bwMode="auto">
          <a:xfrm>
            <a:off x="1908175" y="3767138"/>
            <a:ext cx="6032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Line 15"/>
          <p:cNvSpPr>
            <a:spLocks noChangeShapeType="1"/>
          </p:cNvSpPr>
          <p:nvPr/>
        </p:nvSpPr>
        <p:spPr bwMode="auto">
          <a:xfrm>
            <a:off x="1925638" y="2417763"/>
            <a:ext cx="1587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Line 16"/>
          <p:cNvSpPr>
            <a:spLocks noChangeShapeType="1"/>
          </p:cNvSpPr>
          <p:nvPr/>
        </p:nvSpPr>
        <p:spPr bwMode="auto">
          <a:xfrm>
            <a:off x="4537075" y="4295775"/>
            <a:ext cx="12319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Line 17"/>
          <p:cNvSpPr>
            <a:spLocks noChangeShapeType="1"/>
          </p:cNvSpPr>
          <p:nvPr/>
        </p:nvSpPr>
        <p:spPr bwMode="auto">
          <a:xfrm flipH="1">
            <a:off x="6716713" y="3606800"/>
            <a:ext cx="1587" cy="415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Line 18"/>
          <p:cNvSpPr>
            <a:spLocks noChangeShapeType="1"/>
          </p:cNvSpPr>
          <p:nvPr/>
        </p:nvSpPr>
        <p:spPr bwMode="auto">
          <a:xfrm>
            <a:off x="4537075" y="3771900"/>
            <a:ext cx="314325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Line 19"/>
          <p:cNvSpPr>
            <a:spLocks noChangeShapeType="1"/>
          </p:cNvSpPr>
          <p:nvPr/>
        </p:nvSpPr>
        <p:spPr bwMode="auto">
          <a:xfrm flipV="1">
            <a:off x="4876800" y="2349500"/>
            <a:ext cx="1588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Line 20"/>
          <p:cNvSpPr>
            <a:spLocks noChangeShapeType="1"/>
          </p:cNvSpPr>
          <p:nvPr/>
        </p:nvSpPr>
        <p:spPr bwMode="auto">
          <a:xfrm>
            <a:off x="4873625" y="2344738"/>
            <a:ext cx="2752725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Text Box 21"/>
          <p:cNvSpPr txBox="1">
            <a:spLocks noChangeArrowheads="1"/>
          </p:cNvSpPr>
          <p:nvPr/>
        </p:nvSpPr>
        <p:spPr bwMode="auto">
          <a:xfrm>
            <a:off x="5446713" y="1847850"/>
            <a:ext cx="3133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i="1"/>
              <a:t>Received information bits</a:t>
            </a:r>
            <a:endParaRPr lang="en-US" sz="2000"/>
          </a:p>
        </p:txBody>
      </p:sp>
      <p:sp>
        <p:nvSpPr>
          <p:cNvPr id="14360" name="Line 22"/>
          <p:cNvSpPr>
            <a:spLocks noChangeShapeType="1"/>
          </p:cNvSpPr>
          <p:nvPr/>
        </p:nvSpPr>
        <p:spPr bwMode="auto">
          <a:xfrm>
            <a:off x="6711950" y="2351088"/>
            <a:ext cx="1588" cy="428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Line 23"/>
          <p:cNvSpPr>
            <a:spLocks noChangeShapeType="1"/>
          </p:cNvSpPr>
          <p:nvPr/>
        </p:nvSpPr>
        <p:spPr bwMode="auto">
          <a:xfrm flipV="1">
            <a:off x="7515225" y="4438650"/>
            <a:ext cx="1328738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Text Box 24"/>
          <p:cNvSpPr txBox="1">
            <a:spLocks noChangeArrowheads="1"/>
          </p:cNvSpPr>
          <p:nvPr/>
        </p:nvSpPr>
        <p:spPr bwMode="auto">
          <a:xfrm>
            <a:off x="1722438" y="4592638"/>
            <a:ext cx="9255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i="1"/>
              <a:t>Check</a:t>
            </a:r>
          </a:p>
          <a:p>
            <a:r>
              <a:rPr lang="en-US" sz="2000" i="1"/>
              <a:t> bits</a:t>
            </a:r>
            <a:endParaRPr lang="en-US" sz="2000"/>
          </a:p>
        </p:txBody>
      </p:sp>
      <p:sp>
        <p:nvSpPr>
          <p:cNvPr id="14363" name="Text Box 25"/>
          <p:cNvSpPr txBox="1">
            <a:spLocks noChangeArrowheads="1"/>
          </p:cNvSpPr>
          <p:nvPr/>
        </p:nvSpPr>
        <p:spPr bwMode="auto">
          <a:xfrm>
            <a:off x="7456488" y="4495800"/>
            <a:ext cx="168751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i="1"/>
              <a:t>Information accepted if check bits match</a:t>
            </a:r>
            <a:endParaRPr lang="en-US" sz="2000"/>
          </a:p>
        </p:txBody>
      </p:sp>
      <p:sp>
        <p:nvSpPr>
          <p:cNvPr id="14364" name="Text Box 26"/>
          <p:cNvSpPr txBox="1">
            <a:spLocks noChangeArrowheads="1"/>
          </p:cNvSpPr>
          <p:nvPr/>
        </p:nvSpPr>
        <p:spPr bwMode="auto">
          <a:xfrm>
            <a:off x="4510088" y="4554538"/>
            <a:ext cx="14271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i="1"/>
              <a:t>Received check bits</a:t>
            </a:r>
            <a:endParaRPr lang="en-US" sz="2000"/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35247" y="44624"/>
            <a:ext cx="8857233" cy="8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Error Detection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System Using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Check Bits</a:t>
            </a:r>
          </a:p>
        </p:txBody>
      </p:sp>
      <p:sp>
        <p:nvSpPr>
          <p:cNvPr id="33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145432" y="1262209"/>
            <a:ext cx="1922512" cy="36004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800000"/>
                </a:solidFill>
              </a:rPr>
              <a:t>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ent seria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lly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1351037" y="1484784"/>
            <a:ext cx="834157" cy="475471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22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2209800" y="2209800"/>
            <a:ext cx="19050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/>
              <a:t>0  1  0  0  0  1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/>
              <a:t>1  1  0  1  1  0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1  0  0  1  1  1   </a:t>
            </a:r>
          </a:p>
        </p:txBody>
      </p:sp>
      <p:sp>
        <p:nvSpPr>
          <p:cNvPr id="15365" name="Line 3"/>
          <p:cNvSpPr>
            <a:spLocks noChangeShapeType="1"/>
          </p:cNvSpPr>
          <p:nvPr/>
        </p:nvSpPr>
        <p:spPr bwMode="auto">
          <a:xfrm>
            <a:off x="3635896" y="2197100"/>
            <a:ext cx="0" cy="2225675"/>
          </a:xfrm>
          <a:prstGeom prst="line">
            <a:avLst/>
          </a:prstGeom>
          <a:noFill/>
          <a:ln w="19050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Line 4"/>
          <p:cNvSpPr>
            <a:spLocks noChangeShapeType="1"/>
          </p:cNvSpPr>
          <p:nvPr/>
        </p:nvSpPr>
        <p:spPr bwMode="auto">
          <a:xfrm>
            <a:off x="2082800" y="4025900"/>
            <a:ext cx="1905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1804988" y="4756150"/>
            <a:ext cx="29225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/>
              <a:t>Bottom row consists of check bit for each column </a:t>
            </a:r>
          </a:p>
        </p:txBody>
      </p:sp>
      <p:sp>
        <p:nvSpPr>
          <p:cNvPr id="15368" name="Text Box 6"/>
          <p:cNvSpPr txBox="1">
            <a:spLocks noChangeArrowheads="1"/>
          </p:cNvSpPr>
          <p:nvPr/>
        </p:nvSpPr>
        <p:spPr bwMode="auto">
          <a:xfrm>
            <a:off x="4445000" y="2813050"/>
            <a:ext cx="29114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/>
              <a:t>Last column consists of check bits for each row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-108520" y="-27384"/>
            <a:ext cx="9324528" cy="1037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Two-dimensional Parity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Check Code</a:t>
            </a:r>
          </a:p>
        </p:txBody>
      </p:sp>
      <p:sp>
        <p:nvSpPr>
          <p:cNvPr id="13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59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1423988" y="1014537"/>
            <a:ext cx="19050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/>
              <a:t>0  0  0  0  0  1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/>
              <a:t>1  1  0  1  1  0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1  0  0  1  1  1   </a:t>
            </a:r>
          </a:p>
        </p:txBody>
      </p:sp>
      <p:sp>
        <p:nvSpPr>
          <p:cNvPr id="16389" name="Line 3"/>
          <p:cNvSpPr>
            <a:spLocks noChangeShapeType="1"/>
          </p:cNvSpPr>
          <p:nvPr/>
        </p:nvSpPr>
        <p:spPr bwMode="auto">
          <a:xfrm>
            <a:off x="2843808" y="1014537"/>
            <a:ext cx="0" cy="22256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4"/>
          <p:cNvSpPr>
            <a:spLocks noChangeShapeType="1"/>
          </p:cNvSpPr>
          <p:nvPr/>
        </p:nvSpPr>
        <p:spPr bwMode="auto">
          <a:xfrm>
            <a:off x="1258888" y="2843337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Oval 5"/>
          <p:cNvSpPr>
            <a:spLocks noChangeArrowheads="1"/>
          </p:cNvSpPr>
          <p:nvPr/>
        </p:nvSpPr>
        <p:spPr bwMode="auto">
          <a:xfrm>
            <a:off x="1818928" y="1471737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Line 6"/>
          <p:cNvSpPr>
            <a:spLocks noChangeShapeType="1"/>
          </p:cNvSpPr>
          <p:nvPr/>
        </p:nvSpPr>
        <p:spPr bwMode="auto">
          <a:xfrm flipH="1" flipV="1">
            <a:off x="1979712" y="3254499"/>
            <a:ext cx="0" cy="390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Line 7"/>
          <p:cNvSpPr>
            <a:spLocks noChangeShapeType="1"/>
          </p:cNvSpPr>
          <p:nvPr/>
        </p:nvSpPr>
        <p:spPr bwMode="auto">
          <a:xfrm rot="16200000" flipV="1">
            <a:off x="3295030" y="1473324"/>
            <a:ext cx="3175" cy="390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Text Box 8"/>
          <p:cNvSpPr txBox="1">
            <a:spLocks noChangeArrowheads="1"/>
          </p:cNvSpPr>
          <p:nvPr/>
        </p:nvSpPr>
        <p:spPr bwMode="auto">
          <a:xfrm>
            <a:off x="5641975" y="987301"/>
            <a:ext cx="19050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/>
              <a:t>0  0  0  0  0  1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1  0  0  1  1  0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1  0  0  1  1  1   </a:t>
            </a:r>
          </a:p>
        </p:txBody>
      </p:sp>
      <p:sp>
        <p:nvSpPr>
          <p:cNvPr id="16395" name="Line 9"/>
          <p:cNvSpPr>
            <a:spLocks noChangeShapeType="1"/>
          </p:cNvSpPr>
          <p:nvPr/>
        </p:nvSpPr>
        <p:spPr bwMode="auto">
          <a:xfrm>
            <a:off x="7092280" y="987301"/>
            <a:ext cx="0" cy="22256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0"/>
          <p:cNvSpPr>
            <a:spLocks noChangeShapeType="1"/>
          </p:cNvSpPr>
          <p:nvPr/>
        </p:nvSpPr>
        <p:spPr bwMode="auto">
          <a:xfrm>
            <a:off x="5502275" y="2780928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Oval 11"/>
          <p:cNvSpPr>
            <a:spLocks noChangeArrowheads="1"/>
          </p:cNvSpPr>
          <p:nvPr/>
        </p:nvSpPr>
        <p:spPr bwMode="auto">
          <a:xfrm>
            <a:off x="6067400" y="1457201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2"/>
          <p:cNvSpPr>
            <a:spLocks noChangeShapeType="1"/>
          </p:cNvSpPr>
          <p:nvPr/>
        </p:nvSpPr>
        <p:spPr bwMode="auto">
          <a:xfrm rot="16200000" flipV="1">
            <a:off x="7478713" y="1452439"/>
            <a:ext cx="3175" cy="3778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Oval 13"/>
          <p:cNvSpPr>
            <a:spLocks noChangeArrowheads="1"/>
          </p:cNvSpPr>
          <p:nvPr/>
        </p:nvSpPr>
        <p:spPr bwMode="auto">
          <a:xfrm>
            <a:off x="6067400" y="2366839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Text Box 14"/>
          <p:cNvSpPr txBox="1">
            <a:spLocks noChangeArrowheads="1"/>
          </p:cNvSpPr>
          <p:nvPr/>
        </p:nvSpPr>
        <p:spPr bwMode="auto">
          <a:xfrm>
            <a:off x="1385888" y="3659188"/>
            <a:ext cx="19050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/>
              <a:t>0  0  0  1  0  1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1  0  0  1  1  0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1  0  0  1  1  1   </a:t>
            </a:r>
          </a:p>
        </p:txBody>
      </p:sp>
      <p:sp>
        <p:nvSpPr>
          <p:cNvPr id="16401" name="Line 15"/>
          <p:cNvSpPr>
            <a:spLocks noChangeShapeType="1"/>
          </p:cNvSpPr>
          <p:nvPr/>
        </p:nvSpPr>
        <p:spPr bwMode="auto">
          <a:xfrm>
            <a:off x="2843808" y="3659188"/>
            <a:ext cx="0" cy="22256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6"/>
          <p:cNvSpPr>
            <a:spLocks noChangeShapeType="1"/>
          </p:cNvSpPr>
          <p:nvPr/>
        </p:nvSpPr>
        <p:spPr bwMode="auto">
          <a:xfrm>
            <a:off x="1233488" y="5517158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Oval 17"/>
          <p:cNvSpPr>
            <a:spLocks noChangeArrowheads="1"/>
          </p:cNvSpPr>
          <p:nvPr/>
        </p:nvSpPr>
        <p:spPr bwMode="auto">
          <a:xfrm>
            <a:off x="1818928" y="4158258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Oval 18"/>
          <p:cNvSpPr>
            <a:spLocks noChangeArrowheads="1"/>
          </p:cNvSpPr>
          <p:nvPr/>
        </p:nvSpPr>
        <p:spPr bwMode="auto">
          <a:xfrm>
            <a:off x="1818928" y="5067895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Oval 19"/>
          <p:cNvSpPr>
            <a:spLocks noChangeArrowheads="1"/>
          </p:cNvSpPr>
          <p:nvPr/>
        </p:nvSpPr>
        <p:spPr bwMode="auto">
          <a:xfrm>
            <a:off x="2322984" y="4174133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Line 20"/>
          <p:cNvSpPr>
            <a:spLocks noChangeShapeType="1"/>
          </p:cNvSpPr>
          <p:nvPr/>
        </p:nvSpPr>
        <p:spPr bwMode="auto">
          <a:xfrm flipV="1">
            <a:off x="1907704" y="5893395"/>
            <a:ext cx="12700" cy="4159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7" name="Text Box 21"/>
          <p:cNvSpPr txBox="1">
            <a:spLocks noChangeArrowheads="1"/>
          </p:cNvSpPr>
          <p:nvPr/>
        </p:nvSpPr>
        <p:spPr bwMode="auto">
          <a:xfrm>
            <a:off x="5649913" y="3617913"/>
            <a:ext cx="19050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0  0  0  1  0  1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1  0  0  0  1  0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1  0  0  1  1  1   </a:t>
            </a:r>
          </a:p>
        </p:txBody>
      </p:sp>
      <p:sp>
        <p:nvSpPr>
          <p:cNvPr id="16408" name="Line 22"/>
          <p:cNvSpPr>
            <a:spLocks noChangeShapeType="1"/>
          </p:cNvSpPr>
          <p:nvPr/>
        </p:nvSpPr>
        <p:spPr bwMode="auto">
          <a:xfrm>
            <a:off x="7092280" y="3617913"/>
            <a:ext cx="0" cy="22256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Line 23"/>
          <p:cNvSpPr>
            <a:spLocks noChangeShapeType="1"/>
          </p:cNvSpPr>
          <p:nvPr/>
        </p:nvSpPr>
        <p:spPr bwMode="auto">
          <a:xfrm>
            <a:off x="5497513" y="5446713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0" name="Oval 24"/>
          <p:cNvSpPr>
            <a:spLocks noChangeArrowheads="1"/>
          </p:cNvSpPr>
          <p:nvPr/>
        </p:nvSpPr>
        <p:spPr bwMode="auto">
          <a:xfrm>
            <a:off x="6067400" y="4087813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1" name="Oval 25"/>
          <p:cNvSpPr>
            <a:spLocks noChangeArrowheads="1"/>
          </p:cNvSpPr>
          <p:nvPr/>
        </p:nvSpPr>
        <p:spPr bwMode="auto">
          <a:xfrm>
            <a:off x="6012160" y="4997450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2" name="Oval 26"/>
          <p:cNvSpPr>
            <a:spLocks noChangeArrowheads="1"/>
          </p:cNvSpPr>
          <p:nvPr/>
        </p:nvSpPr>
        <p:spPr bwMode="auto">
          <a:xfrm>
            <a:off x="6571456" y="4103688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3" name="Oval 27"/>
          <p:cNvSpPr>
            <a:spLocks noChangeArrowheads="1"/>
          </p:cNvSpPr>
          <p:nvPr/>
        </p:nvSpPr>
        <p:spPr bwMode="auto">
          <a:xfrm>
            <a:off x="6571456" y="4991100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4" name="Text Box 28"/>
          <p:cNvSpPr txBox="1">
            <a:spLocks noChangeArrowheads="1"/>
          </p:cNvSpPr>
          <p:nvPr/>
        </p:nvSpPr>
        <p:spPr bwMode="auto">
          <a:xfrm>
            <a:off x="7617718" y="1409700"/>
            <a:ext cx="12747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Two errors</a:t>
            </a:r>
          </a:p>
        </p:txBody>
      </p:sp>
      <p:sp>
        <p:nvSpPr>
          <p:cNvPr id="16415" name="Text Box 29"/>
          <p:cNvSpPr txBox="1">
            <a:spLocks noChangeArrowheads="1"/>
          </p:cNvSpPr>
          <p:nvPr/>
        </p:nvSpPr>
        <p:spPr bwMode="auto">
          <a:xfrm>
            <a:off x="3440559" y="1484784"/>
            <a:ext cx="9874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One error</a:t>
            </a:r>
          </a:p>
        </p:txBody>
      </p:sp>
      <p:sp>
        <p:nvSpPr>
          <p:cNvPr id="16416" name="Text Box 30"/>
          <p:cNvSpPr txBox="1">
            <a:spLocks noChangeArrowheads="1"/>
          </p:cNvSpPr>
          <p:nvPr/>
        </p:nvSpPr>
        <p:spPr bwMode="auto">
          <a:xfrm>
            <a:off x="3268663" y="4348758"/>
            <a:ext cx="13795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/>
              <a:t>Three errors</a:t>
            </a:r>
          </a:p>
        </p:txBody>
      </p:sp>
      <p:sp>
        <p:nvSpPr>
          <p:cNvPr id="16417" name="Text Box 31"/>
          <p:cNvSpPr txBox="1">
            <a:spLocks noChangeArrowheads="1"/>
          </p:cNvSpPr>
          <p:nvPr/>
        </p:nvSpPr>
        <p:spPr bwMode="auto">
          <a:xfrm>
            <a:off x="7327900" y="4276725"/>
            <a:ext cx="11112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/>
              <a:t>Four errors</a:t>
            </a:r>
          </a:p>
        </p:txBody>
      </p:sp>
      <p:sp>
        <p:nvSpPr>
          <p:cNvPr id="16418" name="Text Box 32"/>
          <p:cNvSpPr txBox="1">
            <a:spLocks noChangeArrowheads="1"/>
          </p:cNvSpPr>
          <p:nvPr/>
        </p:nvSpPr>
        <p:spPr bwMode="auto">
          <a:xfrm>
            <a:off x="2906713" y="5870575"/>
            <a:ext cx="3206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Arrows indicate failed check bits</a:t>
            </a:r>
          </a:p>
        </p:txBody>
      </p:sp>
      <p:sp>
        <p:nvSpPr>
          <p:cNvPr id="16419" name="Line 33"/>
          <p:cNvSpPr>
            <a:spLocks noChangeShapeType="1"/>
          </p:cNvSpPr>
          <p:nvPr/>
        </p:nvSpPr>
        <p:spPr bwMode="auto">
          <a:xfrm rot="16200000" flipV="1">
            <a:off x="7549852" y="2370014"/>
            <a:ext cx="3175" cy="3778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0" name="Line 34"/>
          <p:cNvSpPr>
            <a:spLocks noChangeShapeType="1"/>
          </p:cNvSpPr>
          <p:nvPr/>
        </p:nvSpPr>
        <p:spPr bwMode="auto">
          <a:xfrm rot="5400000">
            <a:off x="3370213" y="5059958"/>
            <a:ext cx="9525" cy="3778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12"/>
          <p:cNvSpPr>
            <a:spLocks noChangeArrowheads="1"/>
          </p:cNvSpPr>
          <p:nvPr/>
        </p:nvSpPr>
        <p:spPr bwMode="auto">
          <a:xfrm>
            <a:off x="-108520" y="-27384"/>
            <a:ext cx="9324528" cy="1037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Errors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9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52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0893375"/>
              </p:ext>
            </p:extLst>
          </p:nvPr>
        </p:nvGraphicFramePr>
        <p:xfrm>
          <a:off x="-36512" y="1281782"/>
          <a:ext cx="9178925" cy="423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Document" r:id="rId4" imgW="5486400" imgH="2532240" progId="Word.Document.8">
                  <p:embed/>
                </p:oleObj>
              </mc:Choice>
              <mc:Fallback>
                <p:oleObj name="Document" r:id="rId4" imgW="5486400" imgH="25322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512" y="1281782"/>
                        <a:ext cx="9178925" cy="423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609600" y="-26988"/>
            <a:ext cx="7772400" cy="99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Internet Checksum</a:t>
            </a:r>
          </a:p>
        </p:txBody>
      </p:sp>
      <p:sp>
        <p:nvSpPr>
          <p:cNvPr id="9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7" name="Slide Number Placeholder 2"/>
          <p:cNvSpPr txBox="1">
            <a:spLocks/>
          </p:cNvSpPr>
          <p:nvPr/>
        </p:nvSpPr>
        <p:spPr bwMode="auto">
          <a:xfrm>
            <a:off x="8194675" y="6467872"/>
            <a:ext cx="914400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ea typeface="+mn-ea"/>
                <a:cs typeface="Courier New" pitchFamily="49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A54BAB6-FEBD-4F64-A6D7-C50E0F3E21C7}" type="slidenum">
              <a:rPr lang="en-US" smtClean="0">
                <a:latin typeface="Comic Sans MS" pitchFamily="66" charset="0"/>
              </a:rPr>
              <a:pPr>
                <a:defRPr/>
              </a:pPr>
              <a:t>15</a:t>
            </a:fld>
            <a:endParaRPr lang="en-US" dirty="0">
              <a:latin typeface="Comic Sans MS" pitchFamily="66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439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785225" cy="90805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Polynomial Codes</a:t>
            </a:r>
          </a:p>
        </p:txBody>
      </p:sp>
      <p:sp>
        <p:nvSpPr>
          <p:cNvPr id="1741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Used extensively.</a:t>
            </a:r>
          </a:p>
          <a:p>
            <a:pPr eaLnBrk="1" hangingPunct="1"/>
            <a:r>
              <a:rPr lang="en-US" sz="2800" dirty="0" smtClean="0"/>
              <a:t>Implemented using </a:t>
            </a: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shift-register circuits</a:t>
            </a:r>
            <a:r>
              <a:rPr lang="en-US" sz="2800" dirty="0" smtClean="0"/>
              <a:t> for speed advantages.</a:t>
            </a:r>
          </a:p>
          <a:p>
            <a:pPr eaLnBrk="1" hangingPunct="1"/>
            <a:r>
              <a:rPr lang="en-US" sz="2800" dirty="0" smtClean="0"/>
              <a:t>Also called CRC (cyclic redundancy checking) because these codes generate check bits.</a:t>
            </a:r>
          </a:p>
          <a:p>
            <a:pPr eaLnBrk="1" hangingPunct="1"/>
            <a:r>
              <a:rPr lang="en-US" sz="2800" b="1" dirty="0" smtClean="0">
                <a:solidFill>
                  <a:srgbClr val="009900"/>
                </a:solidFill>
                <a:latin typeface="Comic Sans MS" pitchFamily="66" charset="0"/>
              </a:rPr>
              <a:t>Polynomial codes ::</a:t>
            </a:r>
            <a:r>
              <a:rPr lang="en-US" sz="2800" dirty="0" smtClean="0"/>
              <a:t> bit strings are treated as representations of polynomials with ONLY binary coefficients (0’s and 1’s).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13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7384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Polynomial Codes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24744"/>
            <a:ext cx="8077200" cy="5112568"/>
          </a:xfrm>
        </p:spPr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i="1" dirty="0" smtClean="0">
                <a:solidFill>
                  <a:schemeClr val="accent2"/>
                </a:solidFill>
                <a:latin typeface="Comic Sans MS" pitchFamily="66" charset="0"/>
              </a:rPr>
              <a:t>k bits</a:t>
            </a:r>
            <a:r>
              <a:rPr lang="en-US" i="1" dirty="0" smtClean="0"/>
              <a:t> </a:t>
            </a:r>
            <a:r>
              <a:rPr lang="en-US" dirty="0" smtClean="0"/>
              <a:t>of a message are regarded as the coefficient list for  an information polynomial of degree </a:t>
            </a:r>
            <a:r>
              <a:rPr lang="en-US" i="1" dirty="0" smtClean="0">
                <a:solidFill>
                  <a:schemeClr val="accent2"/>
                </a:solidFill>
                <a:latin typeface="Comic Sans MS" pitchFamily="66" charset="0"/>
              </a:rPr>
              <a:t>k-1</a:t>
            </a:r>
            <a:r>
              <a:rPr lang="en-US" i="1" dirty="0" smtClean="0"/>
              <a:t>.</a:t>
            </a:r>
          </a:p>
          <a:p>
            <a:pPr eaLnBrk="1" hangingPunct="1">
              <a:buFontTx/>
              <a:buNone/>
            </a:pPr>
            <a:endParaRPr lang="en-US" i="1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I :: </a:t>
            </a:r>
            <a:r>
              <a:rPr lang="en-US" i="1" dirty="0" smtClean="0"/>
              <a:t>i(x) = i   </a:t>
            </a:r>
            <a:r>
              <a:rPr lang="en-US" sz="2400" i="1" dirty="0" smtClean="0"/>
              <a:t>x</a:t>
            </a:r>
            <a:r>
              <a:rPr lang="en-US" sz="2400" i="1" baseline="30000" dirty="0" smtClean="0"/>
              <a:t>k-1 </a:t>
            </a:r>
            <a:r>
              <a:rPr lang="en-US" sz="2400" i="1" dirty="0" smtClean="0"/>
              <a:t>+ </a:t>
            </a:r>
            <a:r>
              <a:rPr lang="en-US" i="1" dirty="0" smtClean="0"/>
              <a:t>i</a:t>
            </a:r>
            <a:r>
              <a:rPr lang="en-US" sz="2400" i="1" dirty="0" smtClean="0"/>
              <a:t>   x</a:t>
            </a:r>
            <a:r>
              <a:rPr lang="en-US" sz="2400" i="1" baseline="30000" dirty="0" smtClean="0"/>
              <a:t>k-2</a:t>
            </a:r>
            <a:r>
              <a:rPr lang="en-US" sz="2400" baseline="30000" dirty="0" smtClean="0"/>
              <a:t> </a:t>
            </a:r>
            <a:r>
              <a:rPr lang="en-US" sz="2400" i="1" dirty="0" smtClean="0"/>
              <a:t>+  … + i  x + i</a:t>
            </a:r>
            <a:endParaRPr lang="en-US" sz="2400" baseline="30000" dirty="0" smtClean="0"/>
          </a:p>
          <a:p>
            <a:pPr eaLnBrk="1" hangingPunct="1">
              <a:buFontTx/>
              <a:buNone/>
            </a:pPr>
            <a:r>
              <a:rPr lang="en-US" sz="2400" baseline="30000" dirty="0" smtClean="0"/>
              <a:t>                          </a:t>
            </a:r>
            <a:r>
              <a:rPr lang="en-US" sz="2400" i="1" baseline="30000" dirty="0" smtClean="0"/>
              <a:t>k-1             k-2                     1          0</a:t>
            </a:r>
          </a:p>
          <a:p>
            <a:pPr eaLnBrk="1" hangingPunct="1">
              <a:buFontTx/>
              <a:buNone/>
            </a:pPr>
            <a:r>
              <a:rPr lang="en-US" baseline="30000" dirty="0">
                <a:solidFill>
                  <a:srgbClr val="009900"/>
                </a:solidFill>
              </a:rPr>
              <a:t>Example:</a:t>
            </a:r>
            <a:endParaRPr lang="en-US" i="1" dirty="0" smtClean="0"/>
          </a:p>
          <a:p>
            <a:pPr eaLnBrk="1" hangingPunct="1">
              <a:buFontTx/>
              <a:buNone/>
            </a:pPr>
            <a:r>
              <a:rPr lang="en-US" sz="2800" i="1" dirty="0" smtClean="0"/>
              <a:t>i(x) = x</a:t>
            </a:r>
            <a:r>
              <a:rPr lang="en-US" sz="2800" i="1" baseline="30000" dirty="0" smtClean="0"/>
              <a:t>6</a:t>
            </a:r>
            <a:r>
              <a:rPr lang="en-US" sz="2800" baseline="30000" dirty="0" smtClean="0"/>
              <a:t> </a:t>
            </a:r>
            <a:r>
              <a:rPr lang="en-US" sz="2800" i="1" dirty="0" smtClean="0"/>
              <a:t>+ x</a:t>
            </a:r>
            <a:r>
              <a:rPr lang="en-US" sz="2800" i="1" baseline="30000" dirty="0" smtClean="0"/>
              <a:t>4 </a:t>
            </a:r>
            <a:r>
              <a:rPr lang="en-US" sz="2800" i="1" dirty="0" smtClean="0"/>
              <a:t>+ x</a:t>
            </a:r>
            <a:r>
              <a:rPr lang="en-US" sz="2800" i="1" baseline="30000" dirty="0" smtClean="0"/>
              <a:t>3</a:t>
            </a:r>
          </a:p>
          <a:p>
            <a:pPr eaLnBrk="1" hangingPunct="1">
              <a:buFontTx/>
              <a:buNone/>
            </a:pPr>
            <a:endParaRPr lang="en-US" sz="2400" i="1" baseline="30000" dirty="0"/>
          </a:p>
          <a:p>
            <a:pPr eaLnBrk="1" hangingPunct="1">
              <a:buNone/>
            </a:pPr>
            <a:r>
              <a:rPr lang="en-US" sz="2800" dirty="0" smtClean="0">
                <a:solidFill>
                  <a:srgbClr val="009900"/>
                </a:solidFill>
                <a:latin typeface="Comic Sans MS" pitchFamily="66" charset="0"/>
              </a:rPr>
              <a:t>       1 </a:t>
            </a:r>
            <a:r>
              <a:rPr lang="en-US" sz="2800" dirty="0">
                <a:solidFill>
                  <a:srgbClr val="009900"/>
                </a:solidFill>
                <a:latin typeface="Comic Sans MS" pitchFamily="66" charset="0"/>
              </a:rPr>
              <a:t>0 1 1 0 0 0</a:t>
            </a:r>
          </a:p>
          <a:p>
            <a:pPr eaLnBrk="1" hangingPunct="1">
              <a:buFontTx/>
              <a:buNone/>
            </a:pPr>
            <a:endParaRPr lang="en-US" sz="2800" i="1" baseline="30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02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-27384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Polynomial Notation</a:t>
            </a:r>
          </a:p>
        </p:txBody>
      </p:sp>
      <p:sp>
        <p:nvSpPr>
          <p:cNvPr id="1946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7990656" cy="489654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Encoding process takes </a:t>
            </a:r>
            <a:r>
              <a:rPr lang="en-US" sz="2800" dirty="0" smtClean="0">
                <a:solidFill>
                  <a:srgbClr val="800000"/>
                </a:solidFill>
                <a:latin typeface="Comic Sans MS" pitchFamily="66" charset="0"/>
              </a:rPr>
              <a:t>i(x)</a:t>
            </a:r>
            <a:r>
              <a:rPr lang="en-US" sz="2800" dirty="0" smtClean="0"/>
              <a:t> produces a </a:t>
            </a:r>
            <a:r>
              <a:rPr lang="en-US" sz="2800" dirty="0" err="1" smtClean="0"/>
              <a:t>codeword</a:t>
            </a:r>
            <a:r>
              <a:rPr lang="en-US" sz="2800" dirty="0" smtClean="0"/>
              <a:t> polynomial </a:t>
            </a:r>
            <a:r>
              <a:rPr lang="en-US" sz="2800" dirty="0" smtClean="0">
                <a:solidFill>
                  <a:srgbClr val="800000"/>
                </a:solidFill>
                <a:latin typeface="Comic Sans MS" pitchFamily="66" charset="0"/>
              </a:rPr>
              <a:t>b(x)</a:t>
            </a:r>
            <a:r>
              <a:rPr lang="en-US" sz="2800" i="1" dirty="0" smtClean="0"/>
              <a:t> </a:t>
            </a:r>
            <a:r>
              <a:rPr lang="en-US" sz="2800" dirty="0" smtClean="0"/>
              <a:t>that contains information bits and additional check bits that satisfy a pattern.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Let the </a:t>
            </a:r>
            <a:r>
              <a:rPr lang="en-US" sz="2800" dirty="0" err="1" smtClean="0"/>
              <a:t>codeword</a:t>
            </a:r>
            <a:r>
              <a:rPr lang="en-US" sz="2800" dirty="0" smtClean="0"/>
              <a:t> have </a:t>
            </a:r>
            <a:r>
              <a:rPr lang="en-US" sz="2800" dirty="0" smtClean="0">
                <a:solidFill>
                  <a:srgbClr val="800000"/>
                </a:solidFill>
                <a:latin typeface="Comic Sans MS" pitchFamily="66" charset="0"/>
              </a:rPr>
              <a:t>n</a:t>
            </a:r>
            <a:r>
              <a:rPr lang="en-US" sz="2800" i="1" dirty="0" smtClean="0"/>
              <a:t> </a:t>
            </a:r>
            <a:r>
              <a:rPr lang="en-US" sz="2800" dirty="0" smtClean="0"/>
              <a:t>bits with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smtClean="0">
                <a:solidFill>
                  <a:srgbClr val="800000"/>
                </a:solidFill>
                <a:latin typeface="Comic Sans MS" pitchFamily="66" charset="0"/>
              </a:rPr>
              <a:t>k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smtClean="0"/>
              <a:t>information bits and </a:t>
            </a:r>
            <a:r>
              <a:rPr lang="en-US" sz="2800" dirty="0" smtClean="0">
                <a:solidFill>
                  <a:srgbClr val="800000"/>
                </a:solidFill>
                <a:latin typeface="Comic Sans MS" pitchFamily="66" charset="0"/>
              </a:rPr>
              <a:t>n-k</a:t>
            </a:r>
            <a:r>
              <a:rPr lang="en-US" sz="2800" i="1" dirty="0" smtClean="0"/>
              <a:t> </a:t>
            </a:r>
            <a:r>
              <a:rPr lang="en-US" sz="2800" dirty="0" smtClean="0"/>
              <a:t>check bits.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We need a </a:t>
            </a:r>
            <a:r>
              <a:rPr lang="en-US" sz="2800" b="1" dirty="0" smtClean="0">
                <a:solidFill>
                  <a:srgbClr val="800000"/>
                </a:solidFill>
                <a:latin typeface="Comic Sans MS" pitchFamily="66" charset="0"/>
              </a:rPr>
              <a:t>generator polynomial</a:t>
            </a:r>
            <a:r>
              <a:rPr lang="en-US" sz="2800" i="1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of degree </a:t>
            </a:r>
            <a:r>
              <a:rPr lang="en-US" sz="2800" dirty="0" smtClean="0">
                <a:solidFill>
                  <a:srgbClr val="800000"/>
                </a:solidFill>
              </a:rPr>
              <a:t>n-k</a:t>
            </a:r>
            <a:r>
              <a:rPr lang="en-US" sz="2800" dirty="0" smtClean="0"/>
              <a:t> of the form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G = </a:t>
            </a:r>
            <a:r>
              <a:rPr lang="en-US" sz="2800" i="1" dirty="0" smtClean="0"/>
              <a:t>g(x) =  </a:t>
            </a:r>
            <a:r>
              <a:rPr lang="en-US" sz="2400" i="1" dirty="0" err="1" smtClean="0"/>
              <a:t>x</a:t>
            </a:r>
            <a:r>
              <a:rPr lang="en-US" sz="2400" i="1" baseline="30000" dirty="0" err="1" smtClean="0"/>
              <a:t>n</a:t>
            </a:r>
            <a:r>
              <a:rPr lang="en-US" sz="2400" i="1" baseline="30000" dirty="0" smtClean="0"/>
              <a:t>-k </a:t>
            </a:r>
            <a:r>
              <a:rPr lang="en-US" sz="2400" i="1" dirty="0" smtClean="0"/>
              <a:t>+ g   </a:t>
            </a:r>
            <a:r>
              <a:rPr lang="en-US" sz="2400" i="1" baseline="30000" dirty="0" smtClean="0"/>
              <a:t>    </a:t>
            </a:r>
            <a:r>
              <a:rPr lang="en-US" sz="2400" i="1" dirty="0" smtClean="0"/>
              <a:t>x</a:t>
            </a:r>
            <a:r>
              <a:rPr lang="en-US" sz="2400" i="1" baseline="30000" dirty="0" smtClean="0"/>
              <a:t>n-k-1 </a:t>
            </a:r>
            <a:r>
              <a:rPr lang="en-US" sz="2400" i="1" dirty="0" smtClean="0"/>
              <a:t>+ … +  g  x + 1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i="1" dirty="0" smtClean="0"/>
              <a:t>                                 n-k-1                     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i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i="1" dirty="0" smtClean="0"/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Note – the first and last coefficient are always 1.</a:t>
            </a:r>
            <a:endParaRPr lang="en-US" sz="1800" i="1" dirty="0" smtClean="0">
              <a:solidFill>
                <a:srgbClr val="80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6156176" y="5013176"/>
            <a:ext cx="1296144" cy="720080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 flipV="1">
            <a:off x="2483768" y="4965784"/>
            <a:ext cx="1440160" cy="720080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86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CRC </a:t>
            </a:r>
            <a:r>
              <a:rPr lang="en-US" dirty="0" err="1" smtClean="0"/>
              <a:t>Codeword</a:t>
            </a:r>
            <a:endParaRPr lang="en-US" dirty="0" smtClean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3717404"/>
            <a:ext cx="6408737" cy="6477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>
                <a:latin typeface="Comic Sans MS" pitchFamily="66" charset="0"/>
              </a:rPr>
              <a:t>n bit </a:t>
            </a:r>
            <a:r>
              <a:rPr lang="en-US" dirty="0" err="1" smtClean="0">
                <a:latin typeface="Comic Sans MS" pitchFamily="66" charset="0"/>
              </a:rPr>
              <a:t>codeword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1281113" y="2493963"/>
            <a:ext cx="4154487" cy="9350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k information bits</a:t>
            </a:r>
          </a:p>
        </p:txBody>
      </p:sp>
      <p:sp>
        <p:nvSpPr>
          <p:cNvPr id="20487" name="Rectangle 5"/>
          <p:cNvSpPr>
            <a:spLocks noChangeArrowheads="1"/>
          </p:cNvSpPr>
          <p:nvPr/>
        </p:nvSpPr>
        <p:spPr bwMode="auto">
          <a:xfrm>
            <a:off x="5435600" y="2492375"/>
            <a:ext cx="2305050" cy="914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n-k check bits</a:t>
            </a:r>
          </a:p>
        </p:txBody>
      </p:sp>
      <p:sp>
        <p:nvSpPr>
          <p:cNvPr id="20488" name="Line 6"/>
          <p:cNvSpPr>
            <a:spLocks noChangeShapeType="1"/>
          </p:cNvSpPr>
          <p:nvPr/>
        </p:nvSpPr>
        <p:spPr bwMode="auto">
          <a:xfrm flipH="1">
            <a:off x="1258888" y="4077072"/>
            <a:ext cx="158492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7"/>
          <p:cNvSpPr>
            <a:spLocks noChangeShapeType="1"/>
          </p:cNvSpPr>
          <p:nvPr/>
        </p:nvSpPr>
        <p:spPr bwMode="auto">
          <a:xfrm flipV="1">
            <a:off x="6228183" y="4077072"/>
            <a:ext cx="1439441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8"/>
          <p:cNvSpPr>
            <a:spLocks noChangeShapeType="1"/>
          </p:cNvSpPr>
          <p:nvPr/>
        </p:nvSpPr>
        <p:spPr bwMode="auto">
          <a:xfrm flipH="1">
            <a:off x="466725" y="2997200"/>
            <a:ext cx="792163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23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Errors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96944" cy="4800600"/>
          </a:xfrm>
        </p:spPr>
        <p:txBody>
          <a:bodyPr/>
          <a:lstStyle/>
          <a:p>
            <a:r>
              <a:rPr lang="en-US" dirty="0" smtClean="0"/>
              <a:t>Error Detection versus Error Correction</a:t>
            </a:r>
          </a:p>
          <a:p>
            <a:r>
              <a:rPr lang="en-US" dirty="0" smtClean="0"/>
              <a:t>Hamming Distances and Codes</a:t>
            </a:r>
          </a:p>
          <a:p>
            <a:r>
              <a:rPr lang="en-US" dirty="0" smtClean="0"/>
              <a:t>Linear Codes - Parity</a:t>
            </a:r>
            <a:endParaRPr lang="en-US" dirty="0" smtClean="0"/>
          </a:p>
          <a:p>
            <a:r>
              <a:rPr lang="en-US" dirty="0" smtClean="0"/>
              <a:t>Internet Checksum</a:t>
            </a:r>
          </a:p>
          <a:p>
            <a:r>
              <a:rPr lang="en-US" dirty="0" smtClean="0"/>
              <a:t>Polynomial Codes</a:t>
            </a:r>
          </a:p>
          <a:p>
            <a:r>
              <a:rPr lang="en-US" dirty="0" smtClean="0"/>
              <a:t>Cyclic Redundancy Checking (CRC)</a:t>
            </a:r>
          </a:p>
          <a:p>
            <a:r>
              <a:rPr lang="en-US" dirty="0" smtClean="0"/>
              <a:t>Properties for Detecting Errors with Generating Polynomials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5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1023444"/>
              </p:ext>
            </p:extLst>
          </p:nvPr>
        </p:nvGraphicFramePr>
        <p:xfrm>
          <a:off x="2711450" y="1101874"/>
          <a:ext cx="478155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Equation" r:id="rId4" imgW="2908080" imgH="431640" progId="Equation.3">
                  <p:embed/>
                </p:oleObj>
              </mc:Choice>
              <mc:Fallback>
                <p:oleObj name="Equation" r:id="rId4" imgW="2908080" imgH="431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0" y="1101874"/>
                        <a:ext cx="478155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bg2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2728913" y="2009775"/>
          <a:ext cx="51784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Equation" r:id="rId6" imgW="3149280" imgH="203040" progId="Equation.3">
                  <p:embed/>
                </p:oleObj>
              </mc:Choice>
              <mc:Fallback>
                <p:oleObj name="Equation" r:id="rId6" imgW="3149280" imgH="2030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8913" y="2009775"/>
                        <a:ext cx="517842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bg2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Rectangle 4"/>
          <p:cNvSpPr>
            <a:spLocks noChangeArrowheads="1"/>
          </p:cNvSpPr>
          <p:nvPr/>
        </p:nvSpPr>
        <p:spPr bwMode="auto">
          <a:xfrm>
            <a:off x="938213" y="1121247"/>
            <a:ext cx="11715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/>
              <a:t>Addition:  </a:t>
            </a:r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925513" y="1992313"/>
            <a:ext cx="16668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Multiplication:  </a:t>
            </a:r>
          </a:p>
        </p:txBody>
      </p:sp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925513" y="3135313"/>
            <a:ext cx="1146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Division:  </a:t>
            </a:r>
          </a:p>
        </p:txBody>
      </p:sp>
      <p:sp>
        <p:nvSpPr>
          <p:cNvPr id="2057" name="Rectangle 7"/>
          <p:cNvSpPr>
            <a:spLocks noChangeArrowheads="1"/>
          </p:cNvSpPr>
          <p:nvPr/>
        </p:nvSpPr>
        <p:spPr bwMode="auto">
          <a:xfrm>
            <a:off x="2449513" y="3203575"/>
            <a:ext cx="183038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3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 </a:t>
            </a:r>
            <a:r>
              <a:rPr lang="en-US" sz="1800">
                <a:latin typeface="Geneva" charset="0"/>
              </a:rPr>
              <a:t>+ 1 )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6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5 </a:t>
            </a:r>
          </a:p>
        </p:txBody>
      </p:sp>
      <p:sp>
        <p:nvSpPr>
          <p:cNvPr id="2058" name="Line 8"/>
          <p:cNvSpPr>
            <a:spLocks noChangeShapeType="1"/>
          </p:cNvSpPr>
          <p:nvPr/>
        </p:nvSpPr>
        <p:spPr bwMode="auto">
          <a:xfrm>
            <a:off x="3422650" y="3263900"/>
            <a:ext cx="2959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Rectangle 9"/>
          <p:cNvSpPr>
            <a:spLocks noChangeArrowheads="1"/>
          </p:cNvSpPr>
          <p:nvPr/>
        </p:nvSpPr>
        <p:spPr bwMode="auto">
          <a:xfrm>
            <a:off x="3617913" y="2822575"/>
            <a:ext cx="108585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3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2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endParaRPr lang="en-US" sz="1800">
              <a:latin typeface="Geneva" charset="0"/>
            </a:endParaRPr>
          </a:p>
        </p:txBody>
      </p:sp>
      <p:sp>
        <p:nvSpPr>
          <p:cNvPr id="2060" name="Rectangle 10"/>
          <p:cNvSpPr>
            <a:spLocks noChangeArrowheads="1"/>
          </p:cNvSpPr>
          <p:nvPr/>
        </p:nvSpPr>
        <p:spPr bwMode="auto">
          <a:xfrm>
            <a:off x="3770313" y="3508375"/>
            <a:ext cx="14478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6 </a:t>
            </a:r>
            <a:r>
              <a:rPr lang="en-US" sz="1800">
                <a:latin typeface="Geneva" charset="0"/>
              </a:rPr>
              <a:t>+     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4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3</a:t>
            </a:r>
          </a:p>
        </p:txBody>
      </p:sp>
      <p:sp>
        <p:nvSpPr>
          <p:cNvPr id="2061" name="Line 11"/>
          <p:cNvSpPr>
            <a:spLocks noChangeShapeType="1"/>
          </p:cNvSpPr>
          <p:nvPr/>
        </p:nvSpPr>
        <p:spPr bwMode="auto">
          <a:xfrm>
            <a:off x="3765550" y="38989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Rectangle 12"/>
          <p:cNvSpPr>
            <a:spLocks noChangeArrowheads="1"/>
          </p:cNvSpPr>
          <p:nvPr/>
        </p:nvSpPr>
        <p:spPr bwMode="auto">
          <a:xfrm>
            <a:off x="4278313" y="3990975"/>
            <a:ext cx="116205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5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4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3</a:t>
            </a:r>
          </a:p>
        </p:txBody>
      </p:sp>
      <p:sp>
        <p:nvSpPr>
          <p:cNvPr id="2063" name="Rectangle 13"/>
          <p:cNvSpPr>
            <a:spLocks noChangeArrowheads="1"/>
          </p:cNvSpPr>
          <p:nvPr/>
        </p:nvSpPr>
        <p:spPr bwMode="auto">
          <a:xfrm>
            <a:off x="4278313" y="4333875"/>
            <a:ext cx="15621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5 </a:t>
            </a:r>
            <a:r>
              <a:rPr lang="en-US" sz="1800">
                <a:latin typeface="Geneva" charset="0"/>
              </a:rPr>
              <a:t>+       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3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2</a:t>
            </a:r>
          </a:p>
        </p:txBody>
      </p:sp>
      <p:sp>
        <p:nvSpPr>
          <p:cNvPr id="2064" name="Line 14"/>
          <p:cNvSpPr>
            <a:spLocks noChangeShapeType="1"/>
          </p:cNvSpPr>
          <p:nvPr/>
        </p:nvSpPr>
        <p:spPr bwMode="auto">
          <a:xfrm>
            <a:off x="4311650" y="46863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Rectangle 15"/>
          <p:cNvSpPr>
            <a:spLocks noChangeArrowheads="1"/>
          </p:cNvSpPr>
          <p:nvPr/>
        </p:nvSpPr>
        <p:spPr bwMode="auto">
          <a:xfrm>
            <a:off x="4672013" y="4752975"/>
            <a:ext cx="116046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4 </a:t>
            </a:r>
            <a:r>
              <a:rPr lang="en-US" sz="1800">
                <a:latin typeface="Geneva" charset="0"/>
              </a:rPr>
              <a:t>+       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2</a:t>
            </a:r>
          </a:p>
        </p:txBody>
      </p:sp>
      <p:sp>
        <p:nvSpPr>
          <p:cNvPr id="2066" name="Rectangle 16"/>
          <p:cNvSpPr>
            <a:spLocks noChangeArrowheads="1"/>
          </p:cNvSpPr>
          <p:nvPr/>
        </p:nvSpPr>
        <p:spPr bwMode="auto">
          <a:xfrm>
            <a:off x="4667250" y="5083175"/>
            <a:ext cx="14859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4 </a:t>
            </a:r>
            <a:r>
              <a:rPr lang="en-US" sz="1800">
                <a:latin typeface="Geneva" charset="0"/>
              </a:rPr>
              <a:t>+       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2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endParaRPr lang="en-US" sz="1800">
              <a:latin typeface="Geneva" charset="0"/>
            </a:endParaRPr>
          </a:p>
        </p:txBody>
      </p:sp>
      <p:sp>
        <p:nvSpPr>
          <p:cNvPr id="2067" name="Line 17"/>
          <p:cNvSpPr>
            <a:spLocks noChangeShapeType="1"/>
          </p:cNvSpPr>
          <p:nvPr/>
        </p:nvSpPr>
        <p:spPr bwMode="auto">
          <a:xfrm>
            <a:off x="4768850" y="54610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Rectangle 18"/>
          <p:cNvSpPr>
            <a:spLocks noChangeArrowheads="1"/>
          </p:cNvSpPr>
          <p:nvPr/>
        </p:nvSpPr>
        <p:spPr bwMode="auto">
          <a:xfrm>
            <a:off x="5840413" y="5461000"/>
            <a:ext cx="2825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endParaRPr lang="en-US" sz="1800">
              <a:latin typeface="Geneva" charset="0"/>
            </a:endParaRPr>
          </a:p>
        </p:txBody>
      </p:sp>
      <p:sp>
        <p:nvSpPr>
          <p:cNvPr id="2069" name="Oval 19"/>
          <p:cNvSpPr>
            <a:spLocks noChangeArrowheads="1"/>
          </p:cNvSpPr>
          <p:nvPr/>
        </p:nvSpPr>
        <p:spPr bwMode="auto">
          <a:xfrm>
            <a:off x="3403600" y="2708920"/>
            <a:ext cx="1689100" cy="4699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0" name="Rectangle 20"/>
          <p:cNvSpPr>
            <a:spLocks noChangeArrowheads="1"/>
          </p:cNvSpPr>
          <p:nvPr/>
        </p:nvSpPr>
        <p:spPr bwMode="auto">
          <a:xfrm>
            <a:off x="5256213" y="2759075"/>
            <a:ext cx="165576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=  </a:t>
            </a:r>
            <a:r>
              <a:rPr lang="en-US" sz="1800" i="1">
                <a:latin typeface="Geneva" charset="0"/>
              </a:rPr>
              <a:t>q(x)</a:t>
            </a:r>
            <a:r>
              <a:rPr lang="en-US" sz="1800">
                <a:latin typeface="Geneva" charset="0"/>
              </a:rPr>
              <a:t>  quotient</a:t>
            </a:r>
          </a:p>
        </p:txBody>
      </p:sp>
      <p:sp>
        <p:nvSpPr>
          <p:cNvPr id="2071" name="Oval 21"/>
          <p:cNvSpPr>
            <a:spLocks noChangeArrowheads="1"/>
          </p:cNvSpPr>
          <p:nvPr/>
        </p:nvSpPr>
        <p:spPr bwMode="auto">
          <a:xfrm>
            <a:off x="5573713" y="5527675"/>
            <a:ext cx="812800" cy="3175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2" name="Rectangle 22"/>
          <p:cNvSpPr>
            <a:spLocks noChangeArrowheads="1"/>
          </p:cNvSpPr>
          <p:nvPr/>
        </p:nvSpPr>
        <p:spPr bwMode="auto">
          <a:xfrm>
            <a:off x="6388100" y="5475288"/>
            <a:ext cx="169386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= </a:t>
            </a:r>
            <a:r>
              <a:rPr lang="en-US" sz="1800" i="1">
                <a:latin typeface="Geneva" charset="0"/>
              </a:rPr>
              <a:t>r(x)</a:t>
            </a:r>
            <a:r>
              <a:rPr lang="en-US" sz="1800">
                <a:latin typeface="Geneva" charset="0"/>
              </a:rPr>
              <a:t> remainder</a:t>
            </a:r>
          </a:p>
        </p:txBody>
      </p:sp>
      <p:sp>
        <p:nvSpPr>
          <p:cNvPr id="2073" name="Rectangle 23"/>
          <p:cNvSpPr>
            <a:spLocks noChangeArrowheads="1"/>
          </p:cNvSpPr>
          <p:nvPr/>
        </p:nvSpPr>
        <p:spPr bwMode="auto">
          <a:xfrm>
            <a:off x="1522413" y="3749675"/>
            <a:ext cx="815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divisor</a:t>
            </a:r>
          </a:p>
        </p:txBody>
      </p:sp>
      <p:sp>
        <p:nvSpPr>
          <p:cNvPr id="2074" name="Rectangle 24"/>
          <p:cNvSpPr>
            <a:spLocks noChangeArrowheads="1"/>
          </p:cNvSpPr>
          <p:nvPr/>
        </p:nvSpPr>
        <p:spPr bwMode="auto">
          <a:xfrm>
            <a:off x="6259513" y="3508375"/>
            <a:ext cx="9810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dividend</a:t>
            </a:r>
          </a:p>
        </p:txBody>
      </p:sp>
      <p:sp>
        <p:nvSpPr>
          <p:cNvPr id="2075" name="Line 25"/>
          <p:cNvSpPr>
            <a:spLocks noChangeShapeType="1"/>
          </p:cNvSpPr>
          <p:nvPr/>
        </p:nvSpPr>
        <p:spPr bwMode="auto">
          <a:xfrm flipV="1">
            <a:off x="2159000" y="3505200"/>
            <a:ext cx="431800" cy="24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6" name="Line 26"/>
          <p:cNvSpPr>
            <a:spLocks noChangeShapeType="1"/>
          </p:cNvSpPr>
          <p:nvPr/>
        </p:nvSpPr>
        <p:spPr bwMode="auto">
          <a:xfrm flipH="1" flipV="1">
            <a:off x="5168900" y="3365500"/>
            <a:ext cx="10795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77" name="Rectangle 37"/>
          <p:cNvSpPr>
            <a:spLocks noGrp="1" noChangeArrowheads="1"/>
          </p:cNvSpPr>
          <p:nvPr>
            <p:ph type="title"/>
          </p:nvPr>
        </p:nvSpPr>
        <p:spPr>
          <a:xfrm>
            <a:off x="251618" y="0"/>
            <a:ext cx="8713788" cy="86201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Polynomial Arithmetic</a:t>
            </a:r>
          </a:p>
        </p:txBody>
      </p:sp>
      <p:sp>
        <p:nvSpPr>
          <p:cNvPr id="33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3823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0850" y="836712"/>
            <a:ext cx="8324850" cy="4900612"/>
          </a:xfrm>
          <a:noFill/>
        </p:spPr>
        <p:txBody>
          <a:bodyPr lIns="90488" tIns="44450" rIns="90488" bIns="44450"/>
          <a:lstStyle/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b="1" dirty="0" smtClean="0"/>
              <a:t>CRC Steps:</a:t>
            </a: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/>
          </a:p>
          <a:p>
            <a:pPr eaLnBrk="1" hangingPunct="1">
              <a:buFontTx/>
              <a:buNone/>
            </a:pPr>
            <a:r>
              <a:rPr lang="en-US" sz="2400" dirty="0" smtClean="0"/>
              <a:t>1) Multiply </a:t>
            </a:r>
            <a:r>
              <a:rPr lang="en-US" sz="2400" i="1" dirty="0" smtClean="0">
                <a:solidFill>
                  <a:schemeClr val="accent2"/>
                </a:solidFill>
                <a:latin typeface="Comic Sans MS" pitchFamily="66" charset="0"/>
              </a:rPr>
              <a:t>i(x)</a:t>
            </a:r>
            <a:r>
              <a:rPr lang="en-US" sz="2400" dirty="0" smtClean="0"/>
              <a:t> by </a:t>
            </a:r>
            <a:r>
              <a:rPr lang="en-US" sz="2400" i="1" dirty="0" err="1" smtClean="0"/>
              <a:t>x</a:t>
            </a:r>
            <a:r>
              <a:rPr lang="en-US" sz="2400" i="1" baseline="30000" dirty="0" err="1" smtClean="0"/>
              <a:t>n</a:t>
            </a:r>
            <a:r>
              <a:rPr lang="en-US" sz="2400" i="1" baseline="30000" dirty="0" smtClean="0"/>
              <a:t>-k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(puts zeros in </a:t>
            </a:r>
            <a:r>
              <a:rPr lang="en-US" sz="2400" i="1" dirty="0" smtClean="0"/>
              <a:t>(n-k)</a:t>
            </a:r>
            <a:r>
              <a:rPr lang="en-US" sz="2400" dirty="0" smtClean="0"/>
              <a:t> low order   	positions)</a:t>
            </a:r>
          </a:p>
          <a:p>
            <a:pPr marL="0" indent="0" eaLnBrk="1" hangingPunct="1">
              <a:buNone/>
            </a:pPr>
            <a:endParaRPr lang="en-US" sz="2400" dirty="0" smtClean="0"/>
          </a:p>
          <a:p>
            <a:pPr marL="0" indent="0" eaLnBrk="1" hangingPunct="1"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2)  Divide </a:t>
            </a:r>
            <a:r>
              <a:rPr lang="en-US" sz="2400" i="1" dirty="0" err="1" smtClean="0"/>
              <a:t>x</a:t>
            </a:r>
            <a:r>
              <a:rPr lang="en-US" sz="2400" i="1" baseline="30000" dirty="0" err="1" smtClean="0"/>
              <a:t>n</a:t>
            </a:r>
            <a:r>
              <a:rPr lang="en-US" sz="2400" i="1" baseline="30000" dirty="0" smtClean="0"/>
              <a:t>-k</a:t>
            </a:r>
            <a:r>
              <a:rPr lang="en-US" sz="2400" i="1" dirty="0" smtClean="0"/>
              <a:t> i(x)</a:t>
            </a:r>
            <a:r>
              <a:rPr lang="en-US" sz="2400" dirty="0" smtClean="0"/>
              <a:t> by </a:t>
            </a:r>
            <a:r>
              <a:rPr lang="en-US" sz="2400" i="1" dirty="0" smtClean="0">
                <a:solidFill>
                  <a:srgbClr val="008000"/>
                </a:solidFill>
                <a:latin typeface="Comic Sans MS" pitchFamily="66" charset="0"/>
              </a:rPr>
              <a:t>g(x)</a:t>
            </a:r>
            <a:r>
              <a:rPr lang="en-US" sz="2400" dirty="0" smtClean="0"/>
              <a:t>           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3)  Add remainder </a:t>
            </a:r>
            <a:r>
              <a:rPr lang="en-US" sz="2400" b="1" i="1" dirty="0" smtClean="0">
                <a:solidFill>
                  <a:srgbClr val="FF9900"/>
                </a:solidFill>
                <a:latin typeface="Comic Sans MS" pitchFamily="66" charset="0"/>
              </a:rPr>
              <a:t>r(x)</a:t>
            </a:r>
            <a:r>
              <a:rPr lang="en-US" sz="2400" dirty="0" smtClean="0"/>
              <a:t> to </a:t>
            </a:r>
            <a:r>
              <a:rPr lang="en-US" sz="2400" i="1" dirty="0" err="1" smtClean="0"/>
              <a:t>x</a:t>
            </a:r>
            <a:r>
              <a:rPr lang="en-US" sz="2400" i="1" baseline="30000" dirty="0" err="1" smtClean="0"/>
              <a:t>n</a:t>
            </a:r>
            <a:r>
              <a:rPr lang="en-US" sz="2400" i="1" baseline="30000" dirty="0" smtClean="0"/>
              <a:t>-k</a:t>
            </a:r>
            <a:r>
              <a:rPr lang="en-US" sz="2400" i="1" dirty="0" smtClean="0"/>
              <a:t> i(x) </a:t>
            </a: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     (puts check bits in the </a:t>
            </a:r>
            <a:r>
              <a:rPr lang="en-US" sz="2400" i="1" dirty="0" smtClean="0"/>
              <a:t>n-k</a:t>
            </a:r>
            <a:r>
              <a:rPr lang="en-US" sz="2400" dirty="0" smtClean="0"/>
              <a:t> low order positions):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</p:txBody>
      </p:sp>
      <p:sp>
        <p:nvSpPr>
          <p:cNvPr id="21509" name="Line 3"/>
          <p:cNvSpPr>
            <a:spLocks noChangeShapeType="1"/>
          </p:cNvSpPr>
          <p:nvPr/>
        </p:nvSpPr>
        <p:spPr bwMode="auto">
          <a:xfrm flipH="1">
            <a:off x="4788024" y="2955925"/>
            <a:ext cx="763588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Line 4"/>
          <p:cNvSpPr>
            <a:spLocks noChangeShapeType="1"/>
          </p:cNvSpPr>
          <p:nvPr/>
        </p:nvSpPr>
        <p:spPr bwMode="auto">
          <a:xfrm flipH="1">
            <a:off x="5436096" y="2901950"/>
            <a:ext cx="1003300" cy="447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5"/>
          <p:cNvSpPr>
            <a:spLocks noChangeArrowheads="1"/>
          </p:cNvSpPr>
          <p:nvPr/>
        </p:nvSpPr>
        <p:spPr bwMode="auto">
          <a:xfrm>
            <a:off x="5220072" y="2564904"/>
            <a:ext cx="9302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/>
              <a:t>quotient</a:t>
            </a:r>
          </a:p>
        </p:txBody>
      </p:sp>
      <p:sp>
        <p:nvSpPr>
          <p:cNvPr id="21512" name="Rectangle 6"/>
          <p:cNvSpPr>
            <a:spLocks noChangeArrowheads="1"/>
          </p:cNvSpPr>
          <p:nvPr/>
        </p:nvSpPr>
        <p:spPr bwMode="auto">
          <a:xfrm>
            <a:off x="6372200" y="2564904"/>
            <a:ext cx="11080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/>
              <a:t>remainder</a:t>
            </a:r>
          </a:p>
        </p:txBody>
      </p:sp>
      <p:sp>
        <p:nvSpPr>
          <p:cNvPr id="21513" name="Rectangle 7"/>
          <p:cNvSpPr>
            <a:spLocks noChangeArrowheads="1"/>
          </p:cNvSpPr>
          <p:nvPr/>
        </p:nvSpPr>
        <p:spPr bwMode="auto">
          <a:xfrm>
            <a:off x="5976938" y="5153695"/>
            <a:ext cx="2699518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sz="1800" dirty="0">
                <a:solidFill>
                  <a:srgbClr val="800000"/>
                </a:solidFill>
                <a:latin typeface="Comic Sans MS" pitchFamily="66" charset="0"/>
              </a:rPr>
              <a:t>transmitted </a:t>
            </a:r>
            <a:r>
              <a:rPr lang="en-US" sz="1800" dirty="0" err="1">
                <a:solidFill>
                  <a:srgbClr val="800000"/>
                </a:solidFill>
                <a:latin typeface="Comic Sans MS" pitchFamily="66" charset="0"/>
              </a:rPr>
              <a:t>codeword</a:t>
            </a:r>
            <a:endParaRPr lang="en-US" sz="1600" dirty="0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21514" name="Text Box 8"/>
          <p:cNvSpPr txBox="1">
            <a:spLocks noChangeArrowheads="1"/>
          </p:cNvSpPr>
          <p:nvPr/>
        </p:nvSpPr>
        <p:spPr bwMode="auto">
          <a:xfrm>
            <a:off x="1825625" y="5132040"/>
            <a:ext cx="3033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i="1" dirty="0">
                <a:solidFill>
                  <a:srgbClr val="CC3300"/>
                </a:solidFill>
                <a:latin typeface="Comic Sans MS" pitchFamily="66" charset="0"/>
              </a:rPr>
              <a:t>b(x)</a:t>
            </a:r>
            <a:r>
              <a:rPr lang="en-US" i="1" dirty="0"/>
              <a:t> = </a:t>
            </a:r>
            <a:r>
              <a:rPr lang="en-US" b="1" i="1" dirty="0" err="1"/>
              <a:t>x</a:t>
            </a:r>
            <a:r>
              <a:rPr lang="en-US" b="1" i="1" baseline="30000" dirty="0" err="1"/>
              <a:t>n-k</a:t>
            </a:r>
            <a:r>
              <a:rPr lang="en-US" b="1" i="1" dirty="0" err="1"/>
              <a:t>i</a:t>
            </a:r>
            <a:r>
              <a:rPr lang="en-US" b="1" i="1" dirty="0"/>
              <a:t>(x) + r(x)</a:t>
            </a:r>
            <a:endParaRPr lang="en-US" b="1" i="1" dirty="0">
              <a:latin typeface="Arial" pitchFamily="34" charset="0"/>
            </a:endParaRPr>
          </a:p>
        </p:txBody>
      </p:sp>
      <p:sp>
        <p:nvSpPr>
          <p:cNvPr id="21515" name="Line 9"/>
          <p:cNvSpPr>
            <a:spLocks noChangeShapeType="1"/>
          </p:cNvSpPr>
          <p:nvPr/>
        </p:nvSpPr>
        <p:spPr bwMode="auto">
          <a:xfrm flipH="1">
            <a:off x="4959077" y="5360516"/>
            <a:ext cx="981075" cy="127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Text Box 10"/>
          <p:cNvSpPr txBox="1">
            <a:spLocks noChangeArrowheads="1"/>
          </p:cNvSpPr>
          <p:nvPr/>
        </p:nvSpPr>
        <p:spPr bwMode="auto">
          <a:xfrm>
            <a:off x="2483768" y="3287713"/>
            <a:ext cx="3835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i="1" dirty="0" err="1"/>
              <a:t>x</a:t>
            </a:r>
            <a:r>
              <a:rPr lang="en-US" sz="1800" b="1" i="1" baseline="30000" dirty="0" err="1"/>
              <a:t>n-k</a:t>
            </a:r>
            <a:r>
              <a:rPr lang="en-US" sz="1800" b="1" i="1" dirty="0" err="1"/>
              <a:t>i</a:t>
            </a:r>
            <a:r>
              <a:rPr lang="en-US" sz="1800" b="1" i="1" dirty="0"/>
              <a:t>(x) = g(x) q(x) + r(x)</a:t>
            </a:r>
          </a:p>
        </p:txBody>
      </p:sp>
      <p:sp>
        <p:nvSpPr>
          <p:cNvPr id="2" name="Rectangle 15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713788" cy="98072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CRC Algorithm</a:t>
            </a:r>
          </a:p>
        </p:txBody>
      </p:sp>
      <p:sp>
        <p:nvSpPr>
          <p:cNvPr id="17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565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118567"/>
            <a:ext cx="8096250" cy="1230313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Information: (1,1,0,0)        </a:t>
            </a:r>
            <a:r>
              <a:rPr lang="en-US" sz="2400" i="1" dirty="0" smtClean="0"/>
              <a:t>i(x) = x</a:t>
            </a:r>
            <a:r>
              <a:rPr lang="en-US" sz="2400" i="1" baseline="30000" dirty="0" smtClean="0"/>
              <a:t>3</a:t>
            </a:r>
            <a:r>
              <a:rPr lang="en-US" sz="2400" i="1" dirty="0" smtClean="0"/>
              <a:t> + x</a:t>
            </a:r>
            <a:r>
              <a:rPr lang="en-US" sz="2400" i="1" baseline="30000" dirty="0" smtClean="0"/>
              <a:t>2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Generator polynomial: </a:t>
            </a:r>
            <a:r>
              <a:rPr lang="en-US" sz="2400" i="1" dirty="0" smtClean="0"/>
              <a:t>g(x) = x</a:t>
            </a:r>
            <a:r>
              <a:rPr lang="en-US" sz="2400" i="1" baseline="30000" dirty="0" smtClean="0"/>
              <a:t>3 </a:t>
            </a:r>
            <a:r>
              <a:rPr lang="en-US" sz="2400" i="1" dirty="0" smtClean="0"/>
              <a:t>+ x + </a:t>
            </a:r>
            <a:r>
              <a:rPr lang="en-US" sz="2400" dirty="0" smtClean="0"/>
              <a:t>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Encoding:             </a:t>
            </a:r>
            <a:r>
              <a:rPr lang="en-US" sz="2400" i="1" dirty="0" smtClean="0"/>
              <a:t>x</a:t>
            </a:r>
            <a:r>
              <a:rPr lang="en-US" sz="2400" i="1" baseline="30000" dirty="0" smtClean="0"/>
              <a:t>3</a:t>
            </a:r>
            <a:r>
              <a:rPr lang="en-US" sz="2400" i="1" dirty="0" smtClean="0"/>
              <a:t>i(x) = x</a:t>
            </a:r>
            <a:r>
              <a:rPr lang="en-US" sz="2400" i="1" baseline="30000" dirty="0" smtClean="0"/>
              <a:t>6</a:t>
            </a:r>
            <a:r>
              <a:rPr lang="en-US" sz="2400" i="1" dirty="0" smtClean="0"/>
              <a:t> + x</a:t>
            </a:r>
            <a:r>
              <a:rPr lang="en-US" sz="2400" i="1" baseline="30000" dirty="0" smtClean="0"/>
              <a:t>5</a:t>
            </a:r>
            <a:r>
              <a:rPr lang="en-US" sz="2400" dirty="0" smtClean="0"/>
              <a:t>                                                </a:t>
            </a:r>
          </a:p>
        </p:txBody>
      </p:sp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5486400" y="2799804"/>
            <a:ext cx="16668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1011 ) 1100000</a:t>
            </a:r>
            <a:r>
              <a:rPr lang="en-US" sz="1800" baseline="30000">
                <a:latin typeface="Geneva" charset="0"/>
              </a:rPr>
              <a:t> </a:t>
            </a:r>
          </a:p>
        </p:txBody>
      </p:sp>
      <p:sp>
        <p:nvSpPr>
          <p:cNvPr id="22534" name="Line 4"/>
          <p:cNvSpPr>
            <a:spLocks noChangeShapeType="1"/>
          </p:cNvSpPr>
          <p:nvPr/>
        </p:nvSpPr>
        <p:spPr bwMode="auto">
          <a:xfrm>
            <a:off x="6046788" y="2756941"/>
            <a:ext cx="1957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6507163" y="2366416"/>
            <a:ext cx="6381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1110</a:t>
            </a:r>
          </a:p>
        </p:txBody>
      </p:sp>
      <p:sp>
        <p:nvSpPr>
          <p:cNvPr id="22536" name="Rectangle 6"/>
          <p:cNvSpPr>
            <a:spLocks noChangeArrowheads="1"/>
          </p:cNvSpPr>
          <p:nvPr/>
        </p:nvSpPr>
        <p:spPr bwMode="auto">
          <a:xfrm>
            <a:off x="6142038" y="3090316"/>
            <a:ext cx="6381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1011</a:t>
            </a:r>
            <a:endParaRPr lang="en-US" sz="1800" baseline="30000">
              <a:latin typeface="Geneva" charset="0"/>
            </a:endParaRPr>
          </a:p>
        </p:txBody>
      </p:sp>
      <p:sp>
        <p:nvSpPr>
          <p:cNvPr id="22537" name="Line 7"/>
          <p:cNvSpPr>
            <a:spLocks noChangeShapeType="1"/>
          </p:cNvSpPr>
          <p:nvPr/>
        </p:nvSpPr>
        <p:spPr bwMode="auto">
          <a:xfrm>
            <a:off x="6149975" y="3455441"/>
            <a:ext cx="920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Rectangle 8"/>
          <p:cNvSpPr>
            <a:spLocks noChangeArrowheads="1"/>
          </p:cNvSpPr>
          <p:nvPr/>
        </p:nvSpPr>
        <p:spPr bwMode="auto">
          <a:xfrm>
            <a:off x="6232525" y="3520529"/>
            <a:ext cx="638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1110</a:t>
            </a:r>
            <a:endParaRPr lang="en-US" sz="1800" baseline="30000">
              <a:latin typeface="Geneva" charset="0"/>
            </a:endParaRPr>
          </a:p>
        </p:txBody>
      </p:sp>
      <p:sp>
        <p:nvSpPr>
          <p:cNvPr id="22539" name="Rectangle 9"/>
          <p:cNvSpPr>
            <a:spLocks noChangeArrowheads="1"/>
          </p:cNvSpPr>
          <p:nvPr/>
        </p:nvSpPr>
        <p:spPr bwMode="auto">
          <a:xfrm>
            <a:off x="6232525" y="3863429"/>
            <a:ext cx="638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1011</a:t>
            </a:r>
            <a:endParaRPr lang="en-US" sz="1800" baseline="30000">
              <a:latin typeface="Geneva" charset="0"/>
            </a:endParaRPr>
          </a:p>
        </p:txBody>
      </p:sp>
      <p:sp>
        <p:nvSpPr>
          <p:cNvPr id="22540" name="Line 10"/>
          <p:cNvSpPr>
            <a:spLocks noChangeShapeType="1"/>
          </p:cNvSpPr>
          <p:nvPr/>
        </p:nvSpPr>
        <p:spPr bwMode="auto">
          <a:xfrm>
            <a:off x="6280150" y="4242841"/>
            <a:ext cx="788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Rectangle 11"/>
          <p:cNvSpPr>
            <a:spLocks noChangeArrowheads="1"/>
          </p:cNvSpPr>
          <p:nvPr/>
        </p:nvSpPr>
        <p:spPr bwMode="auto">
          <a:xfrm>
            <a:off x="6361113" y="4269829"/>
            <a:ext cx="638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1010</a:t>
            </a:r>
            <a:endParaRPr lang="en-US" sz="1800" baseline="30000">
              <a:latin typeface="Geneva" charset="0"/>
            </a:endParaRPr>
          </a:p>
        </p:txBody>
      </p:sp>
      <p:sp>
        <p:nvSpPr>
          <p:cNvPr id="22542" name="Rectangle 12"/>
          <p:cNvSpPr>
            <a:spLocks noChangeArrowheads="1"/>
          </p:cNvSpPr>
          <p:nvPr/>
        </p:nvSpPr>
        <p:spPr bwMode="auto">
          <a:xfrm>
            <a:off x="6399213" y="4600029"/>
            <a:ext cx="638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1011</a:t>
            </a:r>
          </a:p>
        </p:txBody>
      </p:sp>
      <p:sp>
        <p:nvSpPr>
          <p:cNvPr id="22543" name="Line 13"/>
          <p:cNvSpPr>
            <a:spLocks noChangeShapeType="1"/>
          </p:cNvSpPr>
          <p:nvPr/>
        </p:nvSpPr>
        <p:spPr bwMode="auto">
          <a:xfrm flipV="1">
            <a:off x="6554788" y="5042941"/>
            <a:ext cx="66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Line 15"/>
          <p:cNvSpPr>
            <a:spLocks noChangeShapeType="1"/>
          </p:cNvSpPr>
          <p:nvPr/>
        </p:nvSpPr>
        <p:spPr bwMode="auto">
          <a:xfrm>
            <a:off x="4355976" y="1340768"/>
            <a:ext cx="4826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16"/>
          <p:cNvSpPr>
            <a:spLocks noChangeShapeType="1"/>
          </p:cNvSpPr>
          <p:nvPr/>
        </p:nvSpPr>
        <p:spPr bwMode="auto">
          <a:xfrm>
            <a:off x="1284288" y="6021288"/>
            <a:ext cx="4826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Rectangle 17"/>
          <p:cNvSpPr>
            <a:spLocks noChangeArrowheads="1"/>
          </p:cNvSpPr>
          <p:nvPr/>
        </p:nvSpPr>
        <p:spPr bwMode="auto">
          <a:xfrm>
            <a:off x="434975" y="2742654"/>
            <a:ext cx="2135188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    x</a:t>
            </a:r>
            <a:r>
              <a:rPr lang="en-US" sz="1800" i="1" baseline="30000">
                <a:latin typeface="Geneva" charset="0"/>
              </a:rPr>
              <a:t>3 </a:t>
            </a:r>
            <a:r>
              <a:rPr lang="en-US" sz="1800" i="1">
                <a:latin typeface="Geneva" charset="0"/>
              </a:rPr>
              <a:t>+ x</a:t>
            </a:r>
            <a:r>
              <a:rPr lang="en-US" sz="1800" i="1" baseline="30000">
                <a:latin typeface="Geneva" charset="0"/>
              </a:rPr>
              <a:t> </a:t>
            </a:r>
            <a:r>
              <a:rPr lang="en-US" sz="1800" i="1">
                <a:latin typeface="Geneva" charset="0"/>
              </a:rPr>
              <a:t>+ </a:t>
            </a:r>
            <a:r>
              <a:rPr lang="en-US" sz="1800">
                <a:latin typeface="Geneva" charset="0"/>
              </a:rPr>
              <a:t>1</a:t>
            </a:r>
            <a:r>
              <a:rPr lang="en-US" sz="1800" i="1">
                <a:latin typeface="Geneva" charset="0"/>
              </a:rPr>
              <a:t> ) x</a:t>
            </a:r>
            <a:r>
              <a:rPr lang="en-US" sz="1800" i="1" baseline="30000">
                <a:latin typeface="Geneva" charset="0"/>
              </a:rPr>
              <a:t>6 </a:t>
            </a:r>
            <a:r>
              <a:rPr lang="en-US" sz="1800" i="1">
                <a:latin typeface="Geneva" charset="0"/>
              </a:rPr>
              <a:t>+ x</a:t>
            </a:r>
            <a:r>
              <a:rPr lang="en-US" sz="1800" i="1" baseline="30000">
                <a:latin typeface="Geneva" charset="0"/>
              </a:rPr>
              <a:t>5</a:t>
            </a:r>
            <a:r>
              <a:rPr lang="en-US" sz="1800" baseline="30000">
                <a:latin typeface="Geneva" charset="0"/>
              </a:rPr>
              <a:t> </a:t>
            </a:r>
          </a:p>
        </p:txBody>
      </p:sp>
      <p:sp>
        <p:nvSpPr>
          <p:cNvPr id="22547" name="Line 18"/>
          <p:cNvSpPr>
            <a:spLocks noChangeShapeType="1"/>
          </p:cNvSpPr>
          <p:nvPr/>
        </p:nvSpPr>
        <p:spPr bwMode="auto">
          <a:xfrm>
            <a:off x="1725613" y="2726779"/>
            <a:ext cx="2959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Rectangle 19"/>
          <p:cNvSpPr>
            <a:spLocks noChangeArrowheads="1"/>
          </p:cNvSpPr>
          <p:nvPr/>
        </p:nvSpPr>
        <p:spPr bwMode="auto">
          <a:xfrm>
            <a:off x="1768475" y="2323554"/>
            <a:ext cx="113665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i="1" baseline="30000">
                <a:latin typeface="Geneva" charset="0"/>
              </a:rPr>
              <a:t>3 </a:t>
            </a:r>
            <a:r>
              <a:rPr lang="en-US" sz="1800" i="1">
                <a:latin typeface="Geneva" charset="0"/>
              </a:rPr>
              <a:t>+ x</a:t>
            </a:r>
            <a:r>
              <a:rPr lang="en-US" sz="1800" i="1" baseline="30000">
                <a:latin typeface="Geneva" charset="0"/>
              </a:rPr>
              <a:t>2 </a:t>
            </a:r>
            <a:r>
              <a:rPr lang="en-US" sz="1800" i="1">
                <a:latin typeface="Geneva" charset="0"/>
              </a:rPr>
              <a:t>+ x</a:t>
            </a:r>
            <a:endParaRPr lang="en-US" sz="1800">
              <a:latin typeface="Geneva" charset="0"/>
            </a:endParaRPr>
          </a:p>
        </p:txBody>
      </p:sp>
      <p:sp>
        <p:nvSpPr>
          <p:cNvPr id="22549" name="Rectangle 20"/>
          <p:cNvSpPr>
            <a:spLocks noChangeArrowheads="1"/>
          </p:cNvSpPr>
          <p:nvPr/>
        </p:nvSpPr>
        <p:spPr bwMode="auto">
          <a:xfrm>
            <a:off x="1755775" y="3047454"/>
            <a:ext cx="16129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 dirty="0">
                <a:latin typeface="Geneva" charset="0"/>
              </a:rPr>
              <a:t>x</a:t>
            </a:r>
            <a:r>
              <a:rPr lang="en-US" sz="1800" i="1" baseline="30000" dirty="0">
                <a:latin typeface="Geneva" charset="0"/>
              </a:rPr>
              <a:t>6 </a:t>
            </a:r>
            <a:r>
              <a:rPr lang="en-US" sz="1800" i="1" dirty="0">
                <a:latin typeface="Geneva" charset="0"/>
              </a:rPr>
              <a:t>+        x</a:t>
            </a:r>
            <a:r>
              <a:rPr lang="en-US" sz="1800" i="1" baseline="30000" dirty="0">
                <a:latin typeface="Geneva" charset="0"/>
              </a:rPr>
              <a:t>4 </a:t>
            </a:r>
            <a:r>
              <a:rPr lang="en-US" sz="1800" i="1" dirty="0">
                <a:latin typeface="Geneva" charset="0"/>
              </a:rPr>
              <a:t>+ x</a:t>
            </a:r>
            <a:r>
              <a:rPr lang="en-US" sz="1800" i="1" baseline="30000" dirty="0">
                <a:latin typeface="Geneva" charset="0"/>
              </a:rPr>
              <a:t>3</a:t>
            </a:r>
            <a:endParaRPr lang="en-US" sz="1800" baseline="30000" dirty="0">
              <a:latin typeface="Geneva" charset="0"/>
            </a:endParaRPr>
          </a:p>
        </p:txBody>
      </p:sp>
      <p:sp>
        <p:nvSpPr>
          <p:cNvPr id="22550" name="Line 21"/>
          <p:cNvSpPr>
            <a:spLocks noChangeShapeType="1"/>
          </p:cNvSpPr>
          <p:nvPr/>
        </p:nvSpPr>
        <p:spPr bwMode="auto">
          <a:xfrm>
            <a:off x="1751013" y="3437979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Rectangle 22"/>
          <p:cNvSpPr>
            <a:spLocks noChangeArrowheads="1"/>
          </p:cNvSpPr>
          <p:nvPr/>
        </p:nvSpPr>
        <p:spPr bwMode="auto">
          <a:xfrm>
            <a:off x="2170113" y="3487191"/>
            <a:ext cx="121285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i="1" baseline="30000">
                <a:latin typeface="Geneva" charset="0"/>
              </a:rPr>
              <a:t>5 </a:t>
            </a:r>
            <a:r>
              <a:rPr lang="en-US" sz="1800" i="1">
                <a:latin typeface="Geneva" charset="0"/>
              </a:rPr>
              <a:t>+ x</a:t>
            </a:r>
            <a:r>
              <a:rPr lang="en-US" sz="1800" i="1" baseline="30000">
                <a:latin typeface="Geneva" charset="0"/>
              </a:rPr>
              <a:t>4 </a:t>
            </a:r>
            <a:r>
              <a:rPr lang="en-US" sz="1800" i="1">
                <a:latin typeface="Geneva" charset="0"/>
              </a:rPr>
              <a:t>+ x</a:t>
            </a:r>
            <a:r>
              <a:rPr lang="en-US" sz="1800" i="1" baseline="30000">
                <a:latin typeface="Geneva" charset="0"/>
              </a:rPr>
              <a:t>3</a:t>
            </a:r>
          </a:p>
        </p:txBody>
      </p:sp>
      <p:sp>
        <p:nvSpPr>
          <p:cNvPr id="22552" name="Rectangle 23"/>
          <p:cNvSpPr>
            <a:spLocks noChangeArrowheads="1"/>
          </p:cNvSpPr>
          <p:nvPr/>
        </p:nvSpPr>
        <p:spPr bwMode="auto">
          <a:xfrm>
            <a:off x="2163763" y="3872954"/>
            <a:ext cx="16129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i="1" baseline="30000">
                <a:latin typeface="Geneva" charset="0"/>
              </a:rPr>
              <a:t>5 </a:t>
            </a:r>
            <a:r>
              <a:rPr lang="en-US" sz="1800" i="1">
                <a:latin typeface="Geneva" charset="0"/>
              </a:rPr>
              <a:t>+        x</a:t>
            </a:r>
            <a:r>
              <a:rPr lang="en-US" sz="1800" i="1" baseline="30000">
                <a:latin typeface="Geneva" charset="0"/>
              </a:rPr>
              <a:t>3 </a:t>
            </a:r>
            <a:r>
              <a:rPr lang="en-US" sz="1800" i="1">
                <a:latin typeface="Geneva" charset="0"/>
              </a:rPr>
              <a:t>+ x</a:t>
            </a:r>
            <a:r>
              <a:rPr lang="en-US" sz="1800" i="1" baseline="30000">
                <a:latin typeface="Geneva" charset="0"/>
              </a:rPr>
              <a:t>2</a:t>
            </a:r>
            <a:endParaRPr lang="en-US" sz="1800" baseline="30000">
              <a:latin typeface="Geneva" charset="0"/>
            </a:endParaRPr>
          </a:p>
        </p:txBody>
      </p:sp>
      <p:sp>
        <p:nvSpPr>
          <p:cNvPr id="22553" name="Line 24"/>
          <p:cNvSpPr>
            <a:spLocks noChangeShapeType="1"/>
          </p:cNvSpPr>
          <p:nvPr/>
        </p:nvSpPr>
        <p:spPr bwMode="auto">
          <a:xfrm>
            <a:off x="2411413" y="4225379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Rectangle 25"/>
          <p:cNvSpPr>
            <a:spLocks noChangeArrowheads="1"/>
          </p:cNvSpPr>
          <p:nvPr/>
        </p:nvSpPr>
        <p:spPr bwMode="auto">
          <a:xfrm>
            <a:off x="2600325" y="4292054"/>
            <a:ext cx="118586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i="1" baseline="30000">
                <a:latin typeface="Geneva" charset="0"/>
              </a:rPr>
              <a:t>4 </a:t>
            </a:r>
            <a:r>
              <a:rPr lang="en-US" sz="1800" i="1">
                <a:latin typeface="Geneva" charset="0"/>
              </a:rPr>
              <a:t>+        x</a:t>
            </a:r>
            <a:r>
              <a:rPr lang="en-US" sz="1800" i="1" baseline="30000">
                <a:latin typeface="Geneva" charset="0"/>
              </a:rPr>
              <a:t>2</a:t>
            </a:r>
            <a:endParaRPr lang="en-US" sz="1800" baseline="30000">
              <a:latin typeface="Geneva" charset="0"/>
            </a:endParaRPr>
          </a:p>
        </p:txBody>
      </p:sp>
      <p:sp>
        <p:nvSpPr>
          <p:cNvPr id="22555" name="Rectangle 26"/>
          <p:cNvSpPr>
            <a:spLocks noChangeArrowheads="1"/>
          </p:cNvSpPr>
          <p:nvPr/>
        </p:nvSpPr>
        <p:spPr bwMode="auto">
          <a:xfrm>
            <a:off x="2609850" y="4622254"/>
            <a:ext cx="15367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i="1" baseline="30000">
                <a:latin typeface="Geneva" charset="0"/>
              </a:rPr>
              <a:t>4 </a:t>
            </a:r>
            <a:r>
              <a:rPr lang="en-US" sz="1800" i="1">
                <a:latin typeface="Geneva" charset="0"/>
              </a:rPr>
              <a:t>+        x</a:t>
            </a:r>
            <a:r>
              <a:rPr lang="en-US" sz="1800" i="1" baseline="30000">
                <a:latin typeface="Geneva" charset="0"/>
              </a:rPr>
              <a:t>2 </a:t>
            </a:r>
            <a:r>
              <a:rPr lang="en-US" sz="1800" i="1">
                <a:latin typeface="Geneva" charset="0"/>
              </a:rPr>
              <a:t>+ x</a:t>
            </a:r>
            <a:endParaRPr lang="en-US" sz="1800">
              <a:latin typeface="Geneva" charset="0"/>
            </a:endParaRPr>
          </a:p>
        </p:txBody>
      </p:sp>
      <p:sp>
        <p:nvSpPr>
          <p:cNvPr id="22556" name="Line 27"/>
          <p:cNvSpPr>
            <a:spLocks noChangeShapeType="1"/>
          </p:cNvSpPr>
          <p:nvPr/>
        </p:nvSpPr>
        <p:spPr bwMode="auto">
          <a:xfrm>
            <a:off x="2868613" y="5000079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Rectangle 28"/>
          <p:cNvSpPr>
            <a:spLocks noChangeArrowheads="1"/>
          </p:cNvSpPr>
          <p:nvPr/>
        </p:nvSpPr>
        <p:spPr bwMode="auto">
          <a:xfrm>
            <a:off x="3868738" y="5041354"/>
            <a:ext cx="2825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endParaRPr lang="en-US" sz="1800">
              <a:latin typeface="Geneva" charset="0"/>
            </a:endParaRPr>
          </a:p>
        </p:txBody>
      </p:sp>
      <p:sp>
        <p:nvSpPr>
          <p:cNvPr id="22558" name="Text Box 29"/>
          <p:cNvSpPr txBox="1">
            <a:spLocks noChangeArrowheads="1"/>
          </p:cNvSpPr>
          <p:nvPr/>
        </p:nvSpPr>
        <p:spPr bwMode="auto">
          <a:xfrm>
            <a:off x="393204" y="5301208"/>
            <a:ext cx="33147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Transmitted </a:t>
            </a:r>
            <a:r>
              <a:rPr lang="en-US" sz="1800" dirty="0" err="1"/>
              <a:t>codeword</a:t>
            </a:r>
            <a:r>
              <a:rPr lang="en-US" sz="1800" dirty="0"/>
              <a:t>:</a:t>
            </a:r>
          </a:p>
          <a:p>
            <a:pPr lvl="3"/>
            <a:r>
              <a:rPr lang="en-US" sz="1800" i="1" dirty="0"/>
              <a:t>b(x) = x</a:t>
            </a:r>
            <a:r>
              <a:rPr lang="en-US" sz="1800" i="1" baseline="30000" dirty="0"/>
              <a:t>6</a:t>
            </a:r>
            <a:r>
              <a:rPr lang="en-US" sz="1800" i="1" dirty="0"/>
              <a:t> + x</a:t>
            </a:r>
            <a:r>
              <a:rPr lang="en-US" sz="1800" i="1" baseline="30000" dirty="0"/>
              <a:t>5 </a:t>
            </a:r>
            <a:r>
              <a:rPr lang="en-US" sz="1800" i="1" dirty="0"/>
              <a:t>+ x</a:t>
            </a:r>
          </a:p>
          <a:p>
            <a:pPr lvl="3"/>
            <a:r>
              <a:rPr lang="en-US" sz="1800" i="1" u="sng" dirty="0"/>
              <a:t>b</a:t>
            </a:r>
            <a:r>
              <a:rPr lang="en-US" sz="1800" i="1" dirty="0"/>
              <a:t> </a:t>
            </a:r>
            <a:r>
              <a:rPr lang="en-US" sz="1800" dirty="0"/>
              <a:t>= (</a:t>
            </a:r>
            <a:r>
              <a:rPr lang="en-US" sz="1800" dirty="0">
                <a:latin typeface="Comic Sans MS" pitchFamily="66" charset="0"/>
              </a:rPr>
              <a:t>1,1,0,0,</a:t>
            </a:r>
            <a:r>
              <a:rPr lang="en-US" sz="1800" dirty="0">
                <a:solidFill>
                  <a:srgbClr val="009900"/>
                </a:solidFill>
                <a:latin typeface="Comic Sans MS" pitchFamily="66" charset="0"/>
              </a:rPr>
              <a:t>0,1,0</a:t>
            </a:r>
            <a:r>
              <a:rPr lang="en-US" sz="1800" dirty="0"/>
              <a:t>)</a:t>
            </a:r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22562" name="Rectangle 33"/>
          <p:cNvSpPr>
            <a:spLocks noChangeArrowheads="1"/>
          </p:cNvSpPr>
          <p:nvPr/>
        </p:nvSpPr>
        <p:spPr bwMode="auto">
          <a:xfrm>
            <a:off x="6443663" y="5119141"/>
            <a:ext cx="8382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010</a:t>
            </a:r>
          </a:p>
        </p:txBody>
      </p:sp>
      <p:cxnSp>
        <p:nvCxnSpPr>
          <p:cNvPr id="22563" name="AutoShape 34"/>
          <p:cNvCxnSpPr>
            <a:cxnSpLocks noChangeShapeType="1"/>
            <a:stCxn id="22562" idx="1"/>
          </p:cNvCxnSpPr>
          <p:nvPr/>
        </p:nvCxnSpPr>
        <p:spPr bwMode="auto">
          <a:xfrm flipH="1">
            <a:off x="3624263" y="5309641"/>
            <a:ext cx="2819400" cy="723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15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713788" cy="98072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CRC Example</a:t>
            </a:r>
          </a:p>
        </p:txBody>
      </p:sp>
      <p:sp>
        <p:nvSpPr>
          <p:cNvPr id="35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439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CRC Long Division</a:t>
            </a:r>
            <a:endParaRPr lang="en-GB" dirty="0" smtClean="0"/>
          </a:p>
        </p:txBody>
      </p:sp>
      <p:pic>
        <p:nvPicPr>
          <p:cNvPr id="7" name="Picture 5" descr="f02-15-9780123850591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73499"/>
            <a:ext cx="4968205" cy="358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043608" y="5477162"/>
            <a:ext cx="74168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l" eaLnBrk="1" hangingPunct="1"/>
            <a:r>
              <a:rPr lang="en-US" sz="2000" dirty="0" smtClean="0">
                <a:solidFill>
                  <a:srgbClr val="000066"/>
                </a:solidFill>
                <a:latin typeface="Arial" charset="0"/>
              </a:rPr>
              <a:t>Figure 2.15 CRC </a:t>
            </a:r>
            <a:r>
              <a:rPr lang="en-US" sz="2000" dirty="0">
                <a:solidFill>
                  <a:srgbClr val="000066"/>
                </a:solidFill>
                <a:latin typeface="Arial" charset="0"/>
              </a:rPr>
              <a:t>Calculation using Polynomial Long Division</a:t>
            </a:r>
            <a:endParaRPr lang="en-GB" sz="200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064350" y="5899497"/>
            <a:ext cx="792163" cy="338138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b="1">
                <a:solidFill>
                  <a:srgbClr val="008000"/>
                </a:solidFill>
                <a:latin typeface="Comic Sans MS" pitchFamily="66" charset="0"/>
              </a:rPr>
              <a:t> P&amp;D </a:t>
            </a:r>
          </a:p>
        </p:txBody>
      </p:sp>
    </p:spTree>
    <p:extLst>
      <p:ext uri="{BB962C8B-B14F-4D97-AF65-F5344CB8AC3E}">
        <p14:creationId xmlns:p14="http://schemas.microsoft.com/office/powerpoint/2010/main" val="172833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1" name="Rectangle 1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Generator Polynomial Properties</a:t>
            </a:r>
            <a:br>
              <a:rPr lang="en-US" sz="3200" dirty="0" smtClean="0"/>
            </a:br>
            <a:r>
              <a:rPr lang="en-US" sz="3200" dirty="0" smtClean="0"/>
              <a:t>for Detecting Errors</a:t>
            </a:r>
          </a:p>
        </p:txBody>
      </p:sp>
      <p:sp>
        <p:nvSpPr>
          <p:cNvPr id="56335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>
                <a:latin typeface="Comic Sans MS" pitchFamily="66" charset="0"/>
              </a:rPr>
              <a:t>GOAL :: minimize the occurrence of an error going undetected.</a:t>
            </a:r>
          </a:p>
          <a:p>
            <a:pPr>
              <a:buFontTx/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dirty="0" smtClean="0"/>
              <a:t>Undetected  means:  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    </a:t>
            </a:r>
            <a:r>
              <a:rPr lang="en-US" b="1" dirty="0" smtClean="0">
                <a:solidFill>
                  <a:srgbClr val="009900"/>
                </a:solidFill>
                <a:latin typeface="Comic Sans MS" pitchFamily="66" charset="0"/>
              </a:rPr>
              <a:t>E(x) / G(x)  </a:t>
            </a:r>
            <a:r>
              <a:rPr lang="en-US" dirty="0" smtClean="0">
                <a:solidFill>
                  <a:srgbClr val="009900"/>
                </a:solidFill>
                <a:latin typeface="Comic Sans MS" pitchFamily="66" charset="0"/>
              </a:rPr>
              <a:t>has no remainder</a:t>
            </a:r>
            <a:r>
              <a:rPr lang="en-US" dirty="0" smtClean="0">
                <a:solidFill>
                  <a:srgbClr val="009900"/>
                </a:solidFill>
              </a:rPr>
              <a:t>.</a:t>
            </a:r>
            <a:r>
              <a:rPr lang="en-US" b="1" dirty="0" smtClean="0">
                <a:solidFill>
                  <a:srgbClr val="009900"/>
                </a:solidFill>
                <a:latin typeface="Comic Sans MS" pitchFamily="66" charset="0"/>
              </a:rPr>
              <a:t>                       				   </a:t>
            </a:r>
            <a:endParaRPr lang="en-US" b="1" dirty="0" smtClean="0"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6650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518400" cy="4876800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 Single bit errors:	 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e(x) =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800" i="1" baseline="30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800" dirty="0"/>
              <a:t> </a:t>
            </a:r>
            <a:r>
              <a:rPr lang="en-US" sz="1800" dirty="0">
                <a:latin typeface="Symbol" pitchFamily="18" charset="2"/>
              </a:rPr>
              <a:t></a:t>
            </a:r>
            <a:r>
              <a:rPr lang="en-US" sz="1800" i="1" dirty="0"/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/>
              <a:t> </a:t>
            </a:r>
            <a:r>
              <a:rPr lang="en-US" sz="1800" dirty="0">
                <a:latin typeface="Symbol" pitchFamily="18" charset="2"/>
              </a:rPr>
              <a:t></a:t>
            </a:r>
            <a:r>
              <a:rPr lang="en-US" sz="1800" dirty="0"/>
              <a:t>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-1</a:t>
            </a:r>
          </a:p>
          <a:p>
            <a:pPr marL="744538" lvl="1" indent="-287338"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744538" lvl="1" indent="-287338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0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g(x)</a:t>
            </a:r>
            <a:r>
              <a:rPr lang="en-US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has more than one non-zero term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 it cannot divide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e(x)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 Double bit errors: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e(x)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i="1" baseline="30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000" dirty="0">
                <a:latin typeface="Symbol" pitchFamily="18" charset="2"/>
              </a:rPr>
              <a:t></a:t>
            </a:r>
            <a:r>
              <a:rPr lang="en-US" sz="2000" i="1" dirty="0"/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Symbol" pitchFamily="18" charset="2"/>
              </a:rPr>
              <a:t>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	        =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(1 +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i="1" baseline="30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-i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744538" lvl="1" indent="-287338"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744538" lvl="1" indent="-287338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0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g(x)</a:t>
            </a:r>
            <a:r>
              <a:rPr lang="en-US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is primitive polynomial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it will not divide (1 + 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i="1" baseline="30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-i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744538" lvl="1" indent="-287338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j-i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Symbol" pitchFamily="18" charset="2"/>
              </a:rPr>
              <a:t>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000" i="1" baseline="30000" dirty="0" smtClean="0">
                <a:latin typeface="Times New Roman" pitchFamily="18" charset="0"/>
                <a:cs typeface="Times New Roman" pitchFamily="18" charset="0"/>
              </a:rPr>
              <a:t>n-k </a:t>
            </a:r>
            <a:r>
              <a:rPr lang="en-US" sz="2000" dirty="0">
                <a:latin typeface="Symbol" pitchFamily="18" charset="2"/>
              </a:rPr>
              <a:t>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3.  Odd number of bit errors: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(1) = 1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If number of errors is odd.</a:t>
            </a:r>
          </a:p>
          <a:p>
            <a:pPr marL="744538" lvl="1" indent="-287338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0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g(x)</a:t>
            </a:r>
            <a:r>
              <a:rPr lang="en-US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has (</a:t>
            </a:r>
            <a:r>
              <a:rPr lang="en-US" sz="20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+1) as a factor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then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(1) = 0 and all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codewords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have an even number of 1s.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037638" cy="11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GP Properties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for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Detecting Errors</a:t>
            </a:r>
          </a:p>
        </p:txBody>
      </p:sp>
      <p:sp>
        <p:nvSpPr>
          <p:cNvPr id="9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828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2196" y="1700808"/>
            <a:ext cx="7685608" cy="4667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b="1" dirty="0"/>
              <a:t>4.  Error bursts of length</a:t>
            </a:r>
            <a:r>
              <a:rPr lang="en-US" sz="1800" dirty="0"/>
              <a:t> </a:t>
            </a:r>
            <a:r>
              <a:rPr lang="en-US" sz="1800" dirty="0" smtClean="0">
                <a:solidFill>
                  <a:srgbClr val="008000"/>
                </a:solidFill>
              </a:rPr>
              <a:t>L</a:t>
            </a:r>
            <a:r>
              <a:rPr lang="en-US" sz="1800" b="1" dirty="0" smtClean="0"/>
              <a:t>:</a:t>
            </a:r>
            <a:r>
              <a:rPr lang="en-US" sz="1800" dirty="0" smtClean="0"/>
              <a:t>    0000</a:t>
            </a:r>
            <a:r>
              <a:rPr lang="en-US" sz="1800" b="1" dirty="0" smtClean="0"/>
              <a:t>11 </a:t>
            </a:r>
            <a:r>
              <a:rPr lang="en-US" sz="1800" b="1" dirty="0"/>
              <a:t>• </a:t>
            </a:r>
            <a:r>
              <a:rPr lang="en-US" sz="1800" b="1" dirty="0" smtClean="0"/>
              <a:t>  </a:t>
            </a:r>
            <a:r>
              <a:rPr lang="en-US" sz="1800" b="1" dirty="0"/>
              <a:t>00011011</a:t>
            </a:r>
            <a:r>
              <a:rPr lang="en-US" sz="1800" dirty="0"/>
              <a:t>00 • </a:t>
            </a:r>
            <a:r>
              <a:rPr lang="en-US" sz="1800" dirty="0" smtClean="0"/>
              <a:t>• </a:t>
            </a:r>
            <a:r>
              <a:rPr lang="en-US" sz="1800" dirty="0"/>
              <a:t>0</a:t>
            </a:r>
          </a:p>
          <a:p>
            <a:pPr>
              <a:buFontTx/>
              <a:buNone/>
            </a:pPr>
            <a:endParaRPr lang="en-US" sz="1800" i="1" dirty="0"/>
          </a:p>
          <a:p>
            <a:pPr>
              <a:buFontTx/>
              <a:buNone/>
            </a:pPr>
            <a:r>
              <a:rPr lang="en-US" sz="1800" i="1" dirty="0"/>
              <a:t>		</a:t>
            </a:r>
            <a:endParaRPr lang="en-US" sz="1800" i="1" dirty="0" smtClean="0"/>
          </a:p>
          <a:p>
            <a:pPr>
              <a:buFontTx/>
              <a:buNone/>
            </a:pPr>
            <a:r>
              <a:rPr lang="en-US" sz="1800" i="1" dirty="0"/>
              <a:t>	</a:t>
            </a:r>
            <a:r>
              <a:rPr lang="en-US" sz="1800" i="1" dirty="0" smtClean="0"/>
              <a:t>e(x</a:t>
            </a:r>
            <a:r>
              <a:rPr lang="en-US" sz="1800" i="1" dirty="0"/>
              <a:t>) = x</a:t>
            </a:r>
            <a:r>
              <a:rPr lang="en-US" i="1" baseline="30000" dirty="0"/>
              <a:t>i</a:t>
            </a:r>
            <a:r>
              <a:rPr lang="en-US" sz="1800" i="1" dirty="0"/>
              <a:t>  d(x)</a:t>
            </a:r>
            <a:r>
              <a:rPr lang="en-US" sz="1800" dirty="0"/>
              <a:t>     where </a:t>
            </a:r>
            <a:r>
              <a:rPr lang="en-US" sz="1800" dirty="0" err="1"/>
              <a:t>deg</a:t>
            </a:r>
            <a:r>
              <a:rPr lang="en-US" sz="1800" i="1" dirty="0"/>
              <a:t>(d(x)) = </a:t>
            </a:r>
            <a:r>
              <a:rPr lang="en-US" sz="1800" dirty="0" smtClean="0">
                <a:solidFill>
                  <a:srgbClr val="008000"/>
                </a:solidFill>
              </a:rPr>
              <a:t>L-1</a:t>
            </a:r>
            <a:endParaRPr lang="en-US" sz="2000" dirty="0" smtClean="0">
              <a:solidFill>
                <a:srgbClr val="008000"/>
              </a:solidFill>
            </a:endParaRPr>
          </a:p>
          <a:p>
            <a:pPr>
              <a:buFontTx/>
              <a:buNone/>
            </a:pPr>
            <a:r>
              <a:rPr lang="en-US" sz="2000" i="1" dirty="0"/>
              <a:t> </a:t>
            </a:r>
            <a:r>
              <a:rPr lang="en-US" sz="2000" i="1" dirty="0" smtClean="0"/>
              <a:t> g(x</a:t>
            </a:r>
            <a:r>
              <a:rPr lang="en-US" sz="2000" i="1" dirty="0"/>
              <a:t>)</a:t>
            </a:r>
            <a:r>
              <a:rPr lang="en-US" sz="2000" dirty="0"/>
              <a:t> has degree </a:t>
            </a:r>
            <a:r>
              <a:rPr lang="en-US" sz="2000" i="1" dirty="0" smtClean="0"/>
              <a:t>n-k</a:t>
            </a:r>
            <a:r>
              <a:rPr lang="en-US" sz="2000" dirty="0" smtClean="0"/>
              <a:t>;</a:t>
            </a:r>
          </a:p>
          <a:p>
            <a:pPr>
              <a:buFontTx/>
              <a:buNone/>
            </a:pPr>
            <a:r>
              <a:rPr lang="en-US" sz="2000" i="1" dirty="0"/>
              <a:t> </a:t>
            </a:r>
            <a:r>
              <a:rPr lang="en-US" sz="2000" i="1" dirty="0" smtClean="0"/>
              <a:t> g(x</a:t>
            </a:r>
            <a:r>
              <a:rPr lang="en-US" sz="2000" i="1" dirty="0"/>
              <a:t>)</a:t>
            </a:r>
            <a:r>
              <a:rPr lang="en-US" sz="2000" dirty="0"/>
              <a:t> cannot divide </a:t>
            </a:r>
            <a:r>
              <a:rPr lang="en-US" sz="2000" i="1" dirty="0"/>
              <a:t>d(x)</a:t>
            </a:r>
            <a:r>
              <a:rPr lang="en-US" sz="2000" dirty="0"/>
              <a:t>  if </a:t>
            </a:r>
            <a:r>
              <a:rPr lang="en-US" sz="2000" dirty="0" err="1"/>
              <a:t>deg</a:t>
            </a:r>
            <a:r>
              <a:rPr lang="en-US" sz="2000" i="1" dirty="0"/>
              <a:t>(g(x))</a:t>
            </a:r>
            <a:r>
              <a:rPr lang="en-US" sz="2000" dirty="0"/>
              <a:t>&gt; </a:t>
            </a:r>
            <a:r>
              <a:rPr lang="en-US" sz="2000" dirty="0" err="1"/>
              <a:t>deg</a:t>
            </a:r>
            <a:r>
              <a:rPr lang="en-US" sz="2000" i="1" dirty="0"/>
              <a:t>(d(x</a:t>
            </a:r>
            <a:r>
              <a:rPr lang="en-US" sz="2000" i="1" dirty="0" smtClean="0"/>
              <a:t>))</a:t>
            </a:r>
            <a:endParaRPr lang="en-US" sz="2000" dirty="0" smtClean="0"/>
          </a:p>
          <a:p>
            <a:pPr>
              <a:buFontTx/>
              <a:buNone/>
            </a:pPr>
            <a:endParaRPr lang="en-US" sz="2000" b="1" i="1" dirty="0"/>
          </a:p>
          <a:p>
            <a:pPr>
              <a:buFontTx/>
              <a:buNone/>
            </a:pPr>
            <a:r>
              <a:rPr lang="en-US" sz="2000" i="1" dirty="0" smtClean="0"/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if</a:t>
            </a:r>
            <a:r>
              <a:rPr lang="en-US" sz="2000" i="1" dirty="0" smtClean="0"/>
              <a:t> </a:t>
            </a:r>
            <a:r>
              <a:rPr lang="en-US" sz="1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 </a:t>
            </a:r>
            <a:r>
              <a:rPr lang="en-US" sz="18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= (n-k)  or less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:  all will be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detected</a:t>
            </a:r>
          </a:p>
          <a:p>
            <a:pPr>
              <a:buFontTx/>
              <a:buNone/>
            </a:pPr>
            <a:r>
              <a:rPr lang="en-US" sz="18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 </a:t>
            </a:r>
            <a:r>
              <a:rPr lang="en-US" sz="18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= (n-k+1</a:t>
            </a:r>
            <a:r>
              <a:rPr lang="en-US" sz="1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:   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deg</a:t>
            </a:r>
            <a:r>
              <a:rPr lang="en-US" sz="1800" i="1" dirty="0">
                <a:latin typeface="Arial" pitchFamily="34" charset="0"/>
                <a:cs typeface="Arial" pitchFamily="34" charset="0"/>
              </a:rPr>
              <a:t>(d(x))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=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deg</a:t>
            </a:r>
            <a:r>
              <a:rPr lang="en-US" sz="1800" i="1" dirty="0">
                <a:latin typeface="Arial" pitchFamily="34" charset="0"/>
                <a:cs typeface="Arial" pitchFamily="34" charset="0"/>
              </a:rPr>
              <a:t>(g(x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))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    i.e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.  d(x) = g(x) is the only undetectable error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pattern,</a:t>
            </a:r>
            <a:endParaRPr lang="en-US" sz="1800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     fraction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of bursts which are undetectable = </a:t>
            </a:r>
            <a:r>
              <a:rPr lang="en-US" sz="1800" dirty="0" smtClean="0">
                <a:solidFill>
                  <a:srgbClr val="800000"/>
                </a:solidFill>
                <a:cs typeface="Arial" pitchFamily="34" charset="0"/>
              </a:rPr>
              <a:t>1/2</a:t>
            </a:r>
            <a:r>
              <a:rPr lang="en-US" sz="1800" baseline="30000" dirty="0" smtClean="0">
                <a:solidFill>
                  <a:srgbClr val="800000"/>
                </a:solidFill>
                <a:cs typeface="Arial" pitchFamily="34" charset="0"/>
              </a:rPr>
              <a:t>L-2</a:t>
            </a:r>
            <a:endParaRPr lang="en-US" sz="1800" dirty="0" smtClean="0">
              <a:solidFill>
                <a:srgbClr val="800000"/>
              </a:solidFill>
              <a:cs typeface="Arial" pitchFamily="34" charset="0"/>
            </a:endParaRPr>
          </a:p>
          <a:p>
            <a:pPr>
              <a:buFontTx/>
              <a:buNone/>
            </a:pPr>
            <a:r>
              <a:rPr lang="en-US" sz="18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if</a:t>
            </a:r>
            <a:r>
              <a:rPr lang="en-US" sz="18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 </a:t>
            </a:r>
            <a:r>
              <a:rPr lang="en-US" sz="18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&gt; (n-k+1</a:t>
            </a:r>
            <a:r>
              <a:rPr lang="en-US" sz="1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: 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fraction of bursts which are undetectable = </a:t>
            </a:r>
            <a:r>
              <a:rPr lang="en-US" sz="1800" dirty="0">
                <a:solidFill>
                  <a:srgbClr val="800000"/>
                </a:solidFill>
                <a:cs typeface="Arial" pitchFamily="34" charset="0"/>
              </a:rPr>
              <a:t>1/2</a:t>
            </a:r>
            <a:r>
              <a:rPr lang="en-US" sz="1800" baseline="30000" dirty="0">
                <a:solidFill>
                  <a:srgbClr val="800000"/>
                </a:solidFill>
                <a:cs typeface="Arial" pitchFamily="34" charset="0"/>
              </a:rPr>
              <a:t>n-k</a:t>
            </a:r>
          </a:p>
        </p:txBody>
      </p:sp>
      <p:sp>
        <p:nvSpPr>
          <p:cNvPr id="221187" name="Line 3"/>
          <p:cNvSpPr>
            <a:spLocks noChangeShapeType="1"/>
          </p:cNvSpPr>
          <p:nvPr/>
        </p:nvSpPr>
        <p:spPr bwMode="auto">
          <a:xfrm>
            <a:off x="4908550" y="1675978"/>
            <a:ext cx="1797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1188" name="Rectangle 4"/>
          <p:cNvSpPr>
            <a:spLocks noChangeArrowheads="1"/>
          </p:cNvSpPr>
          <p:nvPr/>
        </p:nvSpPr>
        <p:spPr bwMode="auto">
          <a:xfrm>
            <a:off x="5611813" y="1375941"/>
            <a:ext cx="3365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L</a:t>
            </a:r>
          </a:p>
        </p:txBody>
      </p:sp>
      <p:sp>
        <p:nvSpPr>
          <p:cNvPr id="221189" name="Line 5"/>
          <p:cNvSpPr>
            <a:spLocks noChangeShapeType="1"/>
          </p:cNvSpPr>
          <p:nvPr/>
        </p:nvSpPr>
        <p:spPr bwMode="auto">
          <a:xfrm>
            <a:off x="4851400" y="1282278"/>
            <a:ext cx="0" cy="1206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1190" name="Rectangle 6"/>
          <p:cNvSpPr>
            <a:spLocks noChangeArrowheads="1"/>
          </p:cNvSpPr>
          <p:nvPr/>
        </p:nvSpPr>
        <p:spPr bwMode="auto">
          <a:xfrm>
            <a:off x="3935245" y="1012403"/>
            <a:ext cx="1019511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 dirty="0">
                <a:solidFill>
                  <a:srgbClr val="800000"/>
                </a:solidFill>
              </a:rPr>
              <a:t>i</a:t>
            </a:r>
            <a:r>
              <a:rPr lang="en-US" sz="1800" b="1" i="1" dirty="0" smtClean="0">
                <a:solidFill>
                  <a:srgbClr val="800000"/>
                </a:solidFill>
              </a:rPr>
              <a:t> </a:t>
            </a:r>
            <a:r>
              <a:rPr lang="en-US" sz="1800" b="1" i="1" baseline="30000" dirty="0" err="1" smtClean="0">
                <a:solidFill>
                  <a:srgbClr val="800000"/>
                </a:solidFill>
              </a:rPr>
              <a:t>th</a:t>
            </a:r>
            <a:r>
              <a:rPr lang="en-US" sz="1800" b="1" i="1" dirty="0" smtClean="0"/>
              <a:t> </a:t>
            </a:r>
            <a:endParaRPr lang="en-US" sz="1800" dirty="0"/>
          </a:p>
          <a:p>
            <a:pPr algn="r"/>
            <a:r>
              <a:rPr lang="en-US" sz="1800" dirty="0"/>
              <a:t>position</a:t>
            </a:r>
          </a:p>
        </p:txBody>
      </p:sp>
      <p:sp>
        <p:nvSpPr>
          <p:cNvPr id="221191" name="AutoShape 7"/>
          <p:cNvSpPr>
            <a:spLocks noChangeArrowheads="1"/>
          </p:cNvSpPr>
          <p:nvPr/>
        </p:nvSpPr>
        <p:spPr bwMode="auto">
          <a:xfrm>
            <a:off x="4851400" y="1472778"/>
            <a:ext cx="1898650" cy="76835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1192" name="Rectangle 8"/>
          <p:cNvSpPr>
            <a:spLocks noChangeArrowheads="1"/>
          </p:cNvSpPr>
          <p:nvPr/>
        </p:nvSpPr>
        <p:spPr bwMode="auto">
          <a:xfrm>
            <a:off x="4826942" y="1917278"/>
            <a:ext cx="2013374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</a:rPr>
              <a:t>error pattern d(x)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037638" cy="11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GP Properties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for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Detecting Errors</a:t>
            </a:r>
          </a:p>
        </p:txBody>
      </p:sp>
      <p:sp>
        <p:nvSpPr>
          <p:cNvPr id="13" name="Text Box 240"/>
          <p:cNvSpPr txBox="1">
            <a:spLocks noChangeArrowheads="1"/>
          </p:cNvSpPr>
          <p:nvPr/>
        </p:nvSpPr>
        <p:spPr bwMode="auto">
          <a:xfrm>
            <a:off x="7036246" y="5909270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2898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9552" y="1124744"/>
            <a:ext cx="8064896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buNone/>
            </a:pPr>
            <a:r>
              <a:rPr lang="en-US" sz="2800" dirty="0" smtClean="0"/>
              <a:t>Six generator polynomials that have become international standards are:</a:t>
            </a:r>
          </a:p>
          <a:p>
            <a:pPr marL="457200" lvl="1" indent="0" eaLnBrk="1" hangingPunct="1">
              <a:buNone/>
            </a:pPr>
            <a:endParaRPr lang="en-US" dirty="0"/>
          </a:p>
          <a:p>
            <a:pPr marL="234950" lvl="1" indent="0" eaLnBrk="1" hangingPunct="1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CRC-8</a:t>
            </a:r>
            <a:r>
              <a:rPr lang="en-US" sz="2400" dirty="0" smtClean="0"/>
              <a:t> = x</a:t>
            </a:r>
            <a:r>
              <a:rPr lang="en-US" sz="2400" baseline="30000" dirty="0" smtClean="0"/>
              <a:t>8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+x+1</a:t>
            </a:r>
          </a:p>
          <a:p>
            <a:pPr marL="234950" lvl="1" indent="0" eaLnBrk="1" hangingPunct="1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CRC-10</a:t>
            </a:r>
            <a:r>
              <a:rPr lang="en-US" sz="2400" dirty="0" smtClean="0"/>
              <a:t> = x</a:t>
            </a:r>
            <a:r>
              <a:rPr lang="en-US" sz="2400" baseline="30000" dirty="0" smtClean="0"/>
              <a:t>10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9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+x+1</a:t>
            </a:r>
          </a:p>
          <a:p>
            <a:pPr marL="234950" lvl="1" indent="0" eaLnBrk="1" hangingPunct="1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CRC-12</a:t>
            </a:r>
            <a:r>
              <a:rPr lang="en-US" sz="2400" dirty="0" smtClean="0"/>
              <a:t> = x</a:t>
            </a:r>
            <a:r>
              <a:rPr lang="en-US" sz="2400" baseline="30000" dirty="0" smtClean="0"/>
              <a:t>12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11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+x+1</a:t>
            </a:r>
          </a:p>
          <a:p>
            <a:pPr marL="234950" lvl="1" indent="0" eaLnBrk="1" hangingPunct="1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CRC-16</a:t>
            </a:r>
            <a:r>
              <a:rPr lang="en-US" sz="2400" dirty="0" smtClean="0"/>
              <a:t> = x</a:t>
            </a:r>
            <a:r>
              <a:rPr lang="en-US" sz="2400" baseline="30000" dirty="0" smtClean="0"/>
              <a:t>16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15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+1</a:t>
            </a:r>
          </a:p>
          <a:p>
            <a:pPr marL="234950" lvl="1" indent="0" eaLnBrk="1" hangingPunct="1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CRC-CCITT</a:t>
            </a:r>
            <a:r>
              <a:rPr lang="en-US" sz="2400" dirty="0" smtClean="0"/>
              <a:t> = x</a:t>
            </a:r>
            <a:r>
              <a:rPr lang="en-US" sz="2400" baseline="30000" dirty="0" smtClean="0"/>
              <a:t>16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12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+1</a:t>
            </a:r>
          </a:p>
          <a:p>
            <a:pPr marL="234950" lvl="1" indent="0" eaLnBrk="1" hangingPunct="1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CRC-32</a:t>
            </a:r>
            <a:r>
              <a:rPr lang="en-US" sz="2400" dirty="0" smtClean="0"/>
              <a:t> = x</a:t>
            </a:r>
            <a:r>
              <a:rPr lang="en-US" sz="2400" baseline="30000" dirty="0" smtClean="0"/>
              <a:t>32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26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23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22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16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12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11</a:t>
            </a:r>
          </a:p>
          <a:p>
            <a:pPr marL="234950" lvl="1" indent="0" eaLnBrk="1" hangingPunct="1">
              <a:buNone/>
            </a:pPr>
            <a:r>
              <a:rPr lang="en-US" sz="2400" baseline="30000" dirty="0"/>
              <a:t> </a:t>
            </a:r>
            <a:r>
              <a:rPr lang="en-US" sz="2400" baseline="30000" dirty="0" smtClean="0"/>
              <a:t>                     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10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8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7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+x+1</a:t>
            </a:r>
          </a:p>
          <a:p>
            <a:pPr eaLnBrk="1" hangingPunct="1"/>
            <a:endParaRPr lang="en-US" sz="2800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Standard Generating Polynomials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2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1524000" y="1981200"/>
            <a:ext cx="63246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Rectangle 3"/>
          <p:cNvSpPr>
            <a:spLocks noChangeArrowheads="1"/>
          </p:cNvSpPr>
          <p:nvPr/>
        </p:nvSpPr>
        <p:spPr bwMode="auto">
          <a:xfrm>
            <a:off x="2095500" y="1689100"/>
            <a:ext cx="1155700" cy="78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4"/>
          <p:cNvSpPr>
            <a:spLocks noChangeArrowheads="1"/>
          </p:cNvSpPr>
          <p:nvPr/>
        </p:nvSpPr>
        <p:spPr bwMode="auto">
          <a:xfrm>
            <a:off x="5613400" y="1676400"/>
            <a:ext cx="1155700" cy="78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5"/>
          <p:cNvSpPr>
            <a:spLocks noChangeArrowheads="1"/>
          </p:cNvSpPr>
          <p:nvPr/>
        </p:nvSpPr>
        <p:spPr bwMode="auto">
          <a:xfrm>
            <a:off x="868363" y="1165225"/>
            <a:ext cx="10763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/>
              <a:t>Packet</a:t>
            </a:r>
          </a:p>
          <a:p>
            <a:pPr algn="ctr" eaLnBrk="0" hangingPunct="0"/>
            <a:r>
              <a:rPr lang="en-US" sz="1800"/>
              <a:t> sequence</a:t>
            </a:r>
          </a:p>
        </p:txBody>
      </p:sp>
      <p:sp>
        <p:nvSpPr>
          <p:cNvPr id="39942" name="Rectangle 6" descr="75%"/>
          <p:cNvSpPr>
            <a:spLocks noChangeArrowheads="1"/>
          </p:cNvSpPr>
          <p:nvPr/>
        </p:nvSpPr>
        <p:spPr bwMode="auto">
          <a:xfrm>
            <a:off x="889000" y="1993900"/>
            <a:ext cx="635000" cy="152400"/>
          </a:xfrm>
          <a:prstGeom prst="rect">
            <a:avLst/>
          </a:prstGeom>
          <a:pattFill prst="pct75">
            <a:fgClr>
              <a:schemeClr val="bg1"/>
            </a:fgClr>
            <a:bgClr>
              <a:srgbClr val="000000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943" name="Rectangle 7" descr="75%"/>
          <p:cNvSpPr>
            <a:spLocks noChangeArrowheads="1"/>
          </p:cNvSpPr>
          <p:nvPr/>
        </p:nvSpPr>
        <p:spPr bwMode="auto">
          <a:xfrm>
            <a:off x="7150100" y="2044700"/>
            <a:ext cx="635000" cy="152400"/>
          </a:xfrm>
          <a:prstGeom prst="rect">
            <a:avLst/>
          </a:prstGeom>
          <a:pattFill prst="pct75">
            <a:fgClr>
              <a:schemeClr val="bg1"/>
            </a:fgClr>
            <a:bgClr>
              <a:srgbClr val="000000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658" name="Line 8"/>
          <p:cNvSpPr>
            <a:spLocks noChangeShapeType="1"/>
          </p:cNvSpPr>
          <p:nvPr/>
        </p:nvSpPr>
        <p:spPr bwMode="auto">
          <a:xfrm>
            <a:off x="1625600" y="2089150"/>
            <a:ext cx="393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Line 9"/>
          <p:cNvSpPr>
            <a:spLocks noChangeShapeType="1"/>
          </p:cNvSpPr>
          <p:nvPr/>
        </p:nvSpPr>
        <p:spPr bwMode="auto">
          <a:xfrm>
            <a:off x="3416300" y="1885950"/>
            <a:ext cx="393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Line 10"/>
          <p:cNvSpPr>
            <a:spLocks noChangeShapeType="1"/>
          </p:cNvSpPr>
          <p:nvPr/>
        </p:nvSpPr>
        <p:spPr bwMode="auto">
          <a:xfrm>
            <a:off x="5080000" y="1885950"/>
            <a:ext cx="393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11"/>
          <p:cNvSpPr>
            <a:spLocks noChangeShapeType="1"/>
          </p:cNvSpPr>
          <p:nvPr/>
        </p:nvSpPr>
        <p:spPr bwMode="auto">
          <a:xfrm>
            <a:off x="7924800" y="2127250"/>
            <a:ext cx="393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Rectangle 12"/>
          <p:cNvSpPr>
            <a:spLocks noChangeArrowheads="1"/>
          </p:cNvSpPr>
          <p:nvPr/>
        </p:nvSpPr>
        <p:spPr bwMode="auto">
          <a:xfrm>
            <a:off x="6989763" y="1012825"/>
            <a:ext cx="1152525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/>
              <a:t>Error-free </a:t>
            </a:r>
          </a:p>
          <a:p>
            <a:pPr algn="ctr" eaLnBrk="0" hangingPunct="0"/>
            <a:r>
              <a:rPr lang="en-US" sz="1800"/>
              <a:t>packet</a:t>
            </a:r>
          </a:p>
          <a:p>
            <a:pPr algn="ctr" eaLnBrk="0" hangingPunct="0"/>
            <a:r>
              <a:rPr lang="en-US" sz="1800"/>
              <a:t> sequence</a:t>
            </a:r>
          </a:p>
        </p:txBody>
      </p:sp>
      <p:sp>
        <p:nvSpPr>
          <p:cNvPr id="27663" name="Line 13"/>
          <p:cNvSpPr>
            <a:spLocks noChangeShapeType="1"/>
          </p:cNvSpPr>
          <p:nvPr/>
        </p:nvSpPr>
        <p:spPr bwMode="auto">
          <a:xfrm flipH="1">
            <a:off x="3556000" y="2355850"/>
            <a:ext cx="172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Rectangle 14"/>
          <p:cNvSpPr>
            <a:spLocks noChangeArrowheads="1"/>
          </p:cNvSpPr>
          <p:nvPr/>
        </p:nvSpPr>
        <p:spPr bwMode="auto">
          <a:xfrm>
            <a:off x="3944938" y="1076325"/>
            <a:ext cx="11557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/>
              <a:t>Information</a:t>
            </a:r>
          </a:p>
          <a:p>
            <a:pPr algn="ctr" eaLnBrk="0" hangingPunct="0"/>
            <a:r>
              <a:rPr lang="en-US" sz="1600"/>
              <a:t>frames</a:t>
            </a:r>
          </a:p>
        </p:txBody>
      </p:sp>
      <p:grpSp>
        <p:nvGrpSpPr>
          <p:cNvPr id="27665" name="Group 15"/>
          <p:cNvGrpSpPr>
            <a:grpSpLocks/>
          </p:cNvGrpSpPr>
          <p:nvPr/>
        </p:nvGrpSpPr>
        <p:grpSpPr bwMode="auto">
          <a:xfrm>
            <a:off x="4229100" y="2501900"/>
            <a:ext cx="317500" cy="139700"/>
            <a:chOff x="2676" y="1852"/>
            <a:chExt cx="200" cy="88"/>
          </a:xfrm>
        </p:grpSpPr>
        <p:sp>
          <p:nvSpPr>
            <p:cNvPr id="27701" name="Rectangle 16"/>
            <p:cNvSpPr>
              <a:spLocks noChangeArrowheads="1"/>
            </p:cNvSpPr>
            <p:nvPr/>
          </p:nvSpPr>
          <p:spPr bwMode="auto">
            <a:xfrm>
              <a:off x="2676" y="1852"/>
              <a:ext cx="96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2" name="Rectangle 17"/>
            <p:cNvSpPr>
              <a:spLocks noChangeArrowheads="1"/>
            </p:cNvSpPr>
            <p:nvPr/>
          </p:nvSpPr>
          <p:spPr bwMode="auto">
            <a:xfrm>
              <a:off x="2780" y="1852"/>
              <a:ext cx="96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3613150" y="2624138"/>
            <a:ext cx="128746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600"/>
              <a:t>Control frames</a:t>
            </a:r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2062163" y="1901825"/>
            <a:ext cx="12477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Transmitter</a:t>
            </a:r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5694363" y="1901825"/>
            <a:ext cx="9937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Receiver</a:t>
            </a:r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1027113" y="4529138"/>
            <a:ext cx="638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CRC</a:t>
            </a:r>
          </a:p>
        </p:txBody>
      </p:sp>
      <p:grpSp>
        <p:nvGrpSpPr>
          <p:cNvPr id="27670" name="Group 22"/>
          <p:cNvGrpSpPr>
            <a:grpSpLocks/>
          </p:cNvGrpSpPr>
          <p:nvPr/>
        </p:nvGrpSpPr>
        <p:grpSpPr bwMode="auto">
          <a:xfrm>
            <a:off x="1873250" y="3783013"/>
            <a:ext cx="939800" cy="177800"/>
            <a:chOff x="1192" y="2659"/>
            <a:chExt cx="592" cy="112"/>
          </a:xfrm>
        </p:grpSpPr>
        <p:sp>
          <p:nvSpPr>
            <p:cNvPr id="39959" name="Rectangle 23" descr="75%"/>
            <p:cNvSpPr>
              <a:spLocks noChangeArrowheads="1"/>
            </p:cNvSpPr>
            <p:nvPr/>
          </p:nvSpPr>
          <p:spPr bwMode="auto">
            <a:xfrm>
              <a:off x="1264" y="2659"/>
              <a:ext cx="400" cy="112"/>
            </a:xfrm>
            <a:prstGeom prst="rect">
              <a:avLst/>
            </a:prstGeom>
            <a:pattFill prst="pct75">
              <a:fgClr>
                <a:schemeClr val="bg1"/>
              </a:fgClr>
              <a:bgClr>
                <a:srgbClr val="000000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700" name="Rectangle 24"/>
            <p:cNvSpPr>
              <a:spLocks noChangeArrowheads="1"/>
            </p:cNvSpPr>
            <p:nvPr/>
          </p:nvSpPr>
          <p:spPr bwMode="auto">
            <a:xfrm>
              <a:off x="1192" y="2659"/>
              <a:ext cx="592" cy="1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71" name="Line 25"/>
          <p:cNvSpPr>
            <a:spLocks noChangeShapeType="1"/>
          </p:cNvSpPr>
          <p:nvPr/>
        </p:nvSpPr>
        <p:spPr bwMode="auto">
          <a:xfrm flipV="1">
            <a:off x="1619250" y="4049713"/>
            <a:ext cx="21590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2" name="Line 26"/>
          <p:cNvSpPr>
            <a:spLocks noChangeShapeType="1"/>
          </p:cNvSpPr>
          <p:nvPr/>
        </p:nvSpPr>
        <p:spPr bwMode="auto">
          <a:xfrm flipV="1">
            <a:off x="2279650" y="4100513"/>
            <a:ext cx="114300" cy="952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3" name="Rectangle 27"/>
          <p:cNvSpPr>
            <a:spLocks noChangeArrowheads="1"/>
          </p:cNvSpPr>
          <p:nvPr/>
        </p:nvSpPr>
        <p:spPr bwMode="auto">
          <a:xfrm>
            <a:off x="1490663" y="5164138"/>
            <a:ext cx="12731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/>
              <a:t>Information</a:t>
            </a:r>
          </a:p>
          <a:p>
            <a:pPr algn="ctr" eaLnBrk="0" hangingPunct="0"/>
            <a:r>
              <a:rPr lang="en-US" sz="1800"/>
              <a:t>packet</a:t>
            </a:r>
          </a:p>
        </p:txBody>
      </p:sp>
      <p:grpSp>
        <p:nvGrpSpPr>
          <p:cNvPr id="27674" name="Group 28"/>
          <p:cNvGrpSpPr>
            <a:grpSpLocks/>
          </p:cNvGrpSpPr>
          <p:nvPr/>
        </p:nvGrpSpPr>
        <p:grpSpPr bwMode="auto">
          <a:xfrm>
            <a:off x="2762250" y="4062413"/>
            <a:ext cx="973138" cy="1350962"/>
            <a:chOff x="1752" y="2835"/>
            <a:chExt cx="613" cy="851"/>
          </a:xfrm>
        </p:grpSpPr>
        <p:sp>
          <p:nvSpPr>
            <p:cNvPr id="27697" name="Line 29"/>
            <p:cNvSpPr>
              <a:spLocks noChangeShapeType="1"/>
            </p:cNvSpPr>
            <p:nvPr/>
          </p:nvSpPr>
          <p:spPr bwMode="auto">
            <a:xfrm flipH="1" flipV="1">
              <a:off x="1752" y="2835"/>
              <a:ext cx="216" cy="5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8" name="Rectangle 30"/>
            <p:cNvSpPr>
              <a:spLocks noChangeArrowheads="1"/>
            </p:cNvSpPr>
            <p:nvPr/>
          </p:nvSpPr>
          <p:spPr bwMode="auto">
            <a:xfrm>
              <a:off x="1835" y="3457"/>
              <a:ext cx="530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/>
                <a:t>Header</a:t>
              </a:r>
            </a:p>
          </p:txBody>
        </p:sp>
      </p:grpSp>
      <p:grpSp>
        <p:nvGrpSpPr>
          <p:cNvPr id="27675" name="Group 31"/>
          <p:cNvGrpSpPr>
            <a:grpSpLocks/>
          </p:cNvGrpSpPr>
          <p:nvPr/>
        </p:nvGrpSpPr>
        <p:grpSpPr bwMode="auto">
          <a:xfrm>
            <a:off x="4013200" y="1803400"/>
            <a:ext cx="939800" cy="177800"/>
            <a:chOff x="2540" y="1412"/>
            <a:chExt cx="592" cy="112"/>
          </a:xfrm>
        </p:grpSpPr>
        <p:sp>
          <p:nvSpPr>
            <p:cNvPr id="39968" name="Rectangle 32" descr="75%"/>
            <p:cNvSpPr>
              <a:spLocks noChangeArrowheads="1"/>
            </p:cNvSpPr>
            <p:nvPr/>
          </p:nvSpPr>
          <p:spPr bwMode="auto">
            <a:xfrm>
              <a:off x="2612" y="1412"/>
              <a:ext cx="400" cy="112"/>
            </a:xfrm>
            <a:prstGeom prst="rect">
              <a:avLst/>
            </a:prstGeom>
            <a:pattFill prst="pct75">
              <a:fgClr>
                <a:schemeClr val="bg1"/>
              </a:fgClr>
              <a:bgClr>
                <a:srgbClr val="000000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696" name="Rectangle 33"/>
            <p:cNvSpPr>
              <a:spLocks noChangeArrowheads="1"/>
            </p:cNvSpPr>
            <p:nvPr/>
          </p:nvSpPr>
          <p:spPr bwMode="auto">
            <a:xfrm>
              <a:off x="2540" y="1412"/>
              <a:ext cx="592" cy="1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76" name="Rectangle 34"/>
          <p:cNvSpPr>
            <a:spLocks noChangeArrowheads="1"/>
          </p:cNvSpPr>
          <p:nvPr/>
        </p:nvSpPr>
        <p:spPr bwMode="auto">
          <a:xfrm>
            <a:off x="2128838" y="2579688"/>
            <a:ext cx="9556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/>
              <a:t>Station A</a:t>
            </a:r>
          </a:p>
        </p:txBody>
      </p:sp>
      <p:sp>
        <p:nvSpPr>
          <p:cNvPr id="27677" name="Rectangle 35"/>
          <p:cNvSpPr>
            <a:spLocks noChangeArrowheads="1"/>
          </p:cNvSpPr>
          <p:nvPr/>
        </p:nvSpPr>
        <p:spPr bwMode="auto">
          <a:xfrm>
            <a:off x="5688013" y="2560638"/>
            <a:ext cx="9445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/>
              <a:t>Station B</a:t>
            </a:r>
          </a:p>
        </p:txBody>
      </p:sp>
      <p:sp>
        <p:nvSpPr>
          <p:cNvPr id="27678" name="Rectangle 36"/>
          <p:cNvSpPr>
            <a:spLocks noChangeArrowheads="1"/>
          </p:cNvSpPr>
          <p:nvPr/>
        </p:nvSpPr>
        <p:spPr bwMode="auto">
          <a:xfrm>
            <a:off x="1219200" y="5867400"/>
            <a:ext cx="1727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/>
              <a:t>Information Frame</a:t>
            </a:r>
          </a:p>
        </p:txBody>
      </p:sp>
      <p:sp>
        <p:nvSpPr>
          <p:cNvPr id="27679" name="Rectangle 37"/>
          <p:cNvSpPr>
            <a:spLocks noChangeArrowheads="1"/>
          </p:cNvSpPr>
          <p:nvPr/>
        </p:nvSpPr>
        <p:spPr bwMode="auto">
          <a:xfrm>
            <a:off x="6305550" y="5106988"/>
            <a:ext cx="13303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/>
              <a:t>Control frame</a:t>
            </a:r>
          </a:p>
        </p:txBody>
      </p:sp>
      <p:grpSp>
        <p:nvGrpSpPr>
          <p:cNvPr id="27680" name="Group 38"/>
          <p:cNvGrpSpPr>
            <a:grpSpLocks/>
          </p:cNvGrpSpPr>
          <p:nvPr/>
        </p:nvGrpSpPr>
        <p:grpSpPr bwMode="auto">
          <a:xfrm>
            <a:off x="6689725" y="3775075"/>
            <a:ext cx="317500" cy="139700"/>
            <a:chOff x="4226" y="2654"/>
            <a:chExt cx="200" cy="88"/>
          </a:xfrm>
          <a:noFill/>
        </p:grpSpPr>
        <p:sp>
          <p:nvSpPr>
            <p:cNvPr id="27693" name="Rectangle 39"/>
            <p:cNvSpPr>
              <a:spLocks noChangeArrowheads="1"/>
            </p:cNvSpPr>
            <p:nvPr/>
          </p:nvSpPr>
          <p:spPr bwMode="auto">
            <a:xfrm>
              <a:off x="4226" y="2654"/>
              <a:ext cx="96" cy="8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4" name="Rectangle 40"/>
            <p:cNvSpPr>
              <a:spLocks noChangeArrowheads="1"/>
            </p:cNvSpPr>
            <p:nvPr/>
          </p:nvSpPr>
          <p:spPr bwMode="auto">
            <a:xfrm>
              <a:off x="4330" y="2654"/>
              <a:ext cx="96" cy="88"/>
            </a:xfrm>
            <a:prstGeom prst="rect">
              <a:avLst/>
            </a:prstGeom>
            <a:solidFill>
              <a:srgbClr val="CC33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solidFill>
                  <a:srgbClr val="800000"/>
                </a:solidFill>
              </a:endParaRPr>
            </a:p>
          </p:txBody>
        </p:sp>
      </p:grpSp>
      <p:sp>
        <p:nvSpPr>
          <p:cNvPr id="27681" name="Rectangle 41"/>
          <p:cNvSpPr>
            <a:spLocks noChangeArrowheads="1"/>
          </p:cNvSpPr>
          <p:nvPr/>
        </p:nvSpPr>
        <p:spPr bwMode="auto">
          <a:xfrm>
            <a:off x="7061518" y="4509120"/>
            <a:ext cx="638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/>
              <a:t>CRC</a:t>
            </a:r>
          </a:p>
        </p:txBody>
      </p:sp>
      <p:sp>
        <p:nvSpPr>
          <p:cNvPr id="27682" name="Line 42"/>
          <p:cNvSpPr>
            <a:spLocks noChangeShapeType="1"/>
          </p:cNvSpPr>
          <p:nvPr/>
        </p:nvSpPr>
        <p:spPr bwMode="auto">
          <a:xfrm flipV="1">
            <a:off x="6470650" y="3986213"/>
            <a:ext cx="21590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3" name="Line 43"/>
          <p:cNvSpPr>
            <a:spLocks noChangeShapeType="1"/>
          </p:cNvSpPr>
          <p:nvPr/>
        </p:nvSpPr>
        <p:spPr bwMode="auto">
          <a:xfrm flipH="1" flipV="1">
            <a:off x="7018338" y="4008437"/>
            <a:ext cx="215900" cy="447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4" name="Rectangle 44"/>
          <p:cNvSpPr>
            <a:spLocks noChangeArrowheads="1"/>
          </p:cNvSpPr>
          <p:nvPr/>
        </p:nvSpPr>
        <p:spPr bwMode="auto">
          <a:xfrm>
            <a:off x="5986254" y="4531361"/>
            <a:ext cx="8413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/>
              <a:t>Header</a:t>
            </a:r>
          </a:p>
        </p:txBody>
      </p:sp>
      <p:sp>
        <p:nvSpPr>
          <p:cNvPr id="27685" name="Rectangle 45"/>
          <p:cNvSpPr>
            <a:spLocks noChangeArrowheads="1"/>
          </p:cNvSpPr>
          <p:nvPr/>
        </p:nvSpPr>
        <p:spPr bwMode="auto">
          <a:xfrm>
            <a:off x="581025" y="3565525"/>
            <a:ext cx="3416300" cy="2309813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6" name="Rectangle 46"/>
          <p:cNvSpPr>
            <a:spLocks noChangeArrowheads="1"/>
          </p:cNvSpPr>
          <p:nvPr/>
        </p:nvSpPr>
        <p:spPr bwMode="auto">
          <a:xfrm>
            <a:off x="5665788" y="3419475"/>
            <a:ext cx="2411412" cy="168275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7" name="Line 47"/>
          <p:cNvSpPr>
            <a:spLocks noChangeShapeType="1"/>
          </p:cNvSpPr>
          <p:nvPr/>
        </p:nvSpPr>
        <p:spPr bwMode="auto">
          <a:xfrm>
            <a:off x="4533900" y="2667000"/>
            <a:ext cx="1109663" cy="71755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8" name="Line 48"/>
          <p:cNvSpPr>
            <a:spLocks noChangeShapeType="1"/>
          </p:cNvSpPr>
          <p:nvPr/>
        </p:nvSpPr>
        <p:spPr bwMode="auto">
          <a:xfrm flipH="1">
            <a:off x="3543300" y="1974850"/>
            <a:ext cx="573088" cy="1604963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89" name="Rectangle 53"/>
          <p:cNvSpPr>
            <a:spLocks noGrp="1" noChangeArrowheads="1"/>
          </p:cNvSpPr>
          <p:nvPr>
            <p:ph type="title"/>
          </p:nvPr>
        </p:nvSpPr>
        <p:spPr>
          <a:xfrm>
            <a:off x="179388" y="44450"/>
            <a:ext cx="8713787" cy="93503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Basic ARQ with CRC</a:t>
            </a:r>
          </a:p>
        </p:txBody>
      </p:sp>
      <p:sp>
        <p:nvSpPr>
          <p:cNvPr id="55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53" name="Rectangle 40"/>
          <p:cNvSpPr>
            <a:spLocks noChangeArrowheads="1"/>
          </p:cNvSpPr>
          <p:nvPr/>
        </p:nvSpPr>
        <p:spPr bwMode="auto">
          <a:xfrm>
            <a:off x="1865412" y="3789040"/>
            <a:ext cx="114300" cy="187324"/>
          </a:xfrm>
          <a:prstGeom prst="rect">
            <a:avLst/>
          </a:prstGeom>
          <a:solidFill>
            <a:srgbClr val="CC3300"/>
          </a:solidFill>
          <a:ln w="1905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endParaRPr lang="en-US">
              <a:solidFill>
                <a:srgbClr val="800000"/>
              </a:solidFill>
            </a:endParaRPr>
          </a:p>
        </p:txBody>
      </p:sp>
      <p:sp>
        <p:nvSpPr>
          <p:cNvPr id="54" name="Rectangle 40"/>
          <p:cNvSpPr>
            <a:spLocks noChangeArrowheads="1"/>
          </p:cNvSpPr>
          <p:nvPr/>
        </p:nvSpPr>
        <p:spPr bwMode="auto">
          <a:xfrm>
            <a:off x="4028926" y="1803400"/>
            <a:ext cx="111026" cy="183405"/>
          </a:xfrm>
          <a:prstGeom prst="rect">
            <a:avLst/>
          </a:prstGeom>
          <a:solidFill>
            <a:srgbClr val="CC3300"/>
          </a:solidFill>
          <a:ln w="1905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endParaRPr lang="en-US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181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96944" cy="4800600"/>
          </a:xfrm>
        </p:spPr>
        <p:txBody>
          <a:bodyPr/>
          <a:lstStyle/>
          <a:p>
            <a:r>
              <a:rPr lang="en-US" dirty="0" smtClean="0"/>
              <a:t>Error Detection versus Error Correction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Hamming Distances </a:t>
            </a:r>
            <a:r>
              <a:rPr lang="en-US" dirty="0" smtClean="0"/>
              <a:t>and Codes</a:t>
            </a:r>
          </a:p>
          <a:p>
            <a:r>
              <a:rPr lang="en-US" dirty="0" smtClean="0"/>
              <a:t>Parity</a:t>
            </a:r>
          </a:p>
          <a:p>
            <a:r>
              <a:rPr lang="en-US" dirty="0" smtClean="0"/>
              <a:t>Internet Checksum</a:t>
            </a:r>
          </a:p>
          <a:p>
            <a:r>
              <a:rPr lang="en-US" dirty="0" smtClean="0"/>
              <a:t>Polynomial Codes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Cyclic Redundancy Checking (CRC)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Properties for Detecting Errors with Generating Polynomials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Errors Summary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37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04360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Transmission Errors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61256"/>
            <a:ext cx="83058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Transmission errors are caused by: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thermal noise {Shannon}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impulse noise (</a:t>
            </a:r>
            <a:r>
              <a:rPr lang="en-US" dirty="0" err="1" smtClean="0"/>
              <a:t>e..g</a:t>
            </a:r>
            <a:r>
              <a:rPr lang="en-US" dirty="0" smtClean="0"/>
              <a:t>, arcing relays)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signal distortion during transmission (attenuation)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crosstalk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voice  amplitude signal compression (</a:t>
            </a:r>
            <a:r>
              <a:rPr lang="en-US" dirty="0" err="1" smtClean="0"/>
              <a:t>companding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quantization noise (PCM)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jitter (variations in signal timings)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receiver and transmitter out of synch.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23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-26764"/>
            <a:ext cx="8713787" cy="10795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Error Detection and Correction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96752"/>
            <a:ext cx="8640960" cy="511256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chemeClr val="accent2"/>
                </a:solidFill>
                <a:latin typeface="Comic Sans MS" pitchFamily="66" charset="0"/>
              </a:rPr>
              <a:t>error detection ::</a:t>
            </a:r>
            <a:r>
              <a:rPr lang="en-US" dirty="0" smtClean="0"/>
              <a:t> adding enough “extra” </a:t>
            </a:r>
            <a:r>
              <a:rPr lang="en-US" dirty="0" smtClean="0"/>
              <a:t>bits </a:t>
            </a:r>
            <a:r>
              <a:rPr lang="en-US" dirty="0" smtClean="0">
                <a:solidFill>
                  <a:srgbClr val="0033CC"/>
                </a:solidFill>
              </a:rPr>
              <a:t>(redundancy)</a:t>
            </a:r>
            <a:r>
              <a:rPr lang="en-US" dirty="0" smtClean="0"/>
              <a:t> </a:t>
            </a:r>
            <a:r>
              <a:rPr lang="en-US" dirty="0" smtClean="0"/>
              <a:t>to deduce that there is an error but not enough bits to correct the error.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If only error detection is employed in a network transmission </a:t>
            </a:r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 </a:t>
            </a:r>
            <a:r>
              <a:rPr lang="en-US" dirty="0" smtClean="0">
                <a:sym typeface="Wingdings" pitchFamily="2" charset="2"/>
              </a:rPr>
              <a:t>a 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  <a:sym typeface="Wingdings" pitchFamily="2" charset="2"/>
              </a:rPr>
              <a:t>retransmission</a:t>
            </a:r>
            <a:r>
              <a:rPr lang="en-US" dirty="0" smtClean="0">
                <a:solidFill>
                  <a:srgbClr val="990000"/>
                </a:solidFill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is necessary to recover the frame (data link layer) or the packet (network layer).</a:t>
            </a:r>
          </a:p>
          <a:p>
            <a:pPr eaLnBrk="1" hangingPunct="1">
              <a:lnSpc>
                <a:spcPct val="90000"/>
              </a:lnSpc>
            </a:pPr>
            <a:r>
              <a:rPr lang="en-US" i="1" dirty="0" smtClean="0"/>
              <a:t>At the data link layer, this is referred to as </a:t>
            </a:r>
            <a:r>
              <a:rPr lang="en-US" dirty="0" smtClean="0">
                <a:solidFill>
                  <a:srgbClr val="009900"/>
                </a:solidFill>
                <a:latin typeface="Comic Sans MS" pitchFamily="66" charset="0"/>
              </a:rPr>
              <a:t>ARQ (</a:t>
            </a:r>
            <a:r>
              <a:rPr lang="en-US" u="sng" dirty="0" smtClean="0">
                <a:solidFill>
                  <a:srgbClr val="009900"/>
                </a:solidFill>
                <a:latin typeface="Comic Sans MS" pitchFamily="66" charset="0"/>
              </a:rPr>
              <a:t>A</a:t>
            </a:r>
            <a:r>
              <a:rPr lang="en-US" dirty="0" smtClean="0">
                <a:solidFill>
                  <a:srgbClr val="009900"/>
                </a:solidFill>
                <a:latin typeface="Comic Sans MS" pitchFamily="66" charset="0"/>
              </a:rPr>
              <a:t>utomatic </a:t>
            </a:r>
            <a:r>
              <a:rPr lang="en-US" u="sng" dirty="0" smtClean="0">
                <a:solidFill>
                  <a:srgbClr val="009900"/>
                </a:solidFill>
                <a:latin typeface="Comic Sans MS" pitchFamily="66" charset="0"/>
              </a:rPr>
              <a:t>R</a:t>
            </a:r>
            <a:r>
              <a:rPr lang="en-US" dirty="0" smtClean="0">
                <a:solidFill>
                  <a:srgbClr val="009900"/>
                </a:solidFill>
                <a:latin typeface="Comic Sans MS" pitchFamily="66" charset="0"/>
              </a:rPr>
              <a:t>epeat </a:t>
            </a:r>
            <a:r>
              <a:rPr lang="en-US" dirty="0" err="1" smtClean="0">
                <a:solidFill>
                  <a:srgbClr val="009900"/>
                </a:solidFill>
                <a:latin typeface="Comic Sans MS" pitchFamily="66" charset="0"/>
              </a:rPr>
              <a:t>re</a:t>
            </a:r>
            <a:r>
              <a:rPr lang="en-US" u="sng" dirty="0" err="1" smtClean="0">
                <a:solidFill>
                  <a:srgbClr val="009900"/>
                </a:solidFill>
                <a:latin typeface="Comic Sans MS" pitchFamily="66" charset="0"/>
              </a:rPr>
              <a:t>Q</a:t>
            </a:r>
            <a:r>
              <a:rPr lang="en-US" dirty="0" err="1" smtClean="0">
                <a:solidFill>
                  <a:srgbClr val="009900"/>
                </a:solidFill>
                <a:latin typeface="Comic Sans MS" pitchFamily="66" charset="0"/>
              </a:rPr>
              <a:t>uest</a:t>
            </a:r>
            <a:r>
              <a:rPr lang="en-US" dirty="0" smtClean="0">
                <a:solidFill>
                  <a:srgbClr val="009900"/>
                </a:solidFill>
                <a:latin typeface="Comic Sans MS" pitchFamily="66" charset="0"/>
              </a:rPr>
              <a:t>)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i="1" dirty="0" smtClean="0"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84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Error Detection and Correction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760"/>
            <a:ext cx="7772400" cy="4824536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2"/>
                </a:solidFill>
                <a:latin typeface="Comic Sans MS" pitchFamily="66" charset="0"/>
              </a:rPr>
              <a:t>error correction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mic Sans MS" pitchFamily="66" charset="0"/>
              </a:rPr>
              <a:t>::</a:t>
            </a:r>
            <a:r>
              <a:rPr lang="en-US" dirty="0" smtClean="0"/>
              <a:t> requires enough </a:t>
            </a:r>
            <a:r>
              <a:rPr lang="en-US" dirty="0" smtClean="0"/>
              <a:t>additional </a:t>
            </a:r>
            <a:r>
              <a:rPr lang="en-US" dirty="0" smtClean="0">
                <a:solidFill>
                  <a:srgbClr val="0033CC"/>
                </a:solidFill>
              </a:rPr>
              <a:t>redundant</a:t>
            </a:r>
            <a:r>
              <a:rPr lang="en-US" dirty="0" smtClean="0"/>
              <a:t> </a:t>
            </a:r>
            <a:r>
              <a:rPr lang="en-US" dirty="0" smtClean="0"/>
              <a:t>bits to deduce what the correct bits must have been.</a:t>
            </a:r>
          </a:p>
          <a:p>
            <a:pPr eaLnBrk="1" hangingPunct="1">
              <a:buFontTx/>
              <a:buNone/>
            </a:pPr>
            <a:r>
              <a:rPr lang="en-US" i="1" dirty="0" smtClean="0">
                <a:solidFill>
                  <a:srgbClr val="009900"/>
                </a:solidFill>
              </a:rPr>
              <a:t>Examples</a:t>
            </a:r>
          </a:p>
          <a:p>
            <a:pPr eaLnBrk="1" hangingPunct="1"/>
            <a:r>
              <a:rPr lang="en-US" i="1" dirty="0"/>
              <a:t> </a:t>
            </a:r>
            <a:r>
              <a:rPr lang="en-US" dirty="0" smtClean="0"/>
              <a:t>Hamming Codes</a:t>
            </a:r>
          </a:p>
          <a:p>
            <a:pPr eaLnBrk="1" hangingPunct="1"/>
            <a:r>
              <a:rPr lang="en-US" dirty="0" smtClean="0"/>
              <a:t> FEC = Forward Error Correction    	</a:t>
            </a:r>
            <a:r>
              <a:rPr lang="en-US" i="1" dirty="0" smtClean="0"/>
              <a:t>found in MPEG-4 for streaming 	multimedia.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7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-27384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Hamming Codes</a:t>
            </a:r>
          </a:p>
        </p:txBody>
      </p:sp>
      <p:sp>
        <p:nvSpPr>
          <p:cNvPr id="819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124744"/>
            <a:ext cx="7772400" cy="496855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err="1" smtClean="0">
                <a:solidFill>
                  <a:schemeClr val="accent2"/>
                </a:solidFill>
                <a:latin typeface="Comic Sans MS" pitchFamily="66" charset="0"/>
              </a:rPr>
              <a:t>codeword</a:t>
            </a:r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 ::</a:t>
            </a:r>
            <a:r>
              <a:rPr lang="en-US" sz="2800" dirty="0" smtClean="0"/>
              <a:t> a legal </a:t>
            </a:r>
            <a:r>
              <a:rPr lang="en-US" sz="2800" dirty="0" err="1" smtClean="0"/>
              <a:t>dataword</a:t>
            </a:r>
            <a:r>
              <a:rPr lang="en-US" sz="2800" dirty="0" smtClean="0"/>
              <a:t> consisting of </a:t>
            </a:r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US" sz="2800" dirty="0" smtClean="0"/>
              <a:t> data bits and </a:t>
            </a:r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r</a:t>
            </a:r>
            <a:r>
              <a:rPr lang="en-US" sz="2800" i="1" dirty="0" smtClean="0"/>
              <a:t> </a:t>
            </a:r>
            <a:r>
              <a:rPr lang="en-US" sz="2800" dirty="0" smtClean="0"/>
              <a:t>redundant bits.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Error detection involves determining if the received message matches one of the legal </a:t>
            </a:r>
            <a:r>
              <a:rPr lang="en-US" sz="2800" dirty="0" err="1" smtClean="0"/>
              <a:t>codewords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Hamming distance ::</a:t>
            </a:r>
            <a:r>
              <a:rPr lang="en-US" sz="2800" dirty="0" smtClean="0"/>
              <a:t> the number of bit positions in which two bit patterns differ.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Starting with a complete list of legal </a:t>
            </a:r>
            <a:r>
              <a:rPr lang="en-US" sz="2800" dirty="0" err="1" smtClean="0"/>
              <a:t>codewords</a:t>
            </a:r>
            <a:r>
              <a:rPr lang="en-US" sz="2800" dirty="0" smtClean="0"/>
              <a:t>, we need to find the two </a:t>
            </a:r>
            <a:r>
              <a:rPr lang="en-US" sz="2800" dirty="0" err="1" smtClean="0"/>
              <a:t>codewords</a:t>
            </a:r>
            <a:r>
              <a:rPr lang="en-US" sz="2800" dirty="0" smtClean="0"/>
              <a:t> whose Hamming distance is the </a:t>
            </a:r>
            <a:r>
              <a:rPr lang="en-US" sz="2800" dirty="0" smtClean="0">
                <a:solidFill>
                  <a:srgbClr val="008000"/>
                </a:solidFill>
                <a:latin typeface="Comic Sans MS" pitchFamily="66" charset="0"/>
              </a:rPr>
              <a:t>smallest</a:t>
            </a:r>
            <a:r>
              <a:rPr lang="en-US" sz="2800" dirty="0" smtClean="0"/>
              <a:t>. This determines the </a:t>
            </a:r>
            <a:r>
              <a:rPr lang="en-US" sz="2800" dirty="0" smtClean="0">
                <a:solidFill>
                  <a:srgbClr val="0033CC"/>
                </a:solidFill>
              </a:rPr>
              <a:t>Hamming distance</a:t>
            </a:r>
            <a:r>
              <a:rPr lang="en-US" sz="2800" dirty="0" smtClean="0"/>
              <a:t> of the code.</a:t>
            </a:r>
            <a:endParaRPr lang="en-US" sz="2800" dirty="0" smtClean="0">
              <a:solidFill>
                <a:schemeClr val="accent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14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52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Error Correcting Codes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16550"/>
            <a:ext cx="7772400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Figure 3-7. Use of a </a:t>
            </a:r>
            <a:r>
              <a:rPr lang="en-US" sz="2400" b="1" smtClean="0">
                <a:solidFill>
                  <a:srgbClr val="008000"/>
                </a:solidFill>
                <a:latin typeface="Comic Sans MS" pitchFamily="66" charset="0"/>
              </a:rPr>
              <a:t>Hamming code</a:t>
            </a:r>
            <a:r>
              <a:rPr lang="en-US" sz="2400" smtClean="0"/>
              <a:t> to correct burst errors.</a:t>
            </a:r>
          </a:p>
        </p:txBody>
      </p:sp>
      <p:pic>
        <p:nvPicPr>
          <p:cNvPr id="9222" name="Picture 4" descr="3-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219200"/>
            <a:ext cx="4694238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6300788" y="2708275"/>
            <a:ext cx="2303462" cy="1152525"/>
          </a:xfrm>
          <a:prstGeom prst="rect">
            <a:avLst/>
          </a:prstGeom>
          <a:solidFill>
            <a:srgbClr val="CC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Comic Sans MS" pitchFamily="66" charset="0"/>
              </a:rPr>
              <a:t>Note</a:t>
            </a:r>
          </a:p>
          <a:p>
            <a:pPr algn="ctr"/>
            <a:r>
              <a:rPr lang="en-US" sz="2000">
                <a:latin typeface="Comic Sans MS" pitchFamily="66" charset="0"/>
              </a:rPr>
              <a:t>Check bits occupy</a:t>
            </a:r>
          </a:p>
          <a:p>
            <a:pPr algn="ctr"/>
            <a:r>
              <a:rPr lang="en-US" sz="2000">
                <a:latin typeface="Comic Sans MS" pitchFamily="66" charset="0"/>
              </a:rPr>
              <a:t>power of 2 slots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236296" y="5877272"/>
            <a:ext cx="1643063" cy="357187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0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2178283" y="5009678"/>
            <a:ext cx="4496425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dirty="0">
                <a:solidFill>
                  <a:srgbClr val="009900"/>
                </a:solidFill>
              </a:rPr>
              <a:t>x = </a:t>
            </a:r>
            <a:r>
              <a:rPr lang="en-US" sz="1800" b="1" dirty="0" err="1" smtClean="0">
                <a:solidFill>
                  <a:srgbClr val="009900"/>
                </a:solidFill>
              </a:rPr>
              <a:t>codewords</a:t>
            </a:r>
            <a:r>
              <a:rPr lang="en-US" sz="1800" b="1" dirty="0" smtClean="0">
                <a:solidFill>
                  <a:srgbClr val="009900"/>
                </a:solidFill>
              </a:rPr>
              <a:t>      </a:t>
            </a:r>
            <a:r>
              <a:rPr lang="en-US" sz="1800" b="1" dirty="0"/>
              <a:t>	</a:t>
            </a:r>
            <a:r>
              <a:rPr lang="en-US" sz="1800" dirty="0"/>
              <a:t>o =  </a:t>
            </a:r>
            <a:r>
              <a:rPr lang="en-US" sz="1800" b="1" dirty="0"/>
              <a:t>non-</a:t>
            </a:r>
            <a:r>
              <a:rPr lang="en-US" sz="1800" b="1" dirty="0" err="1"/>
              <a:t>codewords</a:t>
            </a:r>
            <a:endParaRPr lang="en-US" sz="1800" b="1" dirty="0"/>
          </a:p>
        </p:txBody>
      </p:sp>
      <p:grpSp>
        <p:nvGrpSpPr>
          <p:cNvPr id="10245" name="Group 3"/>
          <p:cNvGrpSpPr>
            <a:grpSpLocks/>
          </p:cNvGrpSpPr>
          <p:nvPr/>
        </p:nvGrpSpPr>
        <p:grpSpPr bwMode="auto">
          <a:xfrm>
            <a:off x="5222626" y="2532236"/>
            <a:ext cx="3054350" cy="2120900"/>
            <a:chOff x="2888" y="1916"/>
            <a:chExt cx="1924" cy="1336"/>
          </a:xfrm>
        </p:grpSpPr>
        <p:sp>
          <p:nvSpPr>
            <p:cNvPr id="10275" name="Oval 4"/>
            <p:cNvSpPr>
              <a:spLocks noChangeArrowheads="1"/>
            </p:cNvSpPr>
            <p:nvPr/>
          </p:nvSpPr>
          <p:spPr bwMode="auto">
            <a:xfrm>
              <a:off x="2888" y="1916"/>
              <a:ext cx="1924" cy="1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Rectangle 5"/>
            <p:cNvSpPr>
              <a:spLocks noChangeArrowheads="1"/>
            </p:cNvSpPr>
            <p:nvPr/>
          </p:nvSpPr>
          <p:spPr bwMode="auto">
            <a:xfrm>
              <a:off x="3415" y="2076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77" name="Rectangle 6"/>
            <p:cNvSpPr>
              <a:spLocks noChangeArrowheads="1"/>
            </p:cNvSpPr>
            <p:nvPr/>
          </p:nvSpPr>
          <p:spPr bwMode="auto">
            <a:xfrm>
              <a:off x="3055" y="2412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78" name="Rectangle 7"/>
            <p:cNvSpPr>
              <a:spLocks noChangeArrowheads="1"/>
            </p:cNvSpPr>
            <p:nvPr/>
          </p:nvSpPr>
          <p:spPr bwMode="auto">
            <a:xfrm>
              <a:off x="3751" y="242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79" name="Rectangle 8"/>
            <p:cNvSpPr>
              <a:spLocks noChangeArrowheads="1"/>
            </p:cNvSpPr>
            <p:nvPr/>
          </p:nvSpPr>
          <p:spPr bwMode="auto">
            <a:xfrm>
              <a:off x="3567" y="286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80" name="Rectangle 9"/>
            <p:cNvSpPr>
              <a:spLocks noChangeArrowheads="1"/>
            </p:cNvSpPr>
            <p:nvPr/>
          </p:nvSpPr>
          <p:spPr bwMode="auto">
            <a:xfrm>
              <a:off x="3967" y="2036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81" name="Rectangle 10"/>
            <p:cNvSpPr>
              <a:spLocks noChangeArrowheads="1"/>
            </p:cNvSpPr>
            <p:nvPr/>
          </p:nvSpPr>
          <p:spPr bwMode="auto">
            <a:xfrm>
              <a:off x="4471" y="2420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82" name="Rectangle 11"/>
            <p:cNvSpPr>
              <a:spLocks noChangeArrowheads="1"/>
            </p:cNvSpPr>
            <p:nvPr/>
          </p:nvSpPr>
          <p:spPr bwMode="auto">
            <a:xfrm>
              <a:off x="4119" y="2818"/>
              <a:ext cx="146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83" name="Rectangle 12"/>
            <p:cNvSpPr>
              <a:spLocks noChangeArrowheads="1"/>
            </p:cNvSpPr>
            <p:nvPr/>
          </p:nvSpPr>
          <p:spPr bwMode="auto">
            <a:xfrm>
              <a:off x="3663" y="1980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84" name="Rectangle 13"/>
            <p:cNvSpPr>
              <a:spLocks noChangeArrowheads="1"/>
            </p:cNvSpPr>
            <p:nvPr/>
          </p:nvSpPr>
          <p:spPr bwMode="auto">
            <a:xfrm>
              <a:off x="3559" y="226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85" name="Rectangle 14"/>
            <p:cNvSpPr>
              <a:spLocks noChangeArrowheads="1"/>
            </p:cNvSpPr>
            <p:nvPr/>
          </p:nvSpPr>
          <p:spPr bwMode="auto">
            <a:xfrm>
              <a:off x="4255" y="2132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86" name="Rectangle 15"/>
            <p:cNvSpPr>
              <a:spLocks noChangeArrowheads="1"/>
            </p:cNvSpPr>
            <p:nvPr/>
          </p:nvSpPr>
          <p:spPr bwMode="auto">
            <a:xfrm>
              <a:off x="3903" y="2252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87" name="Rectangle 16"/>
            <p:cNvSpPr>
              <a:spLocks noChangeArrowheads="1"/>
            </p:cNvSpPr>
            <p:nvPr/>
          </p:nvSpPr>
          <p:spPr bwMode="auto">
            <a:xfrm>
              <a:off x="4199" y="242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88" name="Rectangle 17"/>
            <p:cNvSpPr>
              <a:spLocks noChangeArrowheads="1"/>
            </p:cNvSpPr>
            <p:nvPr/>
          </p:nvSpPr>
          <p:spPr bwMode="auto">
            <a:xfrm>
              <a:off x="4319" y="274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89" name="Rectangle 18"/>
            <p:cNvSpPr>
              <a:spLocks noChangeArrowheads="1"/>
            </p:cNvSpPr>
            <p:nvPr/>
          </p:nvSpPr>
          <p:spPr bwMode="auto">
            <a:xfrm>
              <a:off x="3967" y="262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90" name="Rectangle 19"/>
            <p:cNvSpPr>
              <a:spLocks noChangeArrowheads="1"/>
            </p:cNvSpPr>
            <p:nvPr/>
          </p:nvSpPr>
          <p:spPr bwMode="auto">
            <a:xfrm>
              <a:off x="3871" y="290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dirty="0"/>
                <a:t>o</a:t>
              </a:r>
            </a:p>
          </p:txBody>
        </p:sp>
        <p:sp>
          <p:nvSpPr>
            <p:cNvPr id="10291" name="Rectangle 20"/>
            <p:cNvSpPr>
              <a:spLocks noChangeArrowheads="1"/>
            </p:cNvSpPr>
            <p:nvPr/>
          </p:nvSpPr>
          <p:spPr bwMode="auto">
            <a:xfrm>
              <a:off x="3645" y="2644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dirty="0"/>
                <a:t>o</a:t>
              </a:r>
            </a:p>
          </p:txBody>
        </p:sp>
        <p:sp>
          <p:nvSpPr>
            <p:cNvPr id="10292" name="Rectangle 21"/>
            <p:cNvSpPr>
              <a:spLocks noChangeArrowheads="1"/>
            </p:cNvSpPr>
            <p:nvPr/>
          </p:nvSpPr>
          <p:spPr bwMode="auto">
            <a:xfrm>
              <a:off x="3279" y="274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93" name="Rectangle 22"/>
            <p:cNvSpPr>
              <a:spLocks noChangeArrowheads="1"/>
            </p:cNvSpPr>
            <p:nvPr/>
          </p:nvSpPr>
          <p:spPr bwMode="auto">
            <a:xfrm>
              <a:off x="3279" y="2484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94" name="Rectangle 23"/>
            <p:cNvSpPr>
              <a:spLocks noChangeArrowheads="1"/>
            </p:cNvSpPr>
            <p:nvPr/>
          </p:nvSpPr>
          <p:spPr bwMode="auto">
            <a:xfrm>
              <a:off x="3223" y="2156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</p:grpSp>
      <p:grpSp>
        <p:nvGrpSpPr>
          <p:cNvPr id="10246" name="Group 24"/>
          <p:cNvGrpSpPr>
            <a:grpSpLocks/>
          </p:cNvGrpSpPr>
          <p:nvPr/>
        </p:nvGrpSpPr>
        <p:grpSpPr bwMode="auto">
          <a:xfrm>
            <a:off x="1085602" y="2604244"/>
            <a:ext cx="3054350" cy="2120900"/>
            <a:chOff x="2792" y="308"/>
            <a:chExt cx="1924" cy="1336"/>
          </a:xfrm>
        </p:grpSpPr>
        <p:sp>
          <p:nvSpPr>
            <p:cNvPr id="10255" name="Oval 25"/>
            <p:cNvSpPr>
              <a:spLocks noChangeArrowheads="1"/>
            </p:cNvSpPr>
            <p:nvPr/>
          </p:nvSpPr>
          <p:spPr bwMode="auto">
            <a:xfrm>
              <a:off x="2792" y="308"/>
              <a:ext cx="1924" cy="1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6" name="Rectangle 26"/>
            <p:cNvSpPr>
              <a:spLocks noChangeArrowheads="1"/>
            </p:cNvSpPr>
            <p:nvPr/>
          </p:nvSpPr>
          <p:spPr bwMode="auto">
            <a:xfrm>
              <a:off x="3383" y="620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57" name="Rectangle 27"/>
            <p:cNvSpPr>
              <a:spLocks noChangeArrowheads="1"/>
            </p:cNvSpPr>
            <p:nvPr/>
          </p:nvSpPr>
          <p:spPr bwMode="auto">
            <a:xfrm>
              <a:off x="3319" y="82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58" name="Rectangle 28"/>
            <p:cNvSpPr>
              <a:spLocks noChangeArrowheads="1"/>
            </p:cNvSpPr>
            <p:nvPr/>
          </p:nvSpPr>
          <p:spPr bwMode="auto">
            <a:xfrm>
              <a:off x="3575" y="812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59" name="Rectangle 29"/>
            <p:cNvSpPr>
              <a:spLocks noChangeArrowheads="1"/>
            </p:cNvSpPr>
            <p:nvPr/>
          </p:nvSpPr>
          <p:spPr bwMode="auto">
            <a:xfrm>
              <a:off x="3631" y="1012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60" name="Rectangle 30"/>
            <p:cNvSpPr>
              <a:spLocks noChangeArrowheads="1"/>
            </p:cNvSpPr>
            <p:nvPr/>
          </p:nvSpPr>
          <p:spPr bwMode="auto">
            <a:xfrm>
              <a:off x="3607" y="580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61" name="Rectangle 31"/>
            <p:cNvSpPr>
              <a:spLocks noChangeArrowheads="1"/>
            </p:cNvSpPr>
            <p:nvPr/>
          </p:nvSpPr>
          <p:spPr bwMode="auto">
            <a:xfrm>
              <a:off x="3863" y="764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62" name="Rectangle 32"/>
            <p:cNvSpPr>
              <a:spLocks noChangeArrowheads="1"/>
            </p:cNvSpPr>
            <p:nvPr/>
          </p:nvSpPr>
          <p:spPr bwMode="auto">
            <a:xfrm>
              <a:off x="3967" y="962"/>
              <a:ext cx="146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63" name="Rectangle 33"/>
            <p:cNvSpPr>
              <a:spLocks noChangeArrowheads="1"/>
            </p:cNvSpPr>
            <p:nvPr/>
          </p:nvSpPr>
          <p:spPr bwMode="auto">
            <a:xfrm>
              <a:off x="3567" y="372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64" name="Rectangle 34"/>
            <p:cNvSpPr>
              <a:spLocks noChangeArrowheads="1"/>
            </p:cNvSpPr>
            <p:nvPr/>
          </p:nvSpPr>
          <p:spPr bwMode="auto">
            <a:xfrm>
              <a:off x="3879" y="42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65" name="Rectangle 35"/>
            <p:cNvSpPr>
              <a:spLocks noChangeArrowheads="1"/>
            </p:cNvSpPr>
            <p:nvPr/>
          </p:nvSpPr>
          <p:spPr bwMode="auto">
            <a:xfrm>
              <a:off x="4159" y="524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dirty="0"/>
                <a:t>o</a:t>
              </a:r>
            </a:p>
          </p:txBody>
        </p:sp>
        <p:sp>
          <p:nvSpPr>
            <p:cNvPr id="10266" name="Rectangle 36"/>
            <p:cNvSpPr>
              <a:spLocks noChangeArrowheads="1"/>
            </p:cNvSpPr>
            <p:nvPr/>
          </p:nvSpPr>
          <p:spPr bwMode="auto">
            <a:xfrm>
              <a:off x="4351" y="812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67" name="Rectangle 37"/>
            <p:cNvSpPr>
              <a:spLocks noChangeArrowheads="1"/>
            </p:cNvSpPr>
            <p:nvPr/>
          </p:nvSpPr>
          <p:spPr bwMode="auto">
            <a:xfrm>
              <a:off x="4079" y="796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68" name="Rectangle 38"/>
            <p:cNvSpPr>
              <a:spLocks noChangeArrowheads="1"/>
            </p:cNvSpPr>
            <p:nvPr/>
          </p:nvSpPr>
          <p:spPr bwMode="auto">
            <a:xfrm>
              <a:off x="4223" y="1140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69" name="Rectangle 39"/>
            <p:cNvSpPr>
              <a:spLocks noChangeArrowheads="1"/>
            </p:cNvSpPr>
            <p:nvPr/>
          </p:nvSpPr>
          <p:spPr bwMode="auto">
            <a:xfrm>
              <a:off x="4039" y="1260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70" name="Rectangle 40"/>
            <p:cNvSpPr>
              <a:spLocks noChangeArrowheads="1"/>
            </p:cNvSpPr>
            <p:nvPr/>
          </p:nvSpPr>
          <p:spPr bwMode="auto">
            <a:xfrm>
              <a:off x="3775" y="1300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71" name="Rectangle 41"/>
            <p:cNvSpPr>
              <a:spLocks noChangeArrowheads="1"/>
            </p:cNvSpPr>
            <p:nvPr/>
          </p:nvSpPr>
          <p:spPr bwMode="auto">
            <a:xfrm>
              <a:off x="3471" y="122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72" name="Rectangle 42"/>
            <p:cNvSpPr>
              <a:spLocks noChangeArrowheads="1"/>
            </p:cNvSpPr>
            <p:nvPr/>
          </p:nvSpPr>
          <p:spPr bwMode="auto">
            <a:xfrm>
              <a:off x="3183" y="1140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73" name="Rectangle 43"/>
            <p:cNvSpPr>
              <a:spLocks noChangeArrowheads="1"/>
            </p:cNvSpPr>
            <p:nvPr/>
          </p:nvSpPr>
          <p:spPr bwMode="auto">
            <a:xfrm>
              <a:off x="2935" y="86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74" name="Rectangle 44"/>
            <p:cNvSpPr>
              <a:spLocks noChangeArrowheads="1"/>
            </p:cNvSpPr>
            <p:nvPr/>
          </p:nvSpPr>
          <p:spPr bwMode="auto">
            <a:xfrm>
              <a:off x="3151" y="532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</p:grpSp>
      <p:sp>
        <p:nvSpPr>
          <p:cNvPr id="10247" name="Rectangle 45"/>
          <p:cNvSpPr>
            <a:spLocks noChangeArrowheads="1"/>
          </p:cNvSpPr>
          <p:nvPr/>
        </p:nvSpPr>
        <p:spPr bwMode="auto">
          <a:xfrm>
            <a:off x="674439" y="1598017"/>
            <a:ext cx="36417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800"/>
              <a:t>A code with poor distance properties</a:t>
            </a:r>
          </a:p>
        </p:txBody>
      </p:sp>
      <p:sp>
        <p:nvSpPr>
          <p:cNvPr id="10248" name="Rectangle 46"/>
          <p:cNvSpPr>
            <a:spLocks noChangeArrowheads="1"/>
          </p:cNvSpPr>
          <p:nvPr/>
        </p:nvSpPr>
        <p:spPr bwMode="auto">
          <a:xfrm>
            <a:off x="4992439" y="1572617"/>
            <a:ext cx="3756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800"/>
              <a:t>A code with good distance properties</a:t>
            </a:r>
          </a:p>
        </p:txBody>
      </p:sp>
      <p:sp>
        <p:nvSpPr>
          <p:cNvPr id="10249" name="Rectangle 47"/>
          <p:cNvSpPr>
            <a:spLocks noChangeArrowheads="1"/>
          </p:cNvSpPr>
          <p:nvPr/>
        </p:nvSpPr>
        <p:spPr bwMode="auto">
          <a:xfrm>
            <a:off x="347414" y="1588492"/>
            <a:ext cx="7778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(a)</a:t>
            </a:r>
          </a:p>
        </p:txBody>
      </p:sp>
      <p:sp>
        <p:nvSpPr>
          <p:cNvPr id="10250" name="Rectangle 48"/>
          <p:cNvSpPr>
            <a:spLocks noChangeArrowheads="1"/>
          </p:cNvSpPr>
          <p:nvPr/>
        </p:nvSpPr>
        <p:spPr bwMode="auto">
          <a:xfrm>
            <a:off x="4593976" y="1574204"/>
            <a:ext cx="6064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(b)</a:t>
            </a:r>
          </a:p>
        </p:txBody>
      </p:sp>
      <p:sp>
        <p:nvSpPr>
          <p:cNvPr id="10254" name="Line 53"/>
          <p:cNvSpPr>
            <a:spLocks noChangeShapeType="1"/>
          </p:cNvSpPr>
          <p:nvPr/>
        </p:nvSpPr>
        <p:spPr bwMode="auto">
          <a:xfrm flipV="1">
            <a:off x="6500564" y="3662536"/>
            <a:ext cx="174144" cy="51015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52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Hamming Distance</a:t>
            </a:r>
          </a:p>
        </p:txBody>
      </p:sp>
      <p:sp>
        <p:nvSpPr>
          <p:cNvPr id="54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3396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4331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Hamming Codes</a:t>
            </a:r>
          </a:p>
        </p:txBody>
      </p:sp>
      <p:sp>
        <p:nvSpPr>
          <p:cNvPr id="1126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7504" y="1295400"/>
            <a:ext cx="8928992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To </a:t>
            </a:r>
            <a:r>
              <a:rPr lang="en-US" sz="2800" b="1" dirty="0" smtClean="0">
                <a:solidFill>
                  <a:schemeClr val="accent2"/>
                </a:solidFill>
              </a:rPr>
              <a:t>detect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b="1" i="1" dirty="0" smtClean="0">
                <a:solidFill>
                  <a:srgbClr val="009900"/>
                </a:solidFill>
                <a:latin typeface="Comic Sans MS" pitchFamily="66" charset="0"/>
              </a:rPr>
              <a:t>d</a:t>
            </a:r>
            <a:r>
              <a:rPr lang="en-US" sz="2800" b="1" i="1" dirty="0" smtClean="0"/>
              <a:t> </a:t>
            </a:r>
            <a:r>
              <a:rPr lang="en-US" sz="2800" dirty="0" smtClean="0"/>
              <a:t>single bit errors, you need a </a:t>
            </a:r>
            <a:r>
              <a:rPr lang="en-US" sz="2800" b="1" i="1" dirty="0" smtClean="0">
                <a:solidFill>
                  <a:srgbClr val="009900"/>
                </a:solidFill>
                <a:latin typeface="Comic Sans MS" pitchFamily="66" charset="0"/>
              </a:rPr>
              <a:t>d+1</a:t>
            </a:r>
            <a:r>
              <a:rPr lang="en-US" sz="2800" i="1" dirty="0" smtClean="0"/>
              <a:t> </a:t>
            </a:r>
            <a:r>
              <a:rPr lang="en-US" sz="2800" dirty="0" smtClean="0"/>
              <a:t>code distance.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To </a:t>
            </a:r>
            <a:r>
              <a:rPr lang="en-US" sz="2800" b="1" dirty="0" smtClean="0">
                <a:solidFill>
                  <a:srgbClr val="990000"/>
                </a:solidFill>
              </a:rPr>
              <a:t>correct</a:t>
            </a:r>
            <a:r>
              <a:rPr lang="en-US" sz="2800" dirty="0" smtClean="0">
                <a:solidFill>
                  <a:srgbClr val="990000"/>
                </a:solidFill>
              </a:rPr>
              <a:t> </a:t>
            </a:r>
            <a:r>
              <a:rPr lang="en-US" sz="2800" b="1" i="1" dirty="0" smtClean="0">
                <a:solidFill>
                  <a:srgbClr val="009900"/>
                </a:solidFill>
                <a:latin typeface="Comic Sans MS" pitchFamily="66" charset="0"/>
              </a:rPr>
              <a:t>d</a:t>
            </a:r>
            <a:r>
              <a:rPr lang="en-US" sz="2800" i="1" dirty="0" smtClean="0"/>
              <a:t> </a:t>
            </a:r>
            <a:r>
              <a:rPr lang="en-US" sz="2800" dirty="0" smtClean="0"/>
              <a:t>single bit errors, you need a </a:t>
            </a:r>
            <a:r>
              <a:rPr lang="en-US" sz="2800" b="1" i="1" dirty="0" smtClean="0">
                <a:solidFill>
                  <a:srgbClr val="009900"/>
                </a:solidFill>
                <a:latin typeface="Comic Sans MS" pitchFamily="66" charset="0"/>
              </a:rPr>
              <a:t>2d+1</a:t>
            </a:r>
            <a:r>
              <a:rPr lang="en-US" sz="2800" i="1" dirty="0" smtClean="0"/>
              <a:t> </a:t>
            </a:r>
            <a:r>
              <a:rPr lang="en-US" sz="2800" dirty="0" smtClean="0"/>
              <a:t>code distance.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è"/>
            </a:pPr>
            <a:r>
              <a:rPr lang="en-US" sz="2800" dirty="0" smtClean="0">
                <a:sym typeface="Wingdings" pitchFamily="2" charset="2"/>
              </a:rPr>
              <a:t>In general, the price for redundant bits is </a:t>
            </a:r>
            <a:r>
              <a:rPr lang="en-US" sz="2800" b="1" dirty="0" smtClean="0">
                <a:sym typeface="Wingdings" pitchFamily="2" charset="2"/>
              </a:rPr>
              <a:t>too expensive</a:t>
            </a:r>
            <a:r>
              <a:rPr lang="en-US" sz="2800" dirty="0" smtClean="0">
                <a:sym typeface="Wingdings" pitchFamily="2" charset="2"/>
              </a:rPr>
              <a:t> to do </a:t>
            </a:r>
            <a:r>
              <a:rPr lang="en-US" sz="2800" b="1" dirty="0" smtClean="0">
                <a:solidFill>
                  <a:srgbClr val="990000"/>
                </a:solidFill>
                <a:sym typeface="Wingdings" pitchFamily="2" charset="2"/>
              </a:rPr>
              <a:t>error correction</a:t>
            </a:r>
            <a:r>
              <a:rPr lang="en-US" sz="2800" dirty="0" smtClean="0">
                <a:solidFill>
                  <a:srgbClr val="990000"/>
                </a:solidFill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for network messages.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 smtClean="0">
              <a:sym typeface="Wingdings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800000"/>
                </a:solidFill>
              </a:rPr>
              <a:t>Network protocols normally use </a:t>
            </a:r>
            <a:r>
              <a:rPr lang="en-US" sz="2800" b="1" dirty="0" smtClean="0">
                <a:solidFill>
                  <a:srgbClr val="800000"/>
                </a:solidFill>
              </a:rPr>
              <a:t>error detection</a:t>
            </a:r>
            <a:r>
              <a:rPr lang="en-US" sz="2800" dirty="0" smtClean="0">
                <a:solidFill>
                  <a:srgbClr val="800000"/>
                </a:solidFill>
              </a:rPr>
              <a:t> and </a:t>
            </a:r>
            <a:r>
              <a:rPr lang="en-US" sz="2800" b="1" dirty="0" smtClean="0">
                <a:solidFill>
                  <a:srgbClr val="800000"/>
                </a:solidFill>
              </a:rPr>
              <a:t>ARQ</a:t>
            </a:r>
            <a:r>
              <a:rPr lang="en-US" sz="2800" dirty="0" smtClean="0">
                <a:solidFill>
                  <a:srgbClr val="800000"/>
                </a:solidFill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09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2954</TotalTime>
  <Words>1587</Words>
  <Application>Microsoft Office PowerPoint</Application>
  <PresentationFormat>On-screen Show (4:3)</PresentationFormat>
  <Paragraphs>419</Paragraphs>
  <Slides>29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Revised_Master</vt:lpstr>
      <vt:lpstr>Document</vt:lpstr>
      <vt:lpstr>Equation</vt:lpstr>
      <vt:lpstr>   Transmission Errors Error Detection and Correction    </vt:lpstr>
      <vt:lpstr>Transmission Errors Outline</vt:lpstr>
      <vt:lpstr>Transmission Errors</vt:lpstr>
      <vt:lpstr>Error Detection and Correction</vt:lpstr>
      <vt:lpstr>Error Detection and Correction</vt:lpstr>
      <vt:lpstr>Hamming Codes</vt:lpstr>
      <vt:lpstr>Error Correcting Codes</vt:lpstr>
      <vt:lpstr>Hamming Distance</vt:lpstr>
      <vt:lpstr>Hamming Codes</vt:lpstr>
      <vt:lpstr>Error Detection</vt:lpstr>
      <vt:lpstr>General Error Detection System</vt:lpstr>
      <vt:lpstr>PowerPoint Presentation</vt:lpstr>
      <vt:lpstr>PowerPoint Presentation</vt:lpstr>
      <vt:lpstr>PowerPoint Presentation</vt:lpstr>
      <vt:lpstr>PowerPoint Presentation</vt:lpstr>
      <vt:lpstr>Polynomial Codes</vt:lpstr>
      <vt:lpstr>Polynomial Codes</vt:lpstr>
      <vt:lpstr>Polynomial Notation</vt:lpstr>
      <vt:lpstr>CRC Codeword</vt:lpstr>
      <vt:lpstr>Polynomial Arithmetic</vt:lpstr>
      <vt:lpstr>CRC Algorithm</vt:lpstr>
      <vt:lpstr>CRC Example</vt:lpstr>
      <vt:lpstr>CRC Long Division</vt:lpstr>
      <vt:lpstr>Generator Polynomial Properties for Detecting Errors</vt:lpstr>
      <vt:lpstr>PowerPoint Presentation</vt:lpstr>
      <vt:lpstr>PowerPoint Presentation</vt:lpstr>
      <vt:lpstr>Standard Generating Polynomials</vt:lpstr>
      <vt:lpstr>Basic ARQ with CRC</vt:lpstr>
      <vt:lpstr>Transmission Errors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Prof. Kinicki</cp:lastModifiedBy>
  <cp:revision>147</cp:revision>
  <dcterms:created xsi:type="dcterms:W3CDTF">2004-01-21T20:05:10Z</dcterms:created>
  <dcterms:modified xsi:type="dcterms:W3CDTF">2012-03-22T01:00:40Z</dcterms:modified>
</cp:coreProperties>
</file>