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0" r:id="rId2"/>
    <p:sldId id="270" r:id="rId3"/>
    <p:sldId id="266" r:id="rId4"/>
    <p:sldId id="268" r:id="rId5"/>
    <p:sldId id="269" r:id="rId6"/>
    <p:sldId id="256" r:id="rId7"/>
    <p:sldId id="261" r:id="rId8"/>
    <p:sldId id="273" r:id="rId9"/>
    <p:sldId id="262" r:id="rId10"/>
    <p:sldId id="263" r:id="rId11"/>
    <p:sldId id="264" r:id="rId12"/>
    <p:sldId id="267" r:id="rId13"/>
    <p:sldId id="265" r:id="rId14"/>
    <p:sldId id="274" r:id="rId15"/>
    <p:sldId id="275" r:id="rId16"/>
    <p:sldId id="276" r:id="rId17"/>
    <p:sldId id="278" r:id="rId18"/>
    <p:sldId id="279" r:id="rId19"/>
    <p:sldId id="280" r:id="rId20"/>
    <p:sldId id="281" r:id="rId21"/>
    <p:sldId id="282" r:id="rId22"/>
    <p:sldId id="28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9900"/>
    <a:srgbClr val="FF6600"/>
    <a:srgbClr val="FFCC66"/>
    <a:srgbClr val="008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162" autoAdjust="0"/>
  </p:normalViewPr>
  <p:slideViewPr>
    <p:cSldViewPr>
      <p:cViewPr>
        <p:scale>
          <a:sx n="75" d="100"/>
          <a:sy n="75" d="100"/>
        </p:scale>
        <p:origin x="-1157" y="298"/>
      </p:cViewPr>
      <p:guideLst>
        <p:guide orient="horz" pos="2160"/>
        <p:guide pos="3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718B73F-A231-4C8E-9E4E-4566EABD6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76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3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813C3-89C5-4CB9-87A3-97B4E2716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00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3538" y="404813"/>
            <a:ext cx="2176462" cy="5691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404813"/>
            <a:ext cx="6381750" cy="5691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352A8-9802-4C41-97A4-101A3E96E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13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843808" y="6308724"/>
            <a:ext cx="3536355" cy="36063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AADC0-5C2A-4F11-B691-17D6C66D8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2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26D6D-AF4D-4863-982C-55A674A9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00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58BFC-CE93-436D-81F8-A85A954E2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06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5835-58D5-4A59-B7AD-054B73F25C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8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F6540-7D2A-4ECE-A320-7D3D3B56C9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98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627784" y="6308725"/>
            <a:ext cx="3752379" cy="3127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F762E-480B-4B5B-89C9-0CAC66B38E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97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65B6F-EBC8-4F26-B889-25BDB5FCF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57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D139E-FE2C-4E46-8AA2-1E83C844E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04813"/>
            <a:ext cx="8710612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3575" y="6308725"/>
            <a:ext cx="3176588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69100" y="6319838"/>
            <a:ext cx="1906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1D3945F0-C1E8-4D7B-AB92-30113966B0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7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937250"/>
            <a:ext cx="18288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6313" y="1052513"/>
            <a:ext cx="7772400" cy="3240087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smtClean="0"/>
              <a:t>Elementary</a:t>
            </a:r>
            <a:br>
              <a:rPr lang="en-US" sz="4800" smtClean="0"/>
            </a:br>
            <a:r>
              <a:rPr lang="en-US" sz="4800" smtClean="0"/>
              <a:t>TCP Sockets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27188" y="4268788"/>
            <a:ext cx="6400800" cy="1752600"/>
          </a:xfrm>
        </p:spPr>
        <p:txBody>
          <a:bodyPr/>
          <a:lstStyle/>
          <a:p>
            <a:pPr eaLnBrk="1" hangingPunct="1"/>
            <a:r>
              <a:rPr lang="en-US" sz="2800" i="1" smtClean="0">
                <a:solidFill>
                  <a:srgbClr val="009900"/>
                </a:solidFill>
                <a:latin typeface="Comic Sans MS" pitchFamily="66" charset="0"/>
              </a:rPr>
              <a:t>UNIX Network Programming</a:t>
            </a:r>
          </a:p>
          <a:p>
            <a:pPr eaLnBrk="1" hangingPunct="1"/>
            <a:r>
              <a:rPr lang="en-US" sz="2800" smtClean="0">
                <a:solidFill>
                  <a:srgbClr val="009900"/>
                </a:solidFill>
                <a:latin typeface="Comic Sans MS" pitchFamily="66" charset="0"/>
              </a:rPr>
              <a:t>Vol. 1, Second Ed. Stevens</a:t>
            </a:r>
          </a:p>
          <a:p>
            <a:pPr eaLnBrk="1" hangingPunct="1"/>
            <a:r>
              <a:rPr lang="en-US" sz="2800" smtClean="0">
                <a:solidFill>
                  <a:srgbClr val="009900"/>
                </a:solidFill>
                <a:latin typeface="Comic Sans MS" pitchFamily="66" charset="0"/>
              </a:rPr>
              <a:t>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7033F1B-CF63-40A1-8120-A001042DECCB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00213"/>
            <a:ext cx="8001000" cy="42592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listen</a:t>
            </a:r>
            <a:r>
              <a:rPr lang="en-US" sz="2400" smtClean="0">
                <a:cs typeface="Times New Roman" pitchFamily="18" charset="0"/>
              </a:rPr>
              <a:t> is called </a:t>
            </a:r>
            <a:r>
              <a:rPr lang="en-US" sz="2400" b="1" smtClean="0">
                <a:latin typeface="Comic Sans MS" pitchFamily="66" charset="0"/>
                <a:cs typeface="Times New Roman" pitchFamily="18" charset="0"/>
              </a:rPr>
              <a:t>only</a:t>
            </a:r>
            <a:r>
              <a:rPr lang="en-US" sz="2400" smtClean="0">
                <a:cs typeface="Times New Roman" pitchFamily="18" charset="0"/>
              </a:rPr>
              <a:t> by a TCP server and performs two actions: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smtClean="0"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cs typeface="Times New Roman" pitchFamily="18" charset="0"/>
              </a:rPr>
              <a:t>Converts an unconnected socket 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(</a:t>
            </a:r>
            <a:r>
              <a:rPr lang="en-US" sz="2400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sz="2400" smtClean="0">
                <a:cs typeface="Times New Roman" pitchFamily="18" charset="0"/>
              </a:rPr>
              <a:t> into a passive socket.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>
                <a:cs typeface="Times New Roman" pitchFamily="18" charset="0"/>
              </a:rPr>
              <a:t>Specifies the maximum number of connections 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(</a:t>
            </a:r>
            <a:r>
              <a:rPr lang="en-US" sz="2400" i="1" smtClean="0">
                <a:solidFill>
                  <a:schemeClr val="accent2"/>
                </a:solidFill>
                <a:cs typeface="Times New Roman" pitchFamily="18" charset="0"/>
              </a:rPr>
              <a:t>backlog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)</a:t>
            </a:r>
            <a:r>
              <a:rPr lang="en-US" sz="2400" smtClean="0">
                <a:cs typeface="Times New Roman" pitchFamily="18" charset="0"/>
              </a:rPr>
              <a:t> that the kernel should queue for this socket.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listen</a:t>
            </a:r>
            <a:r>
              <a:rPr lang="en-US" sz="2400" smtClean="0">
                <a:cs typeface="Times New Roman" pitchFamily="18" charset="0"/>
              </a:rPr>
              <a:t> is normally called before the </a:t>
            </a: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400" smtClean="0">
                <a:cs typeface="Times New Roman" pitchFamily="18" charset="0"/>
              </a:rPr>
              <a:t> function.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u="sng" smtClean="0">
                <a:cs typeface="Times New Roman" pitchFamily="18" charset="0"/>
              </a:rPr>
              <a:t>returns</a:t>
            </a:r>
            <a:r>
              <a:rPr lang="en-US" sz="2400" smtClean="0"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on success:     0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            on error</a:t>
            </a:r>
            <a:r>
              <a:rPr lang="en-US" sz="2400" smtClean="0">
                <a:solidFill>
                  <a:srgbClr val="00FF00"/>
                </a:solidFill>
                <a:cs typeface="Times New Roman" pitchFamily="18" charset="0"/>
              </a:rPr>
              <a:t>:        </a:t>
            </a: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-1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cs typeface="Times New Roman" pitchFamily="18" charset="0"/>
              </a:rPr>
              <a:t>Example: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if (listen (sd, 2) != 0)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    	     errsys (“listen call error”);</a:t>
            </a:r>
            <a:endParaRPr lang="en-US" sz="2400" b="1" i="1" u="sng" smtClean="0">
              <a:cs typeface="Times New Roman" pitchFamily="18" charset="0"/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07375" cy="1341437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>listen  Function</a:t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800" b="0" smtClean="0">
                <a:solidFill>
                  <a:srgbClr val="FF0000"/>
                </a:solidFill>
                <a:cs typeface="Times New Roman" pitchFamily="18" charset="0"/>
              </a:rPr>
              <a:t>listen </a:t>
            </a:r>
            <a:r>
              <a:rPr lang="en-US" sz="2800" b="0" smtClean="0"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800" smtClean="0">
                <a:cs typeface="Times New Roman" pitchFamily="18" charset="0"/>
              </a:rPr>
              <a:t>  </a:t>
            </a:r>
            <a:r>
              <a:rPr lang="en-US" sz="28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, int</a:t>
            </a:r>
            <a:r>
              <a:rPr lang="en-US" sz="2800" smtClean="0">
                <a:cs typeface="Times New Roman" pitchFamily="18" charset="0"/>
              </a:rPr>
              <a:t> </a:t>
            </a:r>
            <a:r>
              <a:rPr lang="en-US" sz="2800" i="1" smtClean="0">
                <a:solidFill>
                  <a:srgbClr val="0000FF"/>
                </a:solidFill>
                <a:cs typeface="Times New Roman" pitchFamily="18" charset="0"/>
              </a:rPr>
              <a:t>backlog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8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endParaRPr lang="en-US" sz="280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FBDDBD-52BF-4F1A-B62A-BDF2A82161C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00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000" smtClean="0">
                <a:cs typeface="Times New Roman" pitchFamily="18" charset="0"/>
              </a:rPr>
              <a:t>is called  by the TCP server to return the next completed connection from the front of the completed connection queue.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000" smtClean="0">
                <a:cs typeface="Times New Roman" pitchFamily="18" charset="0"/>
              </a:rPr>
              <a:t>:    This is the same socket descriptor as in </a:t>
            </a: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listen</a:t>
            </a:r>
            <a:r>
              <a:rPr lang="en-US" sz="2000" smtClean="0">
                <a:cs typeface="Times New Roman" pitchFamily="18" charset="0"/>
              </a:rPr>
              <a:t> call. 	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*cliaddr</a:t>
            </a:r>
            <a:r>
              <a:rPr lang="en-US" sz="2000" smtClean="0">
                <a:cs typeface="Times New Roman" pitchFamily="18" charset="0"/>
              </a:rPr>
              <a:t>: used to return the protocol address of the connected peer process    (i.e., the client process).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*addrlen</a:t>
            </a:r>
            <a:r>
              <a:rPr lang="en-US" sz="2000" smtClean="0">
                <a:cs typeface="Times New Roman" pitchFamily="18" charset="0"/>
              </a:rPr>
              <a:t>: {this is a value-result argument}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	</a:t>
            </a:r>
            <a:r>
              <a:rPr lang="en-US" sz="2000" i="1" smtClean="0">
                <a:cs typeface="Times New Roman" pitchFamily="18" charset="0"/>
              </a:rPr>
              <a:t>before the accept call: </a:t>
            </a:r>
            <a:r>
              <a:rPr lang="en-US" sz="2000" smtClean="0">
                <a:cs typeface="Times New Roman" pitchFamily="18" charset="0"/>
              </a:rPr>
              <a:t>We set the integer value pointed to by *addrlen to the size of the socket address structure pointed to by *cliaddr;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	</a:t>
            </a:r>
            <a:r>
              <a:rPr lang="en-US" sz="2000" i="1" smtClean="0">
                <a:cs typeface="Times New Roman" pitchFamily="18" charset="0"/>
              </a:rPr>
              <a:t>on return from the accept call:</a:t>
            </a:r>
            <a:r>
              <a:rPr lang="en-US" sz="2000" smtClean="0">
                <a:cs typeface="Times New Roman" pitchFamily="18" charset="0"/>
              </a:rPr>
              <a:t> This integer value contains the actual number of bytes stored in the socket address structure.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u="sng" smtClean="0">
                <a:cs typeface="Times New Roman" pitchFamily="18" charset="0"/>
              </a:rPr>
              <a:t>returns</a:t>
            </a:r>
            <a:r>
              <a:rPr lang="en-US" sz="2000" smtClean="0"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on success: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a </a:t>
            </a:r>
            <a:r>
              <a:rPr lang="en-US" sz="2000" b="1" smtClean="0">
                <a:solidFill>
                  <a:srgbClr val="008000"/>
                </a:solidFill>
                <a:latin typeface="Comic Sans MS" pitchFamily="66" charset="0"/>
                <a:cs typeface="Times New Roman" pitchFamily="18" charset="0"/>
              </a:rPr>
              <a:t>new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socket descriptor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           on error:</a:t>
            </a:r>
            <a:r>
              <a:rPr lang="en-US" sz="2000" i="1" smtClean="0">
                <a:cs typeface="Times New Roman" pitchFamily="18" charset="0"/>
              </a:rPr>
              <a:t>    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-1 </a:t>
            </a:r>
            <a:endParaRPr lang="en-US" sz="20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 </a:t>
            </a:r>
            <a:endParaRPr lang="en-US" sz="2000" smtClean="0"/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accept  Function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                    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000" b="0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000" b="0" smtClean="0"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000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000" i="1" smtClean="0">
                <a:cs typeface="Times New Roman" pitchFamily="18" charset="0"/>
              </a:rPr>
              <a:t>,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struct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sockaddr</a:t>
            </a:r>
            <a:r>
              <a:rPr lang="en-US" sz="2000" i="1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*cliaddr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socklen_t</a:t>
            </a:r>
            <a:r>
              <a:rPr lang="en-US" sz="2000" smtClean="0">
                <a:cs typeface="Times New Roman" pitchFamily="18" charset="0"/>
              </a:rPr>
              <a:t>  *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 </a:t>
            </a:r>
            <a:br>
              <a:rPr lang="en-US" sz="2000" smtClean="0">
                <a:cs typeface="Times New Roman" pitchFamily="18" charset="0"/>
              </a:rPr>
            </a:br>
            <a:endParaRPr lang="en-US" sz="20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DCDCC9F-AC9E-4225-91CF-2ADD347C0984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6200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For </a:t>
            </a: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  </a:t>
            </a:r>
            <a:r>
              <a:rPr lang="en-US" sz="2400" smtClean="0">
                <a:cs typeface="Times New Roman" pitchFamily="18" charset="0"/>
              </a:rPr>
              <a:t>the first argument </a:t>
            </a:r>
            <a:r>
              <a:rPr lang="en-US" sz="24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400" smtClean="0">
                <a:cs typeface="Times New Roman" pitchFamily="18" charset="0"/>
              </a:rPr>
              <a:t>is the </a:t>
            </a:r>
            <a:r>
              <a:rPr lang="en-US" sz="2400" u="sng" smtClean="0">
                <a:cs typeface="Times New Roman" pitchFamily="18" charset="0"/>
              </a:rPr>
              <a:t>listening socket</a:t>
            </a:r>
            <a:endParaRPr lang="en-US" sz="24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and the returned value is the </a:t>
            </a:r>
            <a:r>
              <a:rPr lang="en-US" sz="2400" u="sng" smtClean="0">
                <a:cs typeface="Times New Roman" pitchFamily="18" charset="0"/>
              </a:rPr>
              <a:t>connected socket.</a:t>
            </a:r>
            <a:endParaRPr lang="en-US" sz="24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endParaRPr lang="en-US" sz="240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The server will have one connected socket for each client connection accepted.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When the server is finished with a client, the connected socket </a:t>
            </a:r>
            <a:r>
              <a:rPr lang="en-US" sz="2400" u="sng" smtClean="0">
                <a:cs typeface="Times New Roman" pitchFamily="18" charset="0"/>
              </a:rPr>
              <a:t>must</a:t>
            </a:r>
            <a:r>
              <a:rPr lang="en-US" sz="2400" smtClean="0">
                <a:cs typeface="Times New Roman" pitchFamily="18" charset="0"/>
              </a:rPr>
              <a:t> be closed.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sfd = accept (sd, NULL, NULL);</a:t>
            </a:r>
          </a:p>
          <a:p>
            <a:pPr eaLnBrk="1" hangingPunct="1">
              <a:buFontTx/>
              <a:buNone/>
            </a:pPr>
            <a:r>
              <a:rPr lang="en-US" sz="2400" b="1" smtClean="0">
                <a:solidFill>
                  <a:schemeClr val="accent2"/>
                </a:solidFill>
                <a:cs typeface="Times New Roman" pitchFamily="18" charset="0"/>
              </a:rPr>
              <a:t> 		if (sfd == -1) err_sys (“accept error”);</a:t>
            </a:r>
            <a:endParaRPr lang="en-US" sz="24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305800" cy="1143000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accept  Function (cont.)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                                        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000" b="0" smtClean="0">
                <a:solidFill>
                  <a:srgbClr val="FF0000"/>
                </a:solidFill>
                <a:cs typeface="Times New Roman" pitchFamily="18" charset="0"/>
              </a:rPr>
              <a:t>accept</a:t>
            </a:r>
            <a:r>
              <a:rPr lang="en-US" sz="2000" b="0" smtClean="0"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000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 struct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sockaddr</a:t>
            </a:r>
            <a:r>
              <a:rPr lang="en-US" sz="2000" i="1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*cliaddr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socklen_t</a:t>
            </a:r>
            <a:r>
              <a:rPr lang="en-US" sz="2000" smtClean="0">
                <a:cs typeface="Times New Roman" pitchFamily="18" charset="0"/>
              </a:rPr>
              <a:t>  *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 </a:t>
            </a:r>
            <a:br>
              <a:rPr lang="en-US" sz="2000" smtClean="0">
                <a:cs typeface="Times New Roman" pitchFamily="18" charset="0"/>
              </a:rPr>
            </a:br>
            <a:endParaRPr lang="en-US" sz="2000" smtClean="0"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1813" y="4643438"/>
            <a:ext cx="3429000" cy="357187"/>
          </a:xfrm>
          <a:prstGeom prst="rect">
            <a:avLst/>
          </a:prstGeom>
          <a:noFill/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990000"/>
                </a:solidFill>
              </a:rPr>
              <a:t>connected socket</a:t>
            </a: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rot="10800000" flipV="1">
            <a:off x="2071688" y="4822825"/>
            <a:ext cx="1000125" cy="392113"/>
          </a:xfrm>
          <a:prstGeom prst="straightConnector1">
            <a:avLst/>
          </a:prstGeom>
          <a:ln w="25400">
            <a:solidFill>
              <a:srgbClr val="99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EA8FDC-7202-4809-9B62-501E308BB4A4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>
                <a:solidFill>
                  <a:srgbClr val="FF0000"/>
                </a:solidFill>
                <a:cs typeface="Times New Roman" pitchFamily="18" charset="0"/>
              </a:rPr>
              <a:t>close</a:t>
            </a:r>
            <a:r>
              <a:rPr lang="en-US" sz="240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400" smtClean="0">
                <a:cs typeface="Times New Roman" pitchFamily="18" charset="0"/>
              </a:rPr>
              <a:t>marks the socket as closed and returns to the process immediately.</a:t>
            </a:r>
          </a:p>
          <a:p>
            <a:pPr eaLnBrk="1" hangingPunct="1">
              <a:buFontTx/>
              <a:buNone/>
            </a:pPr>
            <a:r>
              <a:rPr lang="en-US" sz="24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400" i="1" smtClean="0">
                <a:solidFill>
                  <a:schemeClr val="accent2"/>
                </a:solidFill>
                <a:cs typeface="Times New Roman" pitchFamily="18" charset="0"/>
              </a:rPr>
              <a:t>: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  </a:t>
            </a:r>
            <a:r>
              <a:rPr lang="en-US" sz="2400" smtClean="0">
                <a:cs typeface="Times New Roman" pitchFamily="18" charset="0"/>
              </a:rPr>
              <a:t>This socket descriptor is no longer useable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Note – TCP will try to send any data already queued to the other end before the normal connection termination sequence.</a:t>
            </a:r>
            <a:r>
              <a:rPr lang="en-US" sz="240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Returns </a:t>
            </a: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on success:    0</a:t>
            </a: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008000"/>
                </a:solidFill>
                <a:cs typeface="Times New Roman" pitchFamily="18" charset="0"/>
              </a:rPr>
              <a:t>             on error:       -1</a:t>
            </a:r>
          </a:p>
          <a:p>
            <a:pPr eaLnBrk="1" hangingPunct="1">
              <a:buFontTx/>
              <a:buNone/>
            </a:pPr>
            <a:r>
              <a:rPr lang="en-US" sz="2400" smtClean="0"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smtClean="0"/>
              <a:t>		  </a:t>
            </a:r>
            <a:r>
              <a:rPr lang="en-US" sz="2400" b="1" smtClean="0">
                <a:solidFill>
                  <a:schemeClr val="accent2"/>
                </a:solidFill>
              </a:rPr>
              <a:t>close (sfd);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199313" cy="1255713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>close  Function</a:t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8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800" b="0" smtClean="0">
                <a:solidFill>
                  <a:srgbClr val="FF0000"/>
                </a:solidFill>
                <a:cs typeface="Times New Roman" pitchFamily="18" charset="0"/>
              </a:rPr>
              <a:t>close   </a:t>
            </a:r>
            <a:r>
              <a:rPr lang="en-US" sz="2800" b="0" smtClean="0">
                <a:cs typeface="Times New Roman" pitchFamily="18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800" smtClean="0">
                <a:cs typeface="Times New Roman" pitchFamily="18" charset="0"/>
              </a:rPr>
              <a:t>  </a:t>
            </a:r>
            <a:r>
              <a:rPr lang="en-US" sz="28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8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800" smtClean="0">
                <a:solidFill>
                  <a:schemeClr val="tx1"/>
                </a:solidFill>
                <a:cs typeface="Times New Roman" pitchFamily="18" charset="0"/>
              </a:rPr>
            </a:br>
            <a:endParaRPr lang="en-US" sz="2800" smtClean="0">
              <a:solidFill>
                <a:schemeClr val="tx1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FBD140-09C5-4B47-A33D-28579037141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250825" y="1500188"/>
            <a:ext cx="8713788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#include &lt;stdio.h&gt;          /* for printf() and fprintf() */</a:t>
            </a:r>
          </a:p>
          <a:p>
            <a:r>
              <a:rPr lang="en-US"/>
              <a:t>#include &lt;sys/socket.h&gt; /* for socket(), bind(), and connect() */</a:t>
            </a:r>
          </a:p>
          <a:p>
            <a:r>
              <a:rPr lang="en-US"/>
              <a:t>#include &lt;arpa/inet.h&gt;   /* for sockaddr_in and inet_ntoa() */</a:t>
            </a:r>
          </a:p>
          <a:p>
            <a:r>
              <a:rPr lang="en-US"/>
              <a:t>#include &lt;stdlib.h&gt;       /* for atoi() and exit() */</a:t>
            </a:r>
          </a:p>
          <a:p>
            <a:r>
              <a:rPr lang="en-US"/>
              <a:t>#include &lt;string.h&gt;       /* for memset() */</a:t>
            </a:r>
          </a:p>
          <a:p>
            <a:r>
              <a:rPr lang="en-US"/>
              <a:t>#include &lt;unistd.h&gt;      /* for close() */</a:t>
            </a:r>
          </a:p>
          <a:p>
            <a:endParaRPr lang="en-US"/>
          </a:p>
          <a:p>
            <a:r>
              <a:rPr lang="en-US"/>
              <a:t>#define MAXPENDING 5    /* Maximum outstanding connection requests */</a:t>
            </a:r>
          </a:p>
          <a:p>
            <a:r>
              <a:rPr lang="en-US"/>
              <a:t>void DieWithError(char *errorMessage);  /* Error handling function */</a:t>
            </a:r>
          </a:p>
          <a:p>
            <a:r>
              <a:rPr lang="en-US"/>
              <a:t>void HandleTCPClient(int clntSocket);   /* TCP client handling function */</a:t>
            </a:r>
          </a:p>
          <a:p>
            <a:endParaRPr lang="en-US"/>
          </a:p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Server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7DC8D88-700B-4E5D-8803-F0D05D0D9E1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16388" name="Rectangle 2"/>
          <p:cNvSpPr>
            <a:spLocks noChangeArrowheads="1"/>
          </p:cNvSpPr>
          <p:nvPr/>
        </p:nvSpPr>
        <p:spPr bwMode="auto">
          <a:xfrm>
            <a:off x="34925" y="112713"/>
            <a:ext cx="8713788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int main(int argc, char *argv[])</a:t>
            </a:r>
          </a:p>
          <a:p>
            <a:r>
              <a:rPr lang="en-US"/>
              <a:t>{    int servSock;                    /*Socket descriptor for server */</a:t>
            </a:r>
          </a:p>
          <a:p>
            <a:r>
              <a:rPr lang="en-US"/>
              <a:t>      int clntSock;                    /* Socket descriptor for client */</a:t>
            </a:r>
          </a:p>
          <a:p>
            <a:r>
              <a:rPr lang="en-US"/>
              <a:t>      struct sockaddr_in echoServAddr; /* Local address */</a:t>
            </a:r>
          </a:p>
          <a:p>
            <a:r>
              <a:rPr lang="en-US"/>
              <a:t>      struct sockaddr_in echoClntAddr; /* Client address */</a:t>
            </a:r>
          </a:p>
          <a:p>
            <a:r>
              <a:rPr lang="en-US"/>
              <a:t>      unsigned short echoServPort;     /* Server port */</a:t>
            </a:r>
          </a:p>
          <a:p>
            <a:r>
              <a:rPr lang="en-US"/>
              <a:t>      unsigned int clntLen;            /* Length of client address data structure */</a:t>
            </a:r>
            <a:r>
              <a:rPr lang="en-US" sz="2400"/>
              <a:t> </a:t>
            </a:r>
          </a:p>
          <a:p>
            <a:pPr algn="ctr"/>
            <a:endParaRPr lang="en-US" sz="2400"/>
          </a:p>
          <a:p>
            <a:r>
              <a:rPr lang="en-US"/>
              <a:t>     </a:t>
            </a:r>
            <a:r>
              <a:rPr lang="en-US" sz="2400"/>
              <a:t> </a:t>
            </a:r>
            <a:r>
              <a:rPr lang="en-US"/>
              <a:t>if (argc != 2)     /* Test for correct number of arguments */</a:t>
            </a:r>
            <a:endParaRPr lang="en-US" sz="2400"/>
          </a:p>
          <a:p>
            <a:r>
              <a:rPr lang="en-US"/>
              <a:t>     { </a:t>
            </a:r>
          </a:p>
          <a:p>
            <a:r>
              <a:rPr lang="en-US" sz="2400"/>
              <a:t>           </a:t>
            </a:r>
            <a:r>
              <a:rPr lang="en-US"/>
              <a:t>fprintf(stderr, "Usage:  %s &lt;Server Port&gt;\n", argv[0]);</a:t>
            </a:r>
          </a:p>
          <a:p>
            <a:r>
              <a:rPr lang="en-US"/>
              <a:t>    </a:t>
            </a:r>
            <a:r>
              <a:rPr lang="en-US" sz="2400"/>
              <a:t>        </a:t>
            </a:r>
            <a:r>
              <a:rPr lang="en-US"/>
              <a:t>exit(1);</a:t>
            </a:r>
            <a:r>
              <a:rPr lang="en-US" sz="2400"/>
              <a:t>   </a:t>
            </a:r>
          </a:p>
          <a:p>
            <a:r>
              <a:rPr lang="en-US" sz="2400"/>
              <a:t>     </a:t>
            </a:r>
            <a:r>
              <a:rPr lang="en-US"/>
              <a:t>}</a:t>
            </a:r>
          </a:p>
          <a:p>
            <a:r>
              <a:rPr lang="en-US" sz="2400"/>
              <a:t>     </a:t>
            </a:r>
            <a:r>
              <a:rPr lang="en-US"/>
              <a:t>echoServPort = atoi(argv[1]);  /* First arg:  local port */</a:t>
            </a:r>
          </a:p>
          <a:p>
            <a:endParaRPr lang="en-US"/>
          </a:p>
          <a:p>
            <a:r>
              <a:rPr lang="en-US" altLang="ko-KR">
                <a:ea typeface="굴림" charset="-127"/>
              </a:rPr>
              <a:t>      /* Create socket for incoming connections */</a:t>
            </a:r>
          </a:p>
          <a:p>
            <a:r>
              <a:rPr lang="en-US" altLang="ko-KR">
                <a:ea typeface="굴림" charset="-127"/>
              </a:rPr>
              <a:t>      </a:t>
            </a:r>
            <a:r>
              <a:rPr lang="en-US"/>
              <a:t>if ((servSock = </a:t>
            </a:r>
            <a:r>
              <a:rPr lang="en-US" b="1">
                <a:solidFill>
                  <a:srgbClr val="990000"/>
                </a:solidFill>
                <a:latin typeface="Comic Sans MS" pitchFamily="66" charset="0"/>
              </a:rPr>
              <a:t>socket</a:t>
            </a:r>
            <a:r>
              <a:rPr lang="en-US" b="1">
                <a:solidFill>
                  <a:srgbClr val="990000"/>
                </a:solidFill>
              </a:rPr>
              <a:t> </a:t>
            </a:r>
            <a:r>
              <a:rPr lang="en-US"/>
              <a:t>(PF_INET, SOCK_STREAM, IPPROTO_TCP)) &lt; 0) </a:t>
            </a:r>
          </a:p>
          <a:p>
            <a:r>
              <a:rPr lang="en-US" altLang="ko-KR">
                <a:ea typeface="굴림" charset="-127"/>
              </a:rPr>
              <a:t>     	</a:t>
            </a:r>
            <a:r>
              <a:rPr lang="en-US"/>
              <a:t>DieWithError("socket() failed"); </a:t>
            </a:r>
            <a:r>
              <a:rPr lang="en-US" altLang="ko-KR">
                <a:ea typeface="굴림" charset="-127"/>
              </a:rPr>
              <a:t>  </a:t>
            </a:r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7885113" y="5805488"/>
            <a:ext cx="1008062" cy="50323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390EE2-5352-411A-932D-82AB22D720D2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4925" y="1177925"/>
            <a:ext cx="85693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/* Construct local address structure */</a:t>
            </a:r>
          </a:p>
          <a:p>
            <a:r>
              <a:rPr lang="en-US"/>
              <a:t>    memset(&amp;echoServAddr, 0, sizeof(echoServAddr));         /* Zero out structure */</a:t>
            </a:r>
          </a:p>
          <a:p>
            <a:r>
              <a:rPr lang="en-US"/>
              <a:t>    </a:t>
            </a:r>
            <a:r>
              <a:rPr lang="en-US" altLang="ko-KR">
                <a:ea typeface="굴림" charset="-127"/>
              </a:rPr>
              <a:t>echoServAddr.sin_family = AF_INET;                              /* Internet address family */</a:t>
            </a:r>
          </a:p>
          <a:p>
            <a:r>
              <a:rPr lang="en-US" altLang="ko-KR">
                <a:ea typeface="굴림" charset="-127"/>
              </a:rPr>
              <a:t>    echoServAddr.sin_addr.s_addr = htonl(INADDR_ANY); /* Any incoming interface */</a:t>
            </a:r>
          </a:p>
          <a:p>
            <a:r>
              <a:rPr lang="en-US" altLang="ko-KR">
                <a:ea typeface="굴림" charset="-127"/>
              </a:rPr>
              <a:t>    </a:t>
            </a:r>
            <a:r>
              <a:rPr lang="en-US"/>
              <a:t>echoServAddr.sin_port = htons(echoServPort);                 /* Local port */</a:t>
            </a:r>
          </a:p>
          <a:p>
            <a:r>
              <a:rPr lang="en-US" altLang="ko-KR">
                <a:ea typeface="굴림" charset="-127"/>
              </a:rPr>
              <a:t>    </a:t>
            </a:r>
          </a:p>
          <a:p>
            <a:r>
              <a:rPr lang="en-US" altLang="ko-KR">
                <a:ea typeface="굴림" charset="-127"/>
              </a:rPr>
              <a:t>    /* Bind to the local address */</a:t>
            </a:r>
          </a:p>
          <a:p>
            <a:r>
              <a:rPr lang="en-US" altLang="ko-KR">
                <a:ea typeface="굴림" charset="-127"/>
              </a:rPr>
              <a:t>   if (</a:t>
            </a:r>
            <a:r>
              <a:rPr lang="en-US" altLang="ko-KR" b="1">
                <a:solidFill>
                  <a:srgbClr val="990000"/>
                </a:solidFill>
                <a:latin typeface="Comic Sans MS" pitchFamily="66" charset="0"/>
                <a:ea typeface="굴림" charset="-127"/>
              </a:rPr>
              <a:t>bind</a:t>
            </a:r>
            <a:r>
              <a:rPr lang="en-US" altLang="ko-KR">
                <a:ea typeface="굴림" charset="-127"/>
              </a:rPr>
              <a:t> (servSock, (struct sockaddr *) &amp;echoServAddr, sizeof(echoServAddr)) &lt; 0)</a:t>
            </a:r>
          </a:p>
          <a:p>
            <a:r>
              <a:rPr lang="en-US" altLang="ko-KR">
                <a:ea typeface="굴림" charset="-127"/>
              </a:rPr>
              <a:t>	DieWithError("bind() failed");</a:t>
            </a:r>
          </a:p>
          <a:p>
            <a:endParaRPr lang="en-US" altLang="ko-KR">
              <a:ea typeface="굴림" charset="-127"/>
            </a:endParaRPr>
          </a:p>
          <a:p>
            <a:r>
              <a:rPr lang="en-US" altLang="ko-KR">
                <a:ea typeface="굴림" charset="-127"/>
              </a:rPr>
              <a:t>    /* Mark the socket so it will listen for incoming connections */</a:t>
            </a:r>
          </a:p>
          <a:p>
            <a:r>
              <a:rPr lang="en-US" altLang="ko-KR">
                <a:ea typeface="굴림" charset="-127"/>
              </a:rPr>
              <a:t>    if (</a:t>
            </a:r>
            <a:r>
              <a:rPr lang="en-US" altLang="ko-KR" b="1">
                <a:solidFill>
                  <a:srgbClr val="990000"/>
                </a:solidFill>
                <a:latin typeface="Comic Sans MS" pitchFamily="66" charset="0"/>
                <a:ea typeface="굴림" charset="-127"/>
              </a:rPr>
              <a:t>listen</a:t>
            </a:r>
            <a:r>
              <a:rPr lang="en-US" altLang="ko-KR" b="1">
                <a:solidFill>
                  <a:srgbClr val="990000"/>
                </a:solidFill>
                <a:ea typeface="굴림" charset="-127"/>
              </a:rPr>
              <a:t> </a:t>
            </a:r>
            <a:r>
              <a:rPr lang="en-US" altLang="ko-KR">
                <a:ea typeface="굴림" charset="-127"/>
              </a:rPr>
              <a:t>(servSock, MAXPENDING) &lt; 0)</a:t>
            </a:r>
          </a:p>
          <a:p>
            <a:r>
              <a:rPr lang="en-US" altLang="ko-KR">
                <a:ea typeface="굴림" charset="-127"/>
              </a:rPr>
              <a:t>    	</a:t>
            </a:r>
            <a:r>
              <a:rPr lang="en-US"/>
              <a:t>DieWithError("listen() failed");</a:t>
            </a:r>
          </a:p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685800" y="115888"/>
            <a:ext cx="7199313" cy="608012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Server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B5B2233-9031-4C9D-9C35-EA8E0B93DCE3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18436" name="Rectangle 2"/>
          <p:cNvSpPr>
            <a:spLocks noChangeArrowheads="1"/>
          </p:cNvSpPr>
          <p:nvPr/>
        </p:nvSpPr>
        <p:spPr bwMode="auto">
          <a:xfrm>
            <a:off x="-252413" y="1274763"/>
            <a:ext cx="91805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for (;;) /* Run forever */</a:t>
            </a:r>
          </a:p>
          <a:p>
            <a:r>
              <a:rPr lang="en-US"/>
              <a:t>    {</a:t>
            </a:r>
          </a:p>
          <a:p>
            <a:r>
              <a:rPr lang="en-US"/>
              <a:t>        /* Set the size of the in-out parameter */</a:t>
            </a:r>
          </a:p>
          <a:p>
            <a:r>
              <a:rPr lang="en-US"/>
              <a:t>        clntLen = sizeof(echoClntAddr);        /* Wait for a client to connect */</a:t>
            </a:r>
          </a:p>
          <a:p>
            <a:r>
              <a:rPr lang="en-US"/>
              <a:t>        if ((clntSock = </a:t>
            </a:r>
            <a:r>
              <a:rPr lang="en-US" b="1">
                <a:solidFill>
                  <a:srgbClr val="990000"/>
                </a:solidFill>
                <a:latin typeface="Comic Sans MS" pitchFamily="66" charset="0"/>
              </a:rPr>
              <a:t>accept</a:t>
            </a:r>
            <a:r>
              <a:rPr lang="en-US" b="1">
                <a:solidFill>
                  <a:srgbClr val="990000"/>
                </a:solidFill>
              </a:rPr>
              <a:t> </a:t>
            </a:r>
            <a:r>
              <a:rPr lang="en-US"/>
              <a:t>(servSock, (struct sockaddr *) &amp;echoClntAddr, &amp;clntLen)) &lt; 0)            	DieWithError("accept() failed");</a:t>
            </a:r>
          </a:p>
          <a:p>
            <a:endParaRPr lang="en-US"/>
          </a:p>
          <a:p>
            <a:r>
              <a:rPr lang="en-US"/>
              <a:t>        /* clntSock is connected to a client! */</a:t>
            </a:r>
          </a:p>
          <a:p>
            <a:r>
              <a:rPr lang="en-US"/>
              <a:t>        printf("Handling client %s\n", inet_ntoa(echoClntAddr.sin_addr));</a:t>
            </a:r>
          </a:p>
          <a:p>
            <a:r>
              <a:rPr lang="en-US"/>
              <a:t>        HandleTCPClient(clntSock);</a:t>
            </a:r>
          </a:p>
          <a:p>
            <a:r>
              <a:rPr lang="en-US"/>
              <a:t>     }</a:t>
            </a:r>
          </a:p>
          <a:p>
            <a:r>
              <a:rPr lang="en-US"/>
              <a:t>     /* NOT REACHED */</a:t>
            </a:r>
          </a:p>
          <a:p>
            <a:r>
              <a:rPr lang="en-US"/>
              <a:t>    } 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Server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07CB523-BE7D-442B-8311-6B07A6A5EB26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19460" name="Rectangle 2"/>
          <p:cNvSpPr>
            <a:spLocks noChangeArrowheads="1"/>
          </p:cNvSpPr>
          <p:nvPr/>
        </p:nvSpPr>
        <p:spPr bwMode="auto">
          <a:xfrm>
            <a:off x="71438" y="1820863"/>
            <a:ext cx="9180512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#include &lt;stdio.h&gt;          /* for printf() and fprintf() */</a:t>
            </a:r>
          </a:p>
          <a:p>
            <a:r>
              <a:rPr lang="en-US"/>
              <a:t>     #include &lt;sys/socket.h&gt; /* for socket(), connect(), send(), and recv() */</a:t>
            </a:r>
          </a:p>
          <a:p>
            <a:r>
              <a:rPr lang="en-US"/>
              <a:t>     #include &lt;arpa/inet.h&gt;   /* for sockaddr_in and inet_addr() */</a:t>
            </a:r>
          </a:p>
          <a:p>
            <a:r>
              <a:rPr lang="en-US"/>
              <a:t>     #include &lt;stdlib.h&gt;        /* for atoi() and exit() */</a:t>
            </a:r>
          </a:p>
          <a:p>
            <a:r>
              <a:rPr lang="en-US"/>
              <a:t>     #include &lt;string.h&gt;       /* for memset() */</a:t>
            </a:r>
          </a:p>
          <a:p>
            <a:r>
              <a:rPr lang="en-US"/>
              <a:t>     #include &lt;unistd.h&gt;      /* for close() */ </a:t>
            </a:r>
          </a:p>
          <a:p>
            <a:r>
              <a:rPr lang="en-US"/>
              <a:t> </a:t>
            </a:r>
          </a:p>
          <a:p>
            <a:r>
              <a:rPr lang="en-US"/>
              <a:t>     #define RCVBUFSIZE 32   /* Size of receive buffer */</a:t>
            </a:r>
          </a:p>
          <a:p>
            <a:endParaRPr lang="en-US"/>
          </a:p>
          <a:p>
            <a:r>
              <a:rPr lang="en-US"/>
              <a:t>     void DieWithError(char *errorMessage);  /* Error handling function */ 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Client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6185291-A104-41FC-9712-78661949EE91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85725"/>
            <a:ext cx="8964613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int main(int argc, char *argv[])</a:t>
            </a:r>
          </a:p>
          <a:p>
            <a:endParaRPr lang="en-US"/>
          </a:p>
          <a:p>
            <a:r>
              <a:rPr lang="en-US"/>
              <a:t>    {</a:t>
            </a:r>
          </a:p>
          <a:p>
            <a:r>
              <a:rPr lang="en-US"/>
              <a:t>           int sock;                                           /* Socket descriptor */</a:t>
            </a:r>
          </a:p>
          <a:p>
            <a:r>
              <a:rPr lang="en-US"/>
              <a:t>           struct sockaddr_in echoServAddr;  /* Echo server address */</a:t>
            </a:r>
          </a:p>
          <a:p>
            <a:r>
              <a:rPr lang="en-US"/>
              <a:t>           unsigned short echoServPort;         /* Echo server port */</a:t>
            </a:r>
          </a:p>
          <a:p>
            <a:r>
              <a:rPr lang="en-US"/>
              <a:t>           char *servIP;                                   /* Server IP address (dotted quad) */</a:t>
            </a:r>
          </a:p>
          <a:p>
            <a:r>
              <a:rPr lang="en-US"/>
              <a:t>           char *echoString;                            /* String to send to echo server */</a:t>
            </a:r>
          </a:p>
          <a:p>
            <a:r>
              <a:rPr lang="en-US"/>
              <a:t>           char echoBuffer[RCVBUFSIZE];  /* Buffer for echo string */</a:t>
            </a:r>
          </a:p>
          <a:p>
            <a:r>
              <a:rPr lang="en-US"/>
              <a:t>           unsigned int echoStringLen;           /* Length of string to echo */</a:t>
            </a:r>
          </a:p>
          <a:p>
            <a:r>
              <a:rPr lang="en-US"/>
              <a:t>           int bytesRcvd, totalBytesRcvd;      /* Bytes read in single recv()                                         						and total bytes read */</a:t>
            </a:r>
          </a:p>
          <a:p>
            <a:endParaRPr lang="en-US"/>
          </a:p>
          <a:p>
            <a:r>
              <a:rPr lang="en-US"/>
              <a:t>           </a:t>
            </a:r>
            <a:r>
              <a:rPr lang="en-US" altLang="ko-KR">
                <a:ea typeface="굴림" charset="-127"/>
              </a:rPr>
              <a:t>if ((argc &lt; 3) || (argc &gt; 4))    /* Test for correct number of arguments */</a:t>
            </a:r>
          </a:p>
          <a:p>
            <a:r>
              <a:rPr lang="en-US" altLang="ko-KR">
                <a:ea typeface="굴림" charset="-127"/>
              </a:rPr>
              <a:t>          </a:t>
            </a:r>
            <a:r>
              <a:rPr lang="en-US"/>
              <a:t>{</a:t>
            </a:r>
          </a:p>
          <a:p>
            <a:r>
              <a:rPr lang="en-US"/>
              <a:t>             fprintf(stderr, "Usage: %s &lt;Server IP&gt; &lt;Echo Word&gt; [&lt;Echo Port&gt;]\n",</a:t>
            </a:r>
          </a:p>
          <a:p>
            <a:r>
              <a:rPr lang="en-US"/>
              <a:t>                        argv[0]);</a:t>
            </a:r>
          </a:p>
          <a:p>
            <a:r>
              <a:rPr lang="en-US"/>
              <a:t>            exit(1);</a:t>
            </a:r>
          </a:p>
          <a:p>
            <a:r>
              <a:rPr lang="en-US"/>
              <a:t>          } </a:t>
            </a:r>
            <a:r>
              <a:rPr lang="en-US" altLang="ko-KR">
                <a:ea typeface="굴림" charset="-127"/>
              </a:rPr>
              <a:t> </a:t>
            </a:r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1B3322-638A-4414-9129-07750687288B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863"/>
            <a:ext cx="7772400" cy="6492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IPv4 Socket Address Structure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692150"/>
            <a:ext cx="8893175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>
                <a:solidFill>
                  <a:srgbClr val="990000"/>
                </a:solidFill>
              </a:rPr>
              <a:t>The Internet socket address structure is named </a:t>
            </a:r>
            <a:r>
              <a:rPr lang="en-US" sz="2400" b="1" smtClean="0">
                <a:solidFill>
                  <a:srgbClr val="990000"/>
                </a:solidFill>
                <a:latin typeface="Comic Sans MS" pitchFamily="66" charset="0"/>
              </a:rPr>
              <a:t>sockaddr_in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smtClean="0">
                <a:solidFill>
                  <a:srgbClr val="990000"/>
                </a:solidFill>
              </a:rPr>
              <a:t>and is defined by including &lt;netinet/in.h&gt; header.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i="1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struct in_addr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in_addr_t   s_addr	   	    /* 32-bit IP address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};					   /* network byte ordered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struct </a:t>
            </a:r>
            <a:r>
              <a:rPr lang="en-US" sz="2400" b="1" smtClean="0">
                <a:solidFill>
                  <a:srgbClr val="990000"/>
                </a:solidFill>
                <a:latin typeface="Comic Sans MS" pitchFamily="66" charset="0"/>
              </a:rPr>
              <a:t>sockaddr_in</a:t>
            </a:r>
            <a:r>
              <a:rPr lang="en-US" sz="2400" smtClean="0"/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uint8_t	    sin_len;	   /* length of  structure (16)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sa_family_t       sin_family;     /* AF_INET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in_port_t           sin_port;      	   /* 16-bit TCP or UDP port number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		   /* network byte ordered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struct in_addr    sin_addr;        /* 32-bit IPv4 address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					   /* network byte ordered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  char	                sin_zero[8];    /* unused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B6894F7-9CAD-42C2-A199-CBB1E7415316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0" y="2828925"/>
            <a:ext cx="8964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endParaRPr lang="en-US"/>
          </a:p>
        </p:txBody>
      </p:sp>
      <p:sp>
        <p:nvSpPr>
          <p:cNvPr id="21509" name="Rectangle 3"/>
          <p:cNvSpPr>
            <a:spLocks noChangeArrowheads="1"/>
          </p:cNvSpPr>
          <p:nvPr/>
        </p:nvSpPr>
        <p:spPr bwMode="auto">
          <a:xfrm>
            <a:off x="34925" y="463550"/>
            <a:ext cx="8893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  servIP = argv[1];             /* First arg: server IP address (dotted quad) */</a:t>
            </a:r>
          </a:p>
          <a:p>
            <a:r>
              <a:rPr lang="en-US"/>
              <a:t>       echoString = argv[2];         /* Second arg: string to echo */</a:t>
            </a:r>
          </a:p>
          <a:p>
            <a:endParaRPr lang="en-US"/>
          </a:p>
          <a:p>
            <a:r>
              <a:rPr lang="en-US"/>
              <a:t>       if (argc == 4)</a:t>
            </a:r>
          </a:p>
          <a:p>
            <a:r>
              <a:rPr lang="en-US" altLang="ko-KR">
                <a:ea typeface="굴림" charset="-127"/>
              </a:rPr>
              <a:t>             echoServPort = atoi(argv[3]); /* Use given port, if any */ </a:t>
            </a:r>
          </a:p>
          <a:p>
            <a:r>
              <a:rPr lang="en-US" altLang="ko-KR">
                <a:ea typeface="굴림" charset="-127"/>
              </a:rPr>
              <a:t>       else</a:t>
            </a:r>
          </a:p>
          <a:p>
            <a:r>
              <a:rPr lang="en-US" altLang="ko-KR">
                <a:ea typeface="굴림" charset="-127"/>
              </a:rPr>
              <a:t>             echoServPort = 7;  /* 7 is the well-known port for the echo service */</a:t>
            </a:r>
          </a:p>
          <a:p>
            <a:endParaRPr lang="en-US" altLang="ko-KR">
              <a:ea typeface="굴림" charset="-127"/>
            </a:endParaRPr>
          </a:p>
          <a:p>
            <a:r>
              <a:rPr lang="en-US"/>
              <a:t>       /* Create a reliable, stream socket using TCP */</a:t>
            </a:r>
          </a:p>
          <a:p>
            <a:r>
              <a:rPr lang="en-US"/>
              <a:t>       if ((sock = </a:t>
            </a:r>
            <a:r>
              <a:rPr lang="en-US" b="1">
                <a:solidFill>
                  <a:srgbClr val="990000"/>
                </a:solidFill>
                <a:latin typeface="Comic Sans MS" pitchFamily="66" charset="0"/>
              </a:rPr>
              <a:t>socket</a:t>
            </a:r>
            <a:r>
              <a:rPr lang="en-US"/>
              <a:t> (PF_INET, SOCK_STREAM, IPPROTO_TCP)) &lt; 0)     	DieWithError("socket() failed");</a:t>
            </a:r>
          </a:p>
          <a:p>
            <a:endParaRPr lang="en-US"/>
          </a:p>
          <a:p>
            <a:r>
              <a:rPr lang="en-US"/>
              <a:t>      /* Construct the server address structure */</a:t>
            </a:r>
          </a:p>
          <a:p>
            <a:r>
              <a:rPr lang="en-US"/>
              <a:t>      memset(&amp;echoServAddr, 0, sizeof(echoServAddr));     /* Zero out structure */     </a:t>
            </a:r>
          </a:p>
          <a:p>
            <a:r>
              <a:rPr lang="en-US"/>
              <a:t>      echoServAddr.sin_family      = AF_INET;             /* Internet address family */</a:t>
            </a:r>
          </a:p>
          <a:p>
            <a:r>
              <a:rPr lang="en-US"/>
              <a:t>      echoServAddr.sin_addr.s_addr = inet_addr(servIP);   /* Server IP address */</a:t>
            </a:r>
          </a:p>
          <a:p>
            <a:r>
              <a:rPr lang="en-US"/>
              <a:t>      echoServAddr.sin_port        = htons(echoServPort); /* Server port */ </a:t>
            </a:r>
          </a:p>
          <a:p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BC9AB78-4E51-49CE-89C2-9AC3238CFEB4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2532" name="Rectangle 2"/>
          <p:cNvSpPr>
            <a:spLocks noChangeArrowheads="1"/>
          </p:cNvSpPr>
          <p:nvPr/>
        </p:nvSpPr>
        <p:spPr bwMode="auto">
          <a:xfrm>
            <a:off x="0" y="2828925"/>
            <a:ext cx="8964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endParaRPr lang="en-US"/>
          </a:p>
        </p:txBody>
      </p:sp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34925" y="1216025"/>
            <a:ext cx="889317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/>
              <a:t>      /* Establish the connection to the echo server */</a:t>
            </a:r>
          </a:p>
          <a:p>
            <a:r>
              <a:rPr lang="en-US"/>
              <a:t>      if (</a:t>
            </a:r>
            <a:r>
              <a:rPr lang="en-US" b="1">
                <a:solidFill>
                  <a:srgbClr val="990000"/>
                </a:solidFill>
                <a:latin typeface="Comic Sans MS" pitchFamily="66" charset="0"/>
              </a:rPr>
              <a:t>connect</a:t>
            </a:r>
            <a:r>
              <a:rPr lang="en-US"/>
              <a:t> (sock, (struct sockaddr *) &amp;echoServAddr, sizeof(echoServAddr)) &lt; 0)   	DieWithError("connect() failed");</a:t>
            </a:r>
          </a:p>
          <a:p>
            <a:endParaRPr lang="en-US"/>
          </a:p>
          <a:p>
            <a:r>
              <a:rPr lang="en-US"/>
              <a:t>      </a:t>
            </a:r>
            <a:r>
              <a:rPr lang="en-US" altLang="ko-KR">
                <a:ea typeface="굴림" charset="-127"/>
              </a:rPr>
              <a:t>echoStringLen = strlen(echoString);          /* Determine input length */</a:t>
            </a:r>
          </a:p>
          <a:p>
            <a:endParaRPr lang="en-US" altLang="ko-KR">
              <a:ea typeface="굴림" charset="-127"/>
            </a:endParaRPr>
          </a:p>
          <a:p>
            <a:r>
              <a:rPr lang="en-US" altLang="ko-KR">
                <a:ea typeface="굴림" charset="-127"/>
              </a:rPr>
              <a:t>      /* Send the string to the server */</a:t>
            </a:r>
          </a:p>
          <a:p>
            <a:r>
              <a:rPr lang="en-US" altLang="ko-KR">
                <a:ea typeface="굴림" charset="-127"/>
              </a:rPr>
              <a:t>      if (send (sock, echoString, echoStringLen, 0) != echoStringLen)</a:t>
            </a:r>
          </a:p>
          <a:p>
            <a:r>
              <a:rPr lang="en-US" altLang="ko-KR">
                <a:ea typeface="굴림" charset="-127"/>
              </a:rPr>
              <a:t>	 DieWithError("send() sent a different number of bytes than expected");</a:t>
            </a:r>
          </a:p>
          <a:p>
            <a:endParaRPr lang="en-US" altLang="ko-KR">
              <a:ea typeface="굴림" charset="-127"/>
            </a:endParaRPr>
          </a:p>
          <a:p>
            <a:r>
              <a:rPr lang="en-US" altLang="ko-KR">
                <a:ea typeface="굴림" charset="-127"/>
              </a:rPr>
              <a:t>     /* Receive the same string back from the server */</a:t>
            </a:r>
          </a:p>
          <a:p>
            <a:r>
              <a:rPr lang="en-US" altLang="ko-KR">
                <a:ea typeface="굴림" charset="-127"/>
              </a:rPr>
              <a:t>     totalBytesRcvd = 0;</a:t>
            </a:r>
          </a:p>
          <a:p>
            <a:r>
              <a:rPr lang="en-US" altLang="ko-KR">
                <a:ea typeface="굴림" charset="-127"/>
              </a:rPr>
              <a:t>     printf("Received: ");                /* Setup to print the echoed string */ 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Client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71EB96-106E-4AF2-8FDB-44A0B8AFF4D9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3556" name="Rectangle 2"/>
          <p:cNvSpPr>
            <a:spLocks noChangeArrowheads="1"/>
          </p:cNvSpPr>
          <p:nvPr/>
        </p:nvSpPr>
        <p:spPr bwMode="auto">
          <a:xfrm>
            <a:off x="0" y="2828925"/>
            <a:ext cx="89646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endParaRPr lang="en-US"/>
          </a:p>
        </p:txBody>
      </p:sp>
      <p:sp>
        <p:nvSpPr>
          <p:cNvPr id="23557" name="Rectangle 3"/>
          <p:cNvSpPr>
            <a:spLocks noChangeArrowheads="1"/>
          </p:cNvSpPr>
          <p:nvPr/>
        </p:nvSpPr>
        <p:spPr bwMode="auto">
          <a:xfrm>
            <a:off x="71438" y="1460500"/>
            <a:ext cx="889317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r>
              <a:rPr lang="en-US" altLang="ko-KR">
                <a:ea typeface="굴림" charset="-127"/>
              </a:rPr>
              <a:t>     while (totalBytesRcvd &lt; echoStringLen)</a:t>
            </a:r>
          </a:p>
          <a:p>
            <a:r>
              <a:rPr lang="en-US" altLang="ko-KR">
                <a:ea typeface="굴림" charset="-127"/>
              </a:rPr>
              <a:t>     {</a:t>
            </a:r>
          </a:p>
          <a:p>
            <a:r>
              <a:rPr lang="en-US" altLang="ko-KR">
                <a:ea typeface="굴림" charset="-127"/>
              </a:rPr>
              <a:t>            /* Receive up to the buffer size (minus 1 to leave space for </a:t>
            </a:r>
          </a:p>
          <a:p>
            <a:r>
              <a:rPr lang="en-US" altLang="ko-KR">
                <a:ea typeface="굴림" charset="-127"/>
              </a:rPr>
              <a:t>                                         a null terminator) bytes from the sender */</a:t>
            </a:r>
          </a:p>
          <a:p>
            <a:r>
              <a:rPr lang="en-US" altLang="ko-KR">
                <a:ea typeface="굴림" charset="-127"/>
              </a:rPr>
              <a:t>            if ((bytesRcvd = recv(sock, echoBuffer, RCVBUFSIZE - 1, 0)) &lt;= 0)            	DieWithError("recv() failed or connection closed prematurely"); </a:t>
            </a:r>
          </a:p>
          <a:p>
            <a:r>
              <a:rPr lang="en-US" altLang="ko-KR">
                <a:ea typeface="굴림" charset="-127"/>
              </a:rPr>
              <a:t>            totalBytesRcvd += bytesRcvd;   /* Keep tally of total bytes */ </a:t>
            </a:r>
          </a:p>
          <a:p>
            <a:r>
              <a:rPr lang="en-US" altLang="ko-KR">
                <a:ea typeface="굴림" charset="-127"/>
              </a:rPr>
              <a:t>            echoBuffer[bytesRcvd] = '\0';  /* Terminate the string! */  </a:t>
            </a:r>
          </a:p>
          <a:p>
            <a:r>
              <a:rPr lang="en-US" altLang="ko-KR">
                <a:ea typeface="굴림" charset="-127"/>
              </a:rPr>
              <a:t>            printf("%s", echoBuffer);      /* Print the echo buffer */</a:t>
            </a:r>
          </a:p>
          <a:p>
            <a:r>
              <a:rPr lang="en-US" altLang="ko-KR">
                <a:ea typeface="굴림" charset="-127"/>
              </a:rPr>
              <a:t>     }</a:t>
            </a:r>
          </a:p>
          <a:p>
            <a:r>
              <a:rPr lang="en-US" altLang="ko-KR">
                <a:ea typeface="굴림" charset="-127"/>
              </a:rPr>
              <a:t>     printf("\n");    /* Print a final linefeed */</a:t>
            </a:r>
          </a:p>
          <a:p>
            <a:r>
              <a:rPr lang="en-US" altLang="ko-KR">
                <a:ea typeface="굴림" charset="-127"/>
              </a:rPr>
              <a:t>     </a:t>
            </a:r>
            <a:r>
              <a:rPr lang="en-US" altLang="ko-KR" b="1">
                <a:solidFill>
                  <a:srgbClr val="990000"/>
                </a:solidFill>
                <a:latin typeface="Comic Sans MS" pitchFamily="66" charset="0"/>
                <a:ea typeface="굴림" charset="-127"/>
              </a:rPr>
              <a:t>close</a:t>
            </a:r>
            <a:r>
              <a:rPr lang="en-US" altLang="ko-KR">
                <a:ea typeface="굴림" charset="-127"/>
              </a:rPr>
              <a:t> (sock);</a:t>
            </a:r>
          </a:p>
          <a:p>
            <a:r>
              <a:rPr lang="en-US" altLang="ko-KR">
                <a:ea typeface="굴림" charset="-127"/>
              </a:rPr>
              <a:t>     exit(0);</a:t>
            </a:r>
          </a:p>
          <a:p>
            <a:r>
              <a:rPr lang="en-US" altLang="ko-KR">
                <a:ea typeface="굴림" charset="-127"/>
              </a:rPr>
              <a:t> } </a:t>
            </a:r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685800" y="228600"/>
            <a:ext cx="7199313" cy="608013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/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TCP Echo Client</a:t>
            </a:r>
            <a:b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</a:b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4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12E9775-ADF6-4B1C-B2F4-31DEB78E48F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100" name="Oval 2"/>
          <p:cNvSpPr>
            <a:spLocks noChangeArrowheads="1"/>
          </p:cNvSpPr>
          <p:nvPr/>
        </p:nvSpPr>
        <p:spPr bwMode="auto">
          <a:xfrm>
            <a:off x="5522913" y="687388"/>
            <a:ext cx="1239837" cy="5921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3"/>
          <p:cNvSpPr>
            <a:spLocks noChangeArrowheads="1"/>
          </p:cNvSpPr>
          <p:nvPr/>
        </p:nvSpPr>
        <p:spPr bwMode="auto">
          <a:xfrm>
            <a:off x="2127250" y="687388"/>
            <a:ext cx="1573213" cy="5921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2343150" y="849313"/>
            <a:ext cx="11461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Application 1</a:t>
            </a:r>
          </a:p>
        </p:txBody>
      </p:sp>
      <p:sp>
        <p:nvSpPr>
          <p:cNvPr id="4103" name="Rectangle 5"/>
          <p:cNvSpPr>
            <a:spLocks noChangeArrowheads="1"/>
          </p:cNvSpPr>
          <p:nvPr/>
        </p:nvSpPr>
        <p:spPr bwMode="auto">
          <a:xfrm>
            <a:off x="2235200" y="2076450"/>
            <a:ext cx="1020763" cy="682625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1841500" y="3216275"/>
            <a:ext cx="1706563" cy="1454150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Rectangle 7"/>
          <p:cNvSpPr>
            <a:spLocks noChangeArrowheads="1"/>
          </p:cNvSpPr>
          <p:nvPr/>
        </p:nvSpPr>
        <p:spPr bwMode="auto">
          <a:xfrm>
            <a:off x="2366963" y="2268538"/>
            <a:ext cx="8556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600" b="1" noProof="1">
                <a:solidFill>
                  <a:schemeClr val="accent2"/>
                </a:solidFill>
                <a:latin typeface="Comic Sans MS" pitchFamily="66" charset="0"/>
              </a:rPr>
              <a:t>Socket</a:t>
            </a:r>
          </a:p>
        </p:txBody>
      </p:sp>
      <p:sp>
        <p:nvSpPr>
          <p:cNvPr id="4106" name="Line 8"/>
          <p:cNvSpPr>
            <a:spLocks noChangeShapeType="1"/>
          </p:cNvSpPr>
          <p:nvPr/>
        </p:nvSpPr>
        <p:spPr bwMode="auto">
          <a:xfrm>
            <a:off x="2746375" y="1417638"/>
            <a:ext cx="0" cy="561975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Freeform 9"/>
          <p:cNvSpPr>
            <a:spLocks/>
          </p:cNvSpPr>
          <p:nvPr/>
        </p:nvSpPr>
        <p:spPr bwMode="auto">
          <a:xfrm>
            <a:off x="2701925" y="131286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Freeform 10"/>
          <p:cNvSpPr>
            <a:spLocks/>
          </p:cNvSpPr>
          <p:nvPr/>
        </p:nvSpPr>
        <p:spPr bwMode="auto">
          <a:xfrm>
            <a:off x="2701925" y="1936750"/>
            <a:ext cx="88900" cy="150813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767 h 20000"/>
              <a:gd name="T4" fmla="*/ 88135 w 20000"/>
              <a:gd name="T5" fmla="*/ 0 h 20000"/>
              <a:gd name="T6" fmla="*/ 44450 w 20000"/>
              <a:gd name="T7" fmla="*/ 149720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54"/>
                </a:lnTo>
                <a:lnTo>
                  <a:pt x="19828" y="0"/>
                </a:lnTo>
                <a:lnTo>
                  <a:pt x="10000" y="198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9" name="Line 11"/>
          <p:cNvSpPr>
            <a:spLocks noChangeShapeType="1"/>
          </p:cNvSpPr>
          <p:nvPr/>
        </p:nvSpPr>
        <p:spPr bwMode="auto">
          <a:xfrm>
            <a:off x="2746375" y="2878138"/>
            <a:ext cx="0" cy="252412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Freeform 12"/>
          <p:cNvSpPr>
            <a:spLocks/>
          </p:cNvSpPr>
          <p:nvPr/>
        </p:nvSpPr>
        <p:spPr bwMode="auto">
          <a:xfrm>
            <a:off x="2701925" y="277336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Freeform 13"/>
          <p:cNvSpPr>
            <a:spLocks/>
          </p:cNvSpPr>
          <p:nvPr/>
        </p:nvSpPr>
        <p:spPr bwMode="auto">
          <a:xfrm>
            <a:off x="2701925" y="3089275"/>
            <a:ext cx="88900" cy="149225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698 h 20000"/>
              <a:gd name="T4" fmla="*/ 88135 w 20000"/>
              <a:gd name="T5" fmla="*/ 0 h 20000"/>
              <a:gd name="T6" fmla="*/ 44450 w 20000"/>
              <a:gd name="T7" fmla="*/ 148136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74"/>
                </a:lnTo>
                <a:lnTo>
                  <a:pt x="19828" y="0"/>
                </a:lnTo>
                <a:lnTo>
                  <a:pt x="10000" y="198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2" name="Rectangle 14"/>
          <p:cNvSpPr>
            <a:spLocks noChangeArrowheads="1"/>
          </p:cNvSpPr>
          <p:nvPr/>
        </p:nvSpPr>
        <p:spPr bwMode="auto">
          <a:xfrm>
            <a:off x="1258888" y="793750"/>
            <a:ext cx="790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socket interface</a:t>
            </a:r>
          </a:p>
        </p:txBody>
      </p:sp>
      <p:sp>
        <p:nvSpPr>
          <p:cNvPr id="4113" name="Line 15"/>
          <p:cNvSpPr>
            <a:spLocks noChangeShapeType="1"/>
          </p:cNvSpPr>
          <p:nvPr/>
        </p:nvSpPr>
        <p:spPr bwMode="auto">
          <a:xfrm>
            <a:off x="1784350" y="1798638"/>
            <a:ext cx="2081213" cy="0"/>
          </a:xfrm>
          <a:prstGeom prst="line">
            <a:avLst/>
          </a:prstGeom>
          <a:noFill/>
          <a:ln w="3429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4" name="Rectangle 16"/>
          <p:cNvSpPr>
            <a:spLocks noChangeArrowheads="1"/>
          </p:cNvSpPr>
          <p:nvPr/>
        </p:nvSpPr>
        <p:spPr bwMode="auto">
          <a:xfrm>
            <a:off x="3467100" y="1449388"/>
            <a:ext cx="3857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4115" name="Rectangle 17"/>
          <p:cNvSpPr>
            <a:spLocks noChangeArrowheads="1"/>
          </p:cNvSpPr>
          <p:nvPr/>
        </p:nvSpPr>
        <p:spPr bwMode="auto">
          <a:xfrm>
            <a:off x="3405188" y="1892300"/>
            <a:ext cx="4921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kernel</a:t>
            </a:r>
          </a:p>
        </p:txBody>
      </p:sp>
      <p:sp>
        <p:nvSpPr>
          <p:cNvPr id="4116" name="Freeform 19"/>
          <p:cNvSpPr>
            <a:spLocks/>
          </p:cNvSpPr>
          <p:nvPr/>
        </p:nvSpPr>
        <p:spPr bwMode="auto">
          <a:xfrm>
            <a:off x="2640013" y="1670050"/>
            <a:ext cx="85725" cy="93663"/>
          </a:xfrm>
          <a:custGeom>
            <a:avLst/>
            <a:gdLst>
              <a:gd name="T0" fmla="*/ 0 w 20000"/>
              <a:gd name="T1" fmla="*/ 85051 h 20000"/>
              <a:gd name="T2" fmla="*/ 26258 w 20000"/>
              <a:gd name="T3" fmla="*/ 49524 h 20000"/>
              <a:gd name="T4" fmla="*/ 30119 w 20000"/>
              <a:gd name="T5" fmla="*/ 0 h 20000"/>
              <a:gd name="T6" fmla="*/ 84953 w 20000"/>
              <a:gd name="T7" fmla="*/ 92586 h 20000"/>
              <a:gd name="T8" fmla="*/ 0 w 20000"/>
              <a:gd name="T9" fmla="*/ 85051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18161"/>
                </a:moveTo>
                <a:lnTo>
                  <a:pt x="6126" y="10575"/>
                </a:lnTo>
                <a:lnTo>
                  <a:pt x="7027" y="0"/>
                </a:lnTo>
                <a:lnTo>
                  <a:pt x="19820" y="19770"/>
                </a:lnTo>
                <a:lnTo>
                  <a:pt x="0" y="1816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7" name="Rectangle 20"/>
          <p:cNvSpPr>
            <a:spLocks noChangeArrowheads="1"/>
          </p:cNvSpPr>
          <p:nvPr/>
        </p:nvSpPr>
        <p:spPr bwMode="auto">
          <a:xfrm>
            <a:off x="5640388" y="849313"/>
            <a:ext cx="10556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Application 2</a:t>
            </a:r>
          </a:p>
        </p:txBody>
      </p:sp>
      <p:sp>
        <p:nvSpPr>
          <p:cNvPr id="4118" name="Rectangle 21"/>
          <p:cNvSpPr>
            <a:spLocks noChangeArrowheads="1"/>
          </p:cNvSpPr>
          <p:nvPr/>
        </p:nvSpPr>
        <p:spPr bwMode="auto">
          <a:xfrm>
            <a:off x="5634038" y="2076450"/>
            <a:ext cx="1017587" cy="682625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Line 22"/>
          <p:cNvSpPr>
            <a:spLocks noChangeShapeType="1"/>
          </p:cNvSpPr>
          <p:nvPr/>
        </p:nvSpPr>
        <p:spPr bwMode="auto">
          <a:xfrm>
            <a:off x="6143625" y="1417638"/>
            <a:ext cx="0" cy="561975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0" name="Freeform 23"/>
          <p:cNvSpPr>
            <a:spLocks/>
          </p:cNvSpPr>
          <p:nvPr/>
        </p:nvSpPr>
        <p:spPr bwMode="auto">
          <a:xfrm>
            <a:off x="6099175" y="131286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1" name="Freeform 24"/>
          <p:cNvSpPr>
            <a:spLocks/>
          </p:cNvSpPr>
          <p:nvPr/>
        </p:nvSpPr>
        <p:spPr bwMode="auto">
          <a:xfrm>
            <a:off x="6099175" y="1936750"/>
            <a:ext cx="88900" cy="150813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767 h 20000"/>
              <a:gd name="T4" fmla="*/ 88135 w 20000"/>
              <a:gd name="T5" fmla="*/ 0 h 20000"/>
              <a:gd name="T6" fmla="*/ 44450 w 20000"/>
              <a:gd name="T7" fmla="*/ 149720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54"/>
                </a:lnTo>
                <a:lnTo>
                  <a:pt x="19828" y="0"/>
                </a:lnTo>
                <a:lnTo>
                  <a:pt x="10000" y="198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2" name="Line 25"/>
          <p:cNvSpPr>
            <a:spLocks noChangeShapeType="1"/>
          </p:cNvSpPr>
          <p:nvPr/>
        </p:nvSpPr>
        <p:spPr bwMode="auto">
          <a:xfrm>
            <a:off x="6143625" y="2878138"/>
            <a:ext cx="0" cy="252412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3" name="Freeform 26"/>
          <p:cNvSpPr>
            <a:spLocks/>
          </p:cNvSpPr>
          <p:nvPr/>
        </p:nvSpPr>
        <p:spPr bwMode="auto">
          <a:xfrm>
            <a:off x="6099175" y="277336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4" name="Freeform 27"/>
          <p:cNvSpPr>
            <a:spLocks/>
          </p:cNvSpPr>
          <p:nvPr/>
        </p:nvSpPr>
        <p:spPr bwMode="auto">
          <a:xfrm>
            <a:off x="6099175" y="3089275"/>
            <a:ext cx="88900" cy="149225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698 h 20000"/>
              <a:gd name="T4" fmla="*/ 88135 w 20000"/>
              <a:gd name="T5" fmla="*/ 0 h 20000"/>
              <a:gd name="T6" fmla="*/ 44450 w 20000"/>
              <a:gd name="T7" fmla="*/ 148136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74"/>
                </a:lnTo>
                <a:lnTo>
                  <a:pt x="19828" y="0"/>
                </a:lnTo>
                <a:lnTo>
                  <a:pt x="10000" y="198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5" name="Line 28"/>
          <p:cNvSpPr>
            <a:spLocks noChangeShapeType="1"/>
          </p:cNvSpPr>
          <p:nvPr/>
        </p:nvSpPr>
        <p:spPr bwMode="auto">
          <a:xfrm>
            <a:off x="5181600" y="1798638"/>
            <a:ext cx="2082800" cy="0"/>
          </a:xfrm>
          <a:prstGeom prst="line">
            <a:avLst/>
          </a:prstGeom>
          <a:noFill/>
          <a:ln w="3429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" name="Rectangle 29"/>
          <p:cNvSpPr>
            <a:spLocks noChangeArrowheads="1"/>
          </p:cNvSpPr>
          <p:nvPr/>
        </p:nvSpPr>
        <p:spPr bwMode="auto">
          <a:xfrm>
            <a:off x="5181600" y="1449388"/>
            <a:ext cx="3841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4127" name="Rectangle 30"/>
          <p:cNvSpPr>
            <a:spLocks noChangeArrowheads="1"/>
          </p:cNvSpPr>
          <p:nvPr/>
        </p:nvSpPr>
        <p:spPr bwMode="auto">
          <a:xfrm>
            <a:off x="5119688" y="1892300"/>
            <a:ext cx="4905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kernel</a:t>
            </a:r>
          </a:p>
        </p:txBody>
      </p:sp>
      <p:sp>
        <p:nvSpPr>
          <p:cNvPr id="4128" name="Freeform 32"/>
          <p:cNvSpPr>
            <a:spLocks/>
          </p:cNvSpPr>
          <p:nvPr/>
        </p:nvSpPr>
        <p:spPr bwMode="auto">
          <a:xfrm>
            <a:off x="6156325" y="1660525"/>
            <a:ext cx="85725" cy="96838"/>
          </a:xfrm>
          <a:custGeom>
            <a:avLst/>
            <a:gdLst>
              <a:gd name="T0" fmla="*/ 52215 w 20000"/>
              <a:gd name="T1" fmla="*/ 0 h 20000"/>
              <a:gd name="T2" fmla="*/ 59227 w 20000"/>
              <a:gd name="T3" fmla="*/ 50622 h 20000"/>
              <a:gd name="T4" fmla="*/ 84945 w 20000"/>
              <a:gd name="T5" fmla="*/ 83634 h 20000"/>
              <a:gd name="T6" fmla="*/ 0 w 20000"/>
              <a:gd name="T7" fmla="*/ 95739 h 20000"/>
              <a:gd name="T8" fmla="*/ 52215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2182" y="0"/>
                </a:moveTo>
                <a:lnTo>
                  <a:pt x="13818" y="10455"/>
                </a:lnTo>
                <a:lnTo>
                  <a:pt x="19818" y="17273"/>
                </a:lnTo>
                <a:lnTo>
                  <a:pt x="0" y="19773"/>
                </a:lnTo>
                <a:lnTo>
                  <a:pt x="12182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9" name="Oval 33"/>
          <p:cNvSpPr>
            <a:spLocks noChangeArrowheads="1"/>
          </p:cNvSpPr>
          <p:nvPr/>
        </p:nvSpPr>
        <p:spPr bwMode="auto">
          <a:xfrm>
            <a:off x="3727450" y="4572000"/>
            <a:ext cx="1681163" cy="13779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0" name="Freeform 34"/>
          <p:cNvSpPr>
            <a:spLocks/>
          </p:cNvSpPr>
          <p:nvPr/>
        </p:nvSpPr>
        <p:spPr bwMode="auto">
          <a:xfrm>
            <a:off x="2746375" y="4730750"/>
            <a:ext cx="990600" cy="508000"/>
          </a:xfrm>
          <a:custGeom>
            <a:avLst/>
            <a:gdLst>
              <a:gd name="T0" fmla="*/ 0 w 20000"/>
              <a:gd name="T1" fmla="*/ 0 h 20000"/>
              <a:gd name="T2" fmla="*/ 0 w 20000"/>
              <a:gd name="T3" fmla="*/ 506933 h 20000"/>
              <a:gd name="T4" fmla="*/ 989808 w 20000"/>
              <a:gd name="T5" fmla="*/ 506933 h 20000"/>
              <a:gd name="T6" fmla="*/ 958802 w 20000"/>
              <a:gd name="T7" fmla="*/ 506933 h 20000"/>
              <a:gd name="T8" fmla="*/ 942506 w 20000"/>
              <a:gd name="T9" fmla="*/ 506933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0" y="19958"/>
                </a:lnTo>
                <a:lnTo>
                  <a:pt x="19984" y="19958"/>
                </a:lnTo>
                <a:lnTo>
                  <a:pt x="19358" y="19958"/>
                </a:lnTo>
                <a:lnTo>
                  <a:pt x="19029" y="19958"/>
                </a:lnTo>
              </a:path>
            </a:pathLst>
          </a:custGeom>
          <a:noFill/>
          <a:ln w="889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1" name="Freeform 35"/>
          <p:cNvSpPr>
            <a:spLocks/>
          </p:cNvSpPr>
          <p:nvPr/>
        </p:nvSpPr>
        <p:spPr bwMode="auto">
          <a:xfrm>
            <a:off x="5356225" y="4719638"/>
            <a:ext cx="803275" cy="492125"/>
          </a:xfrm>
          <a:custGeom>
            <a:avLst/>
            <a:gdLst>
              <a:gd name="T0" fmla="*/ 802632 w 20000"/>
              <a:gd name="T1" fmla="*/ 0 h 20000"/>
              <a:gd name="T2" fmla="*/ 802632 w 20000"/>
              <a:gd name="T3" fmla="*/ 491092 h 20000"/>
              <a:gd name="T4" fmla="*/ 0 w 20000"/>
              <a:gd name="T5" fmla="*/ 491092 h 20000"/>
              <a:gd name="T6" fmla="*/ 25785 w 20000"/>
              <a:gd name="T7" fmla="*/ 491092 h 20000"/>
              <a:gd name="T8" fmla="*/ 38356 w 20000"/>
              <a:gd name="T9" fmla="*/ 491092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984" y="0"/>
                </a:moveTo>
                <a:lnTo>
                  <a:pt x="19984" y="19958"/>
                </a:lnTo>
                <a:lnTo>
                  <a:pt x="0" y="19958"/>
                </a:lnTo>
                <a:lnTo>
                  <a:pt x="642" y="19958"/>
                </a:lnTo>
                <a:lnTo>
                  <a:pt x="955" y="19958"/>
                </a:lnTo>
              </a:path>
            </a:pathLst>
          </a:custGeom>
          <a:noFill/>
          <a:ln w="889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2008188" y="3498850"/>
            <a:ext cx="15700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Underlying communication Protocols</a:t>
            </a:r>
            <a:endParaRPr lang="en-US" b="1"/>
          </a:p>
        </p:txBody>
      </p:sp>
      <p:sp>
        <p:nvSpPr>
          <p:cNvPr id="4133" name="Rectangle 37"/>
          <p:cNvSpPr>
            <a:spLocks noChangeArrowheads="1"/>
          </p:cNvSpPr>
          <p:nvPr/>
        </p:nvSpPr>
        <p:spPr bwMode="auto">
          <a:xfrm>
            <a:off x="5294313" y="3262313"/>
            <a:ext cx="1706562" cy="1452562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4" name="Text Box 38"/>
          <p:cNvSpPr txBox="1">
            <a:spLocks noChangeArrowheads="1"/>
          </p:cNvSpPr>
          <p:nvPr/>
        </p:nvSpPr>
        <p:spPr bwMode="auto">
          <a:xfrm>
            <a:off x="5461000" y="3546475"/>
            <a:ext cx="15700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Underlying communication Protocols</a:t>
            </a:r>
            <a:endParaRPr lang="en-US" b="1"/>
          </a:p>
        </p:txBody>
      </p:sp>
      <p:sp>
        <p:nvSpPr>
          <p:cNvPr id="4135" name="Text Box 39"/>
          <p:cNvSpPr txBox="1">
            <a:spLocks noChangeArrowheads="1"/>
          </p:cNvSpPr>
          <p:nvPr/>
        </p:nvSpPr>
        <p:spPr bwMode="auto">
          <a:xfrm>
            <a:off x="3697288" y="4979988"/>
            <a:ext cx="17732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Communications network </a:t>
            </a:r>
            <a:endParaRPr lang="en-US" b="1"/>
          </a:p>
        </p:txBody>
      </p:sp>
      <p:sp>
        <p:nvSpPr>
          <p:cNvPr id="4136" name="Rectangle 40"/>
          <p:cNvSpPr>
            <a:spLocks noChangeArrowheads="1"/>
          </p:cNvSpPr>
          <p:nvPr/>
        </p:nvSpPr>
        <p:spPr bwMode="auto">
          <a:xfrm>
            <a:off x="5732463" y="2279650"/>
            <a:ext cx="8556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600" b="1" noProof="1">
                <a:solidFill>
                  <a:schemeClr val="accent2"/>
                </a:solidFill>
                <a:latin typeface="Comic Sans MS" pitchFamily="66" charset="0"/>
              </a:rPr>
              <a:t>Socket</a:t>
            </a:r>
          </a:p>
        </p:txBody>
      </p:sp>
      <p:sp>
        <p:nvSpPr>
          <p:cNvPr id="4137" name="Rectangle 41"/>
          <p:cNvSpPr>
            <a:spLocks noChangeArrowheads="1"/>
          </p:cNvSpPr>
          <p:nvPr/>
        </p:nvSpPr>
        <p:spPr bwMode="auto">
          <a:xfrm>
            <a:off x="6923088" y="730250"/>
            <a:ext cx="790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socket interface</a:t>
            </a: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7305675" y="5876925"/>
            <a:ext cx="12271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Figure 2.16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107950" y="584835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3203575" y="5949950"/>
            <a:ext cx="281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Leon-Garcia &amp; Widjaja:  </a:t>
            </a:r>
            <a:r>
              <a:rPr lang="en-US" sz="1000" i="1"/>
              <a:t>Communication Networks</a:t>
            </a:r>
          </a:p>
        </p:txBody>
      </p:sp>
      <p:sp>
        <p:nvSpPr>
          <p:cNvPr id="4141" name="Line 46"/>
          <p:cNvSpPr>
            <a:spLocks noChangeShapeType="1"/>
          </p:cNvSpPr>
          <p:nvPr/>
        </p:nvSpPr>
        <p:spPr bwMode="auto">
          <a:xfrm>
            <a:off x="1908175" y="1200150"/>
            <a:ext cx="7207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2" name="Line 47"/>
          <p:cNvSpPr>
            <a:spLocks noChangeShapeType="1"/>
          </p:cNvSpPr>
          <p:nvPr/>
        </p:nvSpPr>
        <p:spPr bwMode="auto">
          <a:xfrm flipH="1">
            <a:off x="6227763" y="1200150"/>
            <a:ext cx="6492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60" name="Rectangle 48"/>
          <p:cNvSpPr>
            <a:spLocks noChangeArrowheads="1"/>
          </p:cNvSpPr>
          <p:nvPr/>
        </p:nvSpPr>
        <p:spPr bwMode="auto">
          <a:xfrm>
            <a:off x="685800" y="42863"/>
            <a:ext cx="77724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The Socket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15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07EC9D-49CE-491E-99F2-FEA4B950BEAB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5124" name="Rectangle 2"/>
          <p:cNvSpPr>
            <a:spLocks noChangeArrowheads="1"/>
          </p:cNvSpPr>
          <p:nvPr/>
        </p:nvSpPr>
        <p:spPr bwMode="auto">
          <a:xfrm>
            <a:off x="4121150" y="4911725"/>
            <a:ext cx="333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5" name="Group 3"/>
          <p:cNvGrpSpPr>
            <a:grpSpLocks/>
          </p:cNvGrpSpPr>
          <p:nvPr/>
        </p:nvGrpSpPr>
        <p:grpSpPr bwMode="auto">
          <a:xfrm>
            <a:off x="1979613" y="850900"/>
            <a:ext cx="5337175" cy="4830763"/>
            <a:chOff x="1888" y="1052"/>
            <a:chExt cx="2066" cy="2235"/>
          </a:xfrm>
        </p:grpSpPr>
        <p:sp>
          <p:nvSpPr>
            <p:cNvPr id="5130" name="Rectangle 4"/>
            <p:cNvSpPr>
              <a:spLocks noChangeArrowheads="1"/>
            </p:cNvSpPr>
            <p:nvPr/>
          </p:nvSpPr>
          <p:spPr bwMode="auto">
            <a:xfrm>
              <a:off x="2078" y="1240"/>
              <a:ext cx="43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1" name="Rectangle 5"/>
            <p:cNvSpPr>
              <a:spLocks noChangeArrowheads="1"/>
            </p:cNvSpPr>
            <p:nvPr/>
          </p:nvSpPr>
          <p:spPr bwMode="auto">
            <a:xfrm>
              <a:off x="2078" y="1238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132" name="Rectangle 6"/>
            <p:cNvSpPr>
              <a:spLocks noChangeArrowheads="1"/>
            </p:cNvSpPr>
            <p:nvPr/>
          </p:nvSpPr>
          <p:spPr bwMode="auto">
            <a:xfrm>
              <a:off x="2125" y="1492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3" name="Rectangle 7"/>
            <p:cNvSpPr>
              <a:spLocks noChangeArrowheads="1"/>
            </p:cNvSpPr>
            <p:nvPr/>
          </p:nvSpPr>
          <p:spPr bwMode="auto">
            <a:xfrm>
              <a:off x="2123" y="1490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bind()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134" name="Rectangle 8"/>
            <p:cNvSpPr>
              <a:spLocks noChangeArrowheads="1"/>
            </p:cNvSpPr>
            <p:nvPr/>
          </p:nvSpPr>
          <p:spPr bwMode="auto">
            <a:xfrm>
              <a:off x="2078" y="1738"/>
              <a:ext cx="43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5" name="Rectangle 9"/>
            <p:cNvSpPr>
              <a:spLocks noChangeArrowheads="1"/>
            </p:cNvSpPr>
            <p:nvPr/>
          </p:nvSpPr>
          <p:spPr bwMode="auto">
            <a:xfrm>
              <a:off x="2078" y="1736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listen()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136" name="Rectangle 10"/>
            <p:cNvSpPr>
              <a:spLocks noChangeArrowheads="1"/>
            </p:cNvSpPr>
            <p:nvPr/>
          </p:nvSpPr>
          <p:spPr bwMode="auto">
            <a:xfrm>
              <a:off x="2125" y="2623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Rectangle 11"/>
            <p:cNvSpPr>
              <a:spLocks noChangeArrowheads="1"/>
            </p:cNvSpPr>
            <p:nvPr/>
          </p:nvSpPr>
          <p:spPr bwMode="auto">
            <a:xfrm>
              <a:off x="2123" y="2621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5138" name="Rectangle 12"/>
            <p:cNvSpPr>
              <a:spLocks noChangeArrowheads="1"/>
            </p:cNvSpPr>
            <p:nvPr/>
          </p:nvSpPr>
          <p:spPr bwMode="auto">
            <a:xfrm>
              <a:off x="2101" y="3124"/>
              <a:ext cx="38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Rectangle 13"/>
            <p:cNvSpPr>
              <a:spLocks noChangeArrowheads="1"/>
            </p:cNvSpPr>
            <p:nvPr/>
          </p:nvSpPr>
          <p:spPr bwMode="auto">
            <a:xfrm>
              <a:off x="2101" y="3122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140" name="Rectangle 14"/>
            <p:cNvSpPr>
              <a:spLocks noChangeArrowheads="1"/>
            </p:cNvSpPr>
            <p:nvPr/>
          </p:nvSpPr>
          <p:spPr bwMode="auto">
            <a:xfrm>
              <a:off x="2040" y="16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Rectangle 15"/>
            <p:cNvSpPr>
              <a:spLocks noChangeArrowheads="1"/>
            </p:cNvSpPr>
            <p:nvPr/>
          </p:nvSpPr>
          <p:spPr bwMode="auto">
            <a:xfrm>
              <a:off x="2040" y="144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Rectangle 16"/>
            <p:cNvSpPr>
              <a:spLocks noChangeArrowheads="1"/>
            </p:cNvSpPr>
            <p:nvPr/>
          </p:nvSpPr>
          <p:spPr bwMode="auto">
            <a:xfrm>
              <a:off x="2040" y="11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Rectangle 17"/>
            <p:cNvSpPr>
              <a:spLocks noChangeArrowheads="1"/>
            </p:cNvSpPr>
            <p:nvPr/>
          </p:nvSpPr>
          <p:spPr bwMode="auto">
            <a:xfrm>
              <a:off x="2040" y="2573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4" name="Rectangle 18"/>
            <p:cNvSpPr>
              <a:spLocks noChangeArrowheads="1"/>
            </p:cNvSpPr>
            <p:nvPr/>
          </p:nvSpPr>
          <p:spPr bwMode="auto">
            <a:xfrm>
              <a:off x="2040" y="3074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5" name="Rectangle 19"/>
            <p:cNvSpPr>
              <a:spLocks noChangeArrowheads="1"/>
            </p:cNvSpPr>
            <p:nvPr/>
          </p:nvSpPr>
          <p:spPr bwMode="auto">
            <a:xfrm>
              <a:off x="3491" y="2049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Rectangle 20"/>
            <p:cNvSpPr>
              <a:spLocks noChangeArrowheads="1"/>
            </p:cNvSpPr>
            <p:nvPr/>
          </p:nvSpPr>
          <p:spPr bwMode="auto">
            <a:xfrm>
              <a:off x="3491" y="2047"/>
              <a:ext cx="33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5147" name="Rectangle 21"/>
            <p:cNvSpPr>
              <a:spLocks noChangeArrowheads="1"/>
            </p:cNvSpPr>
            <p:nvPr/>
          </p:nvSpPr>
          <p:spPr bwMode="auto">
            <a:xfrm>
              <a:off x="3468" y="2327"/>
              <a:ext cx="48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Rectangle 22"/>
            <p:cNvSpPr>
              <a:spLocks noChangeArrowheads="1"/>
            </p:cNvSpPr>
            <p:nvPr/>
          </p:nvSpPr>
          <p:spPr bwMode="auto">
            <a:xfrm>
              <a:off x="3468" y="2325"/>
              <a:ext cx="3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connect()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5149" name="Rectangle 23"/>
            <p:cNvSpPr>
              <a:spLocks noChangeArrowheads="1"/>
            </p:cNvSpPr>
            <p:nvPr/>
          </p:nvSpPr>
          <p:spPr bwMode="auto">
            <a:xfrm>
              <a:off x="3536" y="2909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0" name="Rectangle 24"/>
            <p:cNvSpPr>
              <a:spLocks noChangeArrowheads="1"/>
            </p:cNvSpPr>
            <p:nvPr/>
          </p:nvSpPr>
          <p:spPr bwMode="auto">
            <a:xfrm>
              <a:off x="3536" y="2907"/>
              <a:ext cx="2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5151" name="Rectangle 25"/>
            <p:cNvSpPr>
              <a:spLocks noChangeArrowheads="1"/>
            </p:cNvSpPr>
            <p:nvPr/>
          </p:nvSpPr>
          <p:spPr bwMode="auto">
            <a:xfrm>
              <a:off x="3513" y="2590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2" name="Rectangle 26"/>
            <p:cNvSpPr>
              <a:spLocks noChangeArrowheads="1"/>
            </p:cNvSpPr>
            <p:nvPr/>
          </p:nvSpPr>
          <p:spPr bwMode="auto">
            <a:xfrm>
              <a:off x="3513" y="2588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5153" name="Rectangle 27"/>
            <p:cNvSpPr>
              <a:spLocks noChangeArrowheads="1"/>
            </p:cNvSpPr>
            <p:nvPr/>
          </p:nvSpPr>
          <p:spPr bwMode="auto">
            <a:xfrm>
              <a:off x="3513" y="3172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4" name="Rectangle 28"/>
            <p:cNvSpPr>
              <a:spLocks noChangeArrowheads="1"/>
            </p:cNvSpPr>
            <p:nvPr/>
          </p:nvSpPr>
          <p:spPr bwMode="auto">
            <a:xfrm>
              <a:off x="3513" y="3170"/>
              <a:ext cx="28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5155" name="Rectangle 29"/>
            <p:cNvSpPr>
              <a:spLocks noChangeArrowheads="1"/>
            </p:cNvSpPr>
            <p:nvPr/>
          </p:nvSpPr>
          <p:spPr bwMode="auto">
            <a:xfrm>
              <a:off x="3453" y="285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Rectangle 30"/>
            <p:cNvSpPr>
              <a:spLocks noChangeArrowheads="1"/>
            </p:cNvSpPr>
            <p:nvPr/>
          </p:nvSpPr>
          <p:spPr bwMode="auto">
            <a:xfrm>
              <a:off x="3453" y="227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7" name="Rectangle 31"/>
            <p:cNvSpPr>
              <a:spLocks noChangeArrowheads="1"/>
            </p:cNvSpPr>
            <p:nvPr/>
          </p:nvSpPr>
          <p:spPr bwMode="auto">
            <a:xfrm>
              <a:off x="3453" y="199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8" name="Rectangle 32"/>
            <p:cNvSpPr>
              <a:spLocks noChangeArrowheads="1"/>
            </p:cNvSpPr>
            <p:nvPr/>
          </p:nvSpPr>
          <p:spPr bwMode="auto">
            <a:xfrm>
              <a:off x="3453" y="254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9" name="Rectangle 33"/>
            <p:cNvSpPr>
              <a:spLocks noChangeArrowheads="1"/>
            </p:cNvSpPr>
            <p:nvPr/>
          </p:nvSpPr>
          <p:spPr bwMode="auto">
            <a:xfrm>
              <a:off x="3453" y="312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0" name="Line 34"/>
            <p:cNvSpPr>
              <a:spLocks noChangeShapeType="1"/>
            </p:cNvSpPr>
            <p:nvPr/>
          </p:nvSpPr>
          <p:spPr bwMode="auto">
            <a:xfrm>
              <a:off x="2257" y="1355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1" name="Freeform 35"/>
            <p:cNvSpPr>
              <a:spLocks/>
            </p:cNvSpPr>
            <p:nvPr/>
          </p:nvSpPr>
          <p:spPr bwMode="auto">
            <a:xfrm>
              <a:off x="2240" y="1403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2" name="Line 36"/>
            <p:cNvSpPr>
              <a:spLocks noChangeShapeType="1"/>
            </p:cNvSpPr>
            <p:nvPr/>
          </p:nvSpPr>
          <p:spPr bwMode="auto">
            <a:xfrm>
              <a:off x="3668" y="2164"/>
              <a:ext cx="2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3" name="Freeform 37"/>
            <p:cNvSpPr>
              <a:spLocks/>
            </p:cNvSpPr>
            <p:nvPr/>
          </p:nvSpPr>
          <p:spPr bwMode="auto">
            <a:xfrm>
              <a:off x="3653" y="2244"/>
              <a:ext cx="32" cy="39"/>
            </a:xfrm>
            <a:custGeom>
              <a:avLst/>
              <a:gdLst>
                <a:gd name="T0" fmla="*/ 0 w 32"/>
                <a:gd name="T1" fmla="*/ 0 h 39"/>
                <a:gd name="T2" fmla="*/ 15 w 32"/>
                <a:gd name="T3" fmla="*/ 6 h 39"/>
                <a:gd name="T4" fmla="*/ 32 w 32"/>
                <a:gd name="T5" fmla="*/ 0 h 39"/>
                <a:gd name="T6" fmla="*/ 15 w 32"/>
                <a:gd name="T7" fmla="*/ 39 h 39"/>
                <a:gd name="T8" fmla="*/ 0 w 32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9"/>
                <a:gd name="T17" fmla="*/ 32 w 32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9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4" name="Rectangle 38"/>
            <p:cNvSpPr>
              <a:spLocks noChangeArrowheads="1"/>
            </p:cNvSpPr>
            <p:nvPr/>
          </p:nvSpPr>
          <p:spPr bwMode="auto">
            <a:xfrm>
              <a:off x="1910" y="2214"/>
              <a:ext cx="81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5" name="Rectangle 39"/>
            <p:cNvSpPr>
              <a:spLocks noChangeArrowheads="1"/>
            </p:cNvSpPr>
            <p:nvPr/>
          </p:nvSpPr>
          <p:spPr bwMode="auto">
            <a:xfrm>
              <a:off x="1910" y="2214"/>
              <a:ext cx="7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blocks until server receives</a:t>
              </a:r>
              <a:endParaRPr lang="en-US" sz="2800" b="1"/>
            </a:p>
          </p:txBody>
        </p:sp>
        <p:sp>
          <p:nvSpPr>
            <p:cNvPr id="5166" name="Rectangle 40"/>
            <p:cNvSpPr>
              <a:spLocks noChangeArrowheads="1"/>
            </p:cNvSpPr>
            <p:nvPr/>
          </p:nvSpPr>
          <p:spPr bwMode="auto">
            <a:xfrm>
              <a:off x="1888" y="2289"/>
              <a:ext cx="860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7" name="Rectangle 41"/>
            <p:cNvSpPr>
              <a:spLocks noChangeArrowheads="1"/>
            </p:cNvSpPr>
            <p:nvPr/>
          </p:nvSpPr>
          <p:spPr bwMode="auto">
            <a:xfrm>
              <a:off x="1888" y="2289"/>
              <a:ext cx="79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 connect request from client</a:t>
              </a:r>
              <a:endParaRPr lang="en-US" sz="2800" b="1"/>
            </a:p>
          </p:txBody>
        </p:sp>
        <p:sp>
          <p:nvSpPr>
            <p:cNvPr id="5168" name="Line 42"/>
            <p:cNvSpPr>
              <a:spLocks noChangeShapeType="1"/>
            </p:cNvSpPr>
            <p:nvPr/>
          </p:nvSpPr>
          <p:spPr bwMode="auto">
            <a:xfrm>
              <a:off x="2257" y="2371"/>
              <a:ext cx="1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69" name="Freeform 43"/>
            <p:cNvSpPr>
              <a:spLocks/>
            </p:cNvSpPr>
            <p:nvPr/>
          </p:nvSpPr>
          <p:spPr bwMode="auto">
            <a:xfrm>
              <a:off x="2240" y="2531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5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5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0" name="Freeform 44"/>
            <p:cNvSpPr>
              <a:spLocks/>
            </p:cNvSpPr>
            <p:nvPr/>
          </p:nvSpPr>
          <p:spPr bwMode="auto">
            <a:xfrm>
              <a:off x="3430" y="2617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1" name="Freeform 45"/>
            <p:cNvSpPr>
              <a:spLocks/>
            </p:cNvSpPr>
            <p:nvPr/>
          </p:nvSpPr>
          <p:spPr bwMode="auto">
            <a:xfrm>
              <a:off x="3388" y="261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2" name="Freeform 46"/>
            <p:cNvSpPr>
              <a:spLocks/>
            </p:cNvSpPr>
            <p:nvPr/>
          </p:nvSpPr>
          <p:spPr bwMode="auto">
            <a:xfrm>
              <a:off x="3346" y="2621"/>
              <a:ext cx="21" cy="7"/>
            </a:xfrm>
            <a:custGeom>
              <a:avLst/>
              <a:gdLst>
                <a:gd name="T0" fmla="*/ 21 w 21"/>
                <a:gd name="T1" fmla="*/ 6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6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3" name="Freeform 47"/>
            <p:cNvSpPr>
              <a:spLocks/>
            </p:cNvSpPr>
            <p:nvPr/>
          </p:nvSpPr>
          <p:spPr bwMode="auto">
            <a:xfrm>
              <a:off x="3303" y="2625"/>
              <a:ext cx="21" cy="5"/>
            </a:xfrm>
            <a:custGeom>
              <a:avLst/>
              <a:gdLst>
                <a:gd name="T0" fmla="*/ 21 w 21"/>
                <a:gd name="T1" fmla="*/ 3 h 5"/>
                <a:gd name="T2" fmla="*/ 21 w 21"/>
                <a:gd name="T3" fmla="*/ 0 h 5"/>
                <a:gd name="T4" fmla="*/ 0 w 21"/>
                <a:gd name="T5" fmla="*/ 0 h 5"/>
                <a:gd name="T6" fmla="*/ 0 w 21"/>
                <a:gd name="T7" fmla="*/ 5 h 5"/>
                <a:gd name="T8" fmla="*/ 21 w 21"/>
                <a:gd name="T9" fmla="*/ 3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3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4" name="Freeform 48"/>
            <p:cNvSpPr>
              <a:spLocks/>
            </p:cNvSpPr>
            <p:nvPr/>
          </p:nvSpPr>
          <p:spPr bwMode="auto">
            <a:xfrm>
              <a:off x="3261" y="2627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1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5" name="Freeform 49"/>
            <p:cNvSpPr>
              <a:spLocks/>
            </p:cNvSpPr>
            <p:nvPr/>
          </p:nvSpPr>
          <p:spPr bwMode="auto">
            <a:xfrm>
              <a:off x="3219" y="2628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6" name="Freeform 50"/>
            <p:cNvSpPr>
              <a:spLocks/>
            </p:cNvSpPr>
            <p:nvPr/>
          </p:nvSpPr>
          <p:spPr bwMode="auto">
            <a:xfrm>
              <a:off x="3177" y="2632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7" name="Freeform 51"/>
            <p:cNvSpPr>
              <a:spLocks/>
            </p:cNvSpPr>
            <p:nvPr/>
          </p:nvSpPr>
          <p:spPr bwMode="auto">
            <a:xfrm>
              <a:off x="3134" y="2636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8" name="Freeform 52"/>
            <p:cNvSpPr>
              <a:spLocks/>
            </p:cNvSpPr>
            <p:nvPr/>
          </p:nvSpPr>
          <p:spPr bwMode="auto">
            <a:xfrm>
              <a:off x="3092" y="2638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79" name="Freeform 53"/>
            <p:cNvSpPr>
              <a:spLocks/>
            </p:cNvSpPr>
            <p:nvPr/>
          </p:nvSpPr>
          <p:spPr bwMode="auto">
            <a:xfrm>
              <a:off x="3050" y="2640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0" name="Freeform 54"/>
            <p:cNvSpPr>
              <a:spLocks/>
            </p:cNvSpPr>
            <p:nvPr/>
          </p:nvSpPr>
          <p:spPr bwMode="auto">
            <a:xfrm>
              <a:off x="3008" y="2644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1" name="Freeform 55"/>
            <p:cNvSpPr>
              <a:spLocks/>
            </p:cNvSpPr>
            <p:nvPr/>
          </p:nvSpPr>
          <p:spPr bwMode="auto">
            <a:xfrm>
              <a:off x="2965" y="2646"/>
              <a:ext cx="22" cy="7"/>
            </a:xfrm>
            <a:custGeom>
              <a:avLst/>
              <a:gdLst>
                <a:gd name="T0" fmla="*/ 22 w 22"/>
                <a:gd name="T1" fmla="*/ 5 h 7"/>
                <a:gd name="T2" fmla="*/ 22 w 22"/>
                <a:gd name="T3" fmla="*/ 0 h 7"/>
                <a:gd name="T4" fmla="*/ 0 w 22"/>
                <a:gd name="T5" fmla="*/ 2 h 7"/>
                <a:gd name="T6" fmla="*/ 0 w 22"/>
                <a:gd name="T7" fmla="*/ 7 h 7"/>
                <a:gd name="T8" fmla="*/ 22 w 22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22" y="5"/>
                  </a:moveTo>
                  <a:lnTo>
                    <a:pt x="2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2" name="Freeform 56"/>
            <p:cNvSpPr>
              <a:spLocks/>
            </p:cNvSpPr>
            <p:nvPr/>
          </p:nvSpPr>
          <p:spPr bwMode="auto">
            <a:xfrm>
              <a:off x="2923" y="2650"/>
              <a:ext cx="21" cy="5"/>
            </a:xfrm>
            <a:custGeom>
              <a:avLst/>
              <a:gdLst>
                <a:gd name="T0" fmla="*/ 21 w 21"/>
                <a:gd name="T1" fmla="*/ 5 h 5"/>
                <a:gd name="T2" fmla="*/ 21 w 21"/>
                <a:gd name="T3" fmla="*/ 0 h 5"/>
                <a:gd name="T4" fmla="*/ 0 w 21"/>
                <a:gd name="T5" fmla="*/ 1 h 5"/>
                <a:gd name="T6" fmla="*/ 0 w 21"/>
                <a:gd name="T7" fmla="*/ 5 h 5"/>
                <a:gd name="T8" fmla="*/ 21 w 21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3" name="Freeform 57"/>
            <p:cNvSpPr>
              <a:spLocks/>
            </p:cNvSpPr>
            <p:nvPr/>
          </p:nvSpPr>
          <p:spPr bwMode="auto">
            <a:xfrm>
              <a:off x="2879" y="2651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4" name="Freeform 58"/>
            <p:cNvSpPr>
              <a:spLocks/>
            </p:cNvSpPr>
            <p:nvPr/>
          </p:nvSpPr>
          <p:spPr bwMode="auto">
            <a:xfrm>
              <a:off x="2839" y="2655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5" name="Freeform 59"/>
            <p:cNvSpPr>
              <a:spLocks/>
            </p:cNvSpPr>
            <p:nvPr/>
          </p:nvSpPr>
          <p:spPr bwMode="auto">
            <a:xfrm>
              <a:off x="2795" y="2657"/>
              <a:ext cx="23" cy="6"/>
            </a:xfrm>
            <a:custGeom>
              <a:avLst/>
              <a:gdLst>
                <a:gd name="T0" fmla="*/ 23 w 23"/>
                <a:gd name="T1" fmla="*/ 6 h 6"/>
                <a:gd name="T2" fmla="*/ 23 w 23"/>
                <a:gd name="T3" fmla="*/ 0 h 6"/>
                <a:gd name="T4" fmla="*/ 0 w 23"/>
                <a:gd name="T5" fmla="*/ 2 h 6"/>
                <a:gd name="T6" fmla="*/ 0 w 23"/>
                <a:gd name="T7" fmla="*/ 6 h 6"/>
                <a:gd name="T8" fmla="*/ 23 w 23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6"/>
                <a:gd name="T17" fmla="*/ 23 w 23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6">
                  <a:moveTo>
                    <a:pt x="23" y="6"/>
                  </a:moveTo>
                  <a:lnTo>
                    <a:pt x="23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6" name="Freeform 60"/>
            <p:cNvSpPr>
              <a:spLocks/>
            </p:cNvSpPr>
            <p:nvPr/>
          </p:nvSpPr>
          <p:spPr bwMode="auto">
            <a:xfrm>
              <a:off x="2752" y="2659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7" name="Freeform 61"/>
            <p:cNvSpPr>
              <a:spLocks/>
            </p:cNvSpPr>
            <p:nvPr/>
          </p:nvSpPr>
          <p:spPr bwMode="auto">
            <a:xfrm>
              <a:off x="2710" y="2663"/>
              <a:ext cx="21" cy="8"/>
            </a:xfrm>
            <a:custGeom>
              <a:avLst/>
              <a:gdLst>
                <a:gd name="T0" fmla="*/ 21 w 21"/>
                <a:gd name="T1" fmla="*/ 4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4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8" name="Freeform 62"/>
            <p:cNvSpPr>
              <a:spLocks/>
            </p:cNvSpPr>
            <p:nvPr/>
          </p:nvSpPr>
          <p:spPr bwMode="auto">
            <a:xfrm>
              <a:off x="2668" y="2665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89" name="Freeform 63"/>
            <p:cNvSpPr>
              <a:spLocks/>
            </p:cNvSpPr>
            <p:nvPr/>
          </p:nvSpPr>
          <p:spPr bwMode="auto">
            <a:xfrm>
              <a:off x="2626" y="266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0" name="Freeform 64"/>
            <p:cNvSpPr>
              <a:spLocks/>
            </p:cNvSpPr>
            <p:nvPr/>
          </p:nvSpPr>
          <p:spPr bwMode="auto">
            <a:xfrm>
              <a:off x="2583" y="2671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1" name="Rectangle 65"/>
            <p:cNvSpPr>
              <a:spLocks noChangeArrowheads="1"/>
            </p:cNvSpPr>
            <p:nvPr/>
          </p:nvSpPr>
          <p:spPr bwMode="auto">
            <a:xfrm>
              <a:off x="2541" y="2675"/>
              <a:ext cx="2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2" name="Freeform 66"/>
            <p:cNvSpPr>
              <a:spLocks/>
            </p:cNvSpPr>
            <p:nvPr/>
          </p:nvSpPr>
          <p:spPr bwMode="auto">
            <a:xfrm>
              <a:off x="2508" y="2676"/>
              <a:ext cx="12" cy="6"/>
            </a:xfrm>
            <a:custGeom>
              <a:avLst/>
              <a:gdLst>
                <a:gd name="T0" fmla="*/ 12 w 12"/>
                <a:gd name="T1" fmla="*/ 6 h 6"/>
                <a:gd name="T2" fmla="*/ 12 w 12"/>
                <a:gd name="T3" fmla="*/ 0 h 6"/>
                <a:gd name="T4" fmla="*/ 0 w 12"/>
                <a:gd name="T5" fmla="*/ 2 h 6"/>
                <a:gd name="T6" fmla="*/ 0 w 12"/>
                <a:gd name="T7" fmla="*/ 6 h 6"/>
                <a:gd name="T8" fmla="*/ 12 w 12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6"/>
                <a:gd name="T17" fmla="*/ 12 w 1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6">
                  <a:moveTo>
                    <a:pt x="12" y="6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3" name="Freeform 67"/>
            <p:cNvSpPr>
              <a:spLocks/>
            </p:cNvSpPr>
            <p:nvPr/>
          </p:nvSpPr>
          <p:spPr bwMode="auto">
            <a:xfrm>
              <a:off x="2480" y="2661"/>
              <a:ext cx="40" cy="35"/>
            </a:xfrm>
            <a:custGeom>
              <a:avLst/>
              <a:gdLst>
                <a:gd name="T0" fmla="*/ 38 w 40"/>
                <a:gd name="T1" fmla="*/ 0 h 35"/>
                <a:gd name="T2" fmla="*/ 32 w 40"/>
                <a:gd name="T3" fmla="*/ 19 h 35"/>
                <a:gd name="T4" fmla="*/ 40 w 40"/>
                <a:gd name="T5" fmla="*/ 35 h 35"/>
                <a:gd name="T6" fmla="*/ 0 w 40"/>
                <a:gd name="T7" fmla="*/ 21 h 35"/>
                <a:gd name="T8" fmla="*/ 38 w 4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5"/>
                <a:gd name="T17" fmla="*/ 40 w 40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5">
                  <a:moveTo>
                    <a:pt x="38" y="0"/>
                  </a:moveTo>
                  <a:lnTo>
                    <a:pt x="32" y="19"/>
                  </a:lnTo>
                  <a:lnTo>
                    <a:pt x="40" y="35"/>
                  </a:lnTo>
                  <a:lnTo>
                    <a:pt x="0" y="2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4" name="Freeform 68"/>
            <p:cNvSpPr>
              <a:spLocks/>
            </p:cNvSpPr>
            <p:nvPr/>
          </p:nvSpPr>
          <p:spPr bwMode="auto">
            <a:xfrm>
              <a:off x="2484" y="2907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5" name="Freeform 69"/>
            <p:cNvSpPr>
              <a:spLocks/>
            </p:cNvSpPr>
            <p:nvPr/>
          </p:nvSpPr>
          <p:spPr bwMode="auto">
            <a:xfrm>
              <a:off x="2526" y="2909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6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6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6" name="Freeform 70"/>
            <p:cNvSpPr>
              <a:spLocks/>
            </p:cNvSpPr>
            <p:nvPr/>
          </p:nvSpPr>
          <p:spPr bwMode="auto">
            <a:xfrm>
              <a:off x="2568" y="291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3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3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7" name="Freeform 71"/>
            <p:cNvSpPr>
              <a:spLocks/>
            </p:cNvSpPr>
            <p:nvPr/>
          </p:nvSpPr>
          <p:spPr bwMode="auto">
            <a:xfrm>
              <a:off x="2610" y="2915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8" name="Freeform 72"/>
            <p:cNvSpPr>
              <a:spLocks/>
            </p:cNvSpPr>
            <p:nvPr/>
          </p:nvSpPr>
          <p:spPr bwMode="auto">
            <a:xfrm>
              <a:off x="2652" y="291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99" name="Freeform 73"/>
            <p:cNvSpPr>
              <a:spLocks/>
            </p:cNvSpPr>
            <p:nvPr/>
          </p:nvSpPr>
          <p:spPr bwMode="auto">
            <a:xfrm>
              <a:off x="2695" y="2922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0" name="Freeform 74"/>
            <p:cNvSpPr>
              <a:spLocks/>
            </p:cNvSpPr>
            <p:nvPr/>
          </p:nvSpPr>
          <p:spPr bwMode="auto">
            <a:xfrm>
              <a:off x="2737" y="2924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1" name="Freeform 75"/>
            <p:cNvSpPr>
              <a:spLocks/>
            </p:cNvSpPr>
            <p:nvPr/>
          </p:nvSpPr>
          <p:spPr bwMode="auto">
            <a:xfrm>
              <a:off x="2779" y="2928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2" name="Freeform 76"/>
            <p:cNvSpPr>
              <a:spLocks/>
            </p:cNvSpPr>
            <p:nvPr/>
          </p:nvSpPr>
          <p:spPr bwMode="auto">
            <a:xfrm>
              <a:off x="2821" y="2930"/>
              <a:ext cx="22" cy="6"/>
            </a:xfrm>
            <a:custGeom>
              <a:avLst/>
              <a:gdLst>
                <a:gd name="T0" fmla="*/ 0 w 22"/>
                <a:gd name="T1" fmla="*/ 0 h 6"/>
                <a:gd name="T2" fmla="*/ 0 w 22"/>
                <a:gd name="T3" fmla="*/ 6 h 6"/>
                <a:gd name="T4" fmla="*/ 22 w 22"/>
                <a:gd name="T5" fmla="*/ 6 h 6"/>
                <a:gd name="T6" fmla="*/ 22 w 22"/>
                <a:gd name="T7" fmla="*/ 2 h 6"/>
                <a:gd name="T8" fmla="*/ 0 w 22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6"/>
                <a:gd name="T17" fmla="*/ 22 w 2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6">
                  <a:moveTo>
                    <a:pt x="0" y="0"/>
                  </a:moveTo>
                  <a:lnTo>
                    <a:pt x="0" y="6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3" name="Freeform 77"/>
            <p:cNvSpPr>
              <a:spLocks/>
            </p:cNvSpPr>
            <p:nvPr/>
          </p:nvSpPr>
          <p:spPr bwMode="auto">
            <a:xfrm>
              <a:off x="2906" y="2936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4" name="Freeform 78"/>
            <p:cNvSpPr>
              <a:spLocks/>
            </p:cNvSpPr>
            <p:nvPr/>
          </p:nvSpPr>
          <p:spPr bwMode="auto">
            <a:xfrm>
              <a:off x="2948" y="293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5" name="Freeform 79"/>
            <p:cNvSpPr>
              <a:spLocks/>
            </p:cNvSpPr>
            <p:nvPr/>
          </p:nvSpPr>
          <p:spPr bwMode="auto">
            <a:xfrm>
              <a:off x="2990" y="2941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6" name="Freeform 80"/>
            <p:cNvSpPr>
              <a:spLocks/>
            </p:cNvSpPr>
            <p:nvPr/>
          </p:nvSpPr>
          <p:spPr bwMode="auto">
            <a:xfrm>
              <a:off x="3033" y="2945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7" name="Freeform 81"/>
            <p:cNvSpPr>
              <a:spLocks/>
            </p:cNvSpPr>
            <p:nvPr/>
          </p:nvSpPr>
          <p:spPr bwMode="auto">
            <a:xfrm>
              <a:off x="3077" y="294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8" name="Freeform 82"/>
            <p:cNvSpPr>
              <a:spLocks/>
            </p:cNvSpPr>
            <p:nvPr/>
          </p:nvSpPr>
          <p:spPr bwMode="auto">
            <a:xfrm>
              <a:off x="3119" y="2951"/>
              <a:ext cx="19" cy="8"/>
            </a:xfrm>
            <a:custGeom>
              <a:avLst/>
              <a:gdLst>
                <a:gd name="T0" fmla="*/ 0 w 19"/>
                <a:gd name="T1" fmla="*/ 0 h 8"/>
                <a:gd name="T2" fmla="*/ 0 w 19"/>
                <a:gd name="T3" fmla="*/ 4 h 8"/>
                <a:gd name="T4" fmla="*/ 19 w 19"/>
                <a:gd name="T5" fmla="*/ 8 h 8"/>
                <a:gd name="T6" fmla="*/ 19 w 19"/>
                <a:gd name="T7" fmla="*/ 2 h 8"/>
                <a:gd name="T8" fmla="*/ 0 w 19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8"/>
                <a:gd name="T17" fmla="*/ 19 w 1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8">
                  <a:moveTo>
                    <a:pt x="0" y="0"/>
                  </a:moveTo>
                  <a:lnTo>
                    <a:pt x="0" y="4"/>
                  </a:lnTo>
                  <a:lnTo>
                    <a:pt x="19" y="8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09" name="Freeform 83"/>
            <p:cNvSpPr>
              <a:spLocks/>
            </p:cNvSpPr>
            <p:nvPr/>
          </p:nvSpPr>
          <p:spPr bwMode="auto">
            <a:xfrm>
              <a:off x="3159" y="2953"/>
              <a:ext cx="23" cy="8"/>
            </a:xfrm>
            <a:custGeom>
              <a:avLst/>
              <a:gdLst>
                <a:gd name="T0" fmla="*/ 0 w 23"/>
                <a:gd name="T1" fmla="*/ 0 h 8"/>
                <a:gd name="T2" fmla="*/ 0 w 23"/>
                <a:gd name="T3" fmla="*/ 6 h 8"/>
                <a:gd name="T4" fmla="*/ 23 w 23"/>
                <a:gd name="T5" fmla="*/ 8 h 8"/>
                <a:gd name="T6" fmla="*/ 23 w 23"/>
                <a:gd name="T7" fmla="*/ 2 h 8"/>
                <a:gd name="T8" fmla="*/ 0 w 2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8"/>
                <a:gd name="T17" fmla="*/ 23 w 2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8">
                  <a:moveTo>
                    <a:pt x="0" y="0"/>
                  </a:moveTo>
                  <a:lnTo>
                    <a:pt x="0" y="6"/>
                  </a:lnTo>
                  <a:lnTo>
                    <a:pt x="23" y="8"/>
                  </a:lnTo>
                  <a:lnTo>
                    <a:pt x="2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0" name="Freeform 84"/>
            <p:cNvSpPr>
              <a:spLocks/>
            </p:cNvSpPr>
            <p:nvPr/>
          </p:nvSpPr>
          <p:spPr bwMode="auto">
            <a:xfrm>
              <a:off x="3203" y="2957"/>
              <a:ext cx="22" cy="7"/>
            </a:xfrm>
            <a:custGeom>
              <a:avLst/>
              <a:gdLst>
                <a:gd name="T0" fmla="*/ 0 w 22"/>
                <a:gd name="T1" fmla="*/ 0 h 7"/>
                <a:gd name="T2" fmla="*/ 0 w 22"/>
                <a:gd name="T3" fmla="*/ 6 h 7"/>
                <a:gd name="T4" fmla="*/ 22 w 22"/>
                <a:gd name="T5" fmla="*/ 7 h 7"/>
                <a:gd name="T6" fmla="*/ 22 w 22"/>
                <a:gd name="T7" fmla="*/ 2 h 7"/>
                <a:gd name="T8" fmla="*/ 0 w 22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0" y="0"/>
                  </a:moveTo>
                  <a:lnTo>
                    <a:pt x="0" y="6"/>
                  </a:lnTo>
                  <a:lnTo>
                    <a:pt x="22" y="7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1" name="Freeform 85"/>
            <p:cNvSpPr>
              <a:spLocks/>
            </p:cNvSpPr>
            <p:nvPr/>
          </p:nvSpPr>
          <p:spPr bwMode="auto">
            <a:xfrm>
              <a:off x="3246" y="2961"/>
              <a:ext cx="21" cy="5"/>
            </a:xfrm>
            <a:custGeom>
              <a:avLst/>
              <a:gdLst>
                <a:gd name="T0" fmla="*/ 0 w 21"/>
                <a:gd name="T1" fmla="*/ 0 h 5"/>
                <a:gd name="T2" fmla="*/ 0 w 21"/>
                <a:gd name="T3" fmla="*/ 3 h 5"/>
                <a:gd name="T4" fmla="*/ 21 w 21"/>
                <a:gd name="T5" fmla="*/ 5 h 5"/>
                <a:gd name="T6" fmla="*/ 21 w 21"/>
                <a:gd name="T7" fmla="*/ 0 h 5"/>
                <a:gd name="T8" fmla="*/ 0 w 2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0" y="0"/>
                  </a:moveTo>
                  <a:lnTo>
                    <a:pt x="0" y="3"/>
                  </a:lnTo>
                  <a:lnTo>
                    <a:pt x="21" y="5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2" name="Freeform 86"/>
            <p:cNvSpPr>
              <a:spLocks/>
            </p:cNvSpPr>
            <p:nvPr/>
          </p:nvSpPr>
          <p:spPr bwMode="auto">
            <a:xfrm>
              <a:off x="3288" y="296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3" name="Freeform 87"/>
            <p:cNvSpPr>
              <a:spLocks/>
            </p:cNvSpPr>
            <p:nvPr/>
          </p:nvSpPr>
          <p:spPr bwMode="auto">
            <a:xfrm>
              <a:off x="3330" y="2966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4" name="Freeform 88"/>
            <p:cNvSpPr>
              <a:spLocks/>
            </p:cNvSpPr>
            <p:nvPr/>
          </p:nvSpPr>
          <p:spPr bwMode="auto">
            <a:xfrm>
              <a:off x="3372" y="296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5" name="Rectangle 89"/>
            <p:cNvSpPr>
              <a:spLocks noChangeArrowheads="1"/>
            </p:cNvSpPr>
            <p:nvPr/>
          </p:nvSpPr>
          <p:spPr bwMode="auto">
            <a:xfrm>
              <a:off x="3415" y="2972"/>
              <a:ext cx="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6" name="Freeform 90"/>
            <p:cNvSpPr>
              <a:spLocks/>
            </p:cNvSpPr>
            <p:nvPr/>
          </p:nvSpPr>
          <p:spPr bwMode="auto">
            <a:xfrm>
              <a:off x="3411" y="2957"/>
              <a:ext cx="40" cy="34"/>
            </a:xfrm>
            <a:custGeom>
              <a:avLst/>
              <a:gdLst>
                <a:gd name="T0" fmla="*/ 0 w 40"/>
                <a:gd name="T1" fmla="*/ 34 h 34"/>
                <a:gd name="T2" fmla="*/ 6 w 40"/>
                <a:gd name="T3" fmla="*/ 17 h 34"/>
                <a:gd name="T4" fmla="*/ 2 w 40"/>
                <a:gd name="T5" fmla="*/ 0 h 34"/>
                <a:gd name="T6" fmla="*/ 40 w 40"/>
                <a:gd name="T7" fmla="*/ 19 h 34"/>
                <a:gd name="T8" fmla="*/ 0 w 40"/>
                <a:gd name="T9" fmla="*/ 3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4"/>
                <a:gd name="T17" fmla="*/ 40 w 4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4">
                  <a:moveTo>
                    <a:pt x="0" y="34"/>
                  </a:moveTo>
                  <a:lnTo>
                    <a:pt x="6" y="17"/>
                  </a:lnTo>
                  <a:lnTo>
                    <a:pt x="2" y="0"/>
                  </a:lnTo>
                  <a:lnTo>
                    <a:pt x="40" y="19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7" name="Line 91"/>
            <p:cNvSpPr>
              <a:spLocks noChangeShapeType="1"/>
            </p:cNvSpPr>
            <p:nvPr/>
          </p:nvSpPr>
          <p:spPr bwMode="auto">
            <a:xfrm>
              <a:off x="2257" y="2738"/>
              <a:ext cx="1" cy="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8" name="Freeform 92"/>
            <p:cNvSpPr>
              <a:spLocks/>
            </p:cNvSpPr>
            <p:nvPr/>
          </p:nvSpPr>
          <p:spPr bwMode="auto">
            <a:xfrm>
              <a:off x="2240" y="2786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6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19" name="Line 93"/>
            <p:cNvSpPr>
              <a:spLocks noChangeShapeType="1"/>
            </p:cNvSpPr>
            <p:nvPr/>
          </p:nvSpPr>
          <p:spPr bwMode="auto">
            <a:xfrm>
              <a:off x="3668" y="303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0" name="Freeform 94"/>
            <p:cNvSpPr>
              <a:spLocks/>
            </p:cNvSpPr>
            <p:nvPr/>
          </p:nvSpPr>
          <p:spPr bwMode="auto">
            <a:xfrm>
              <a:off x="3653" y="3087"/>
              <a:ext cx="32" cy="41"/>
            </a:xfrm>
            <a:custGeom>
              <a:avLst/>
              <a:gdLst>
                <a:gd name="T0" fmla="*/ 0 w 32"/>
                <a:gd name="T1" fmla="*/ 0 h 41"/>
                <a:gd name="T2" fmla="*/ 15 w 32"/>
                <a:gd name="T3" fmla="*/ 8 h 41"/>
                <a:gd name="T4" fmla="*/ 32 w 32"/>
                <a:gd name="T5" fmla="*/ 0 h 41"/>
                <a:gd name="T6" fmla="*/ 15 w 32"/>
                <a:gd name="T7" fmla="*/ 41 h 41"/>
                <a:gd name="T8" fmla="*/ 0 w 32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1"/>
                <a:gd name="T17" fmla="*/ 32 w 3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1">
                  <a:moveTo>
                    <a:pt x="0" y="0"/>
                  </a:moveTo>
                  <a:lnTo>
                    <a:pt x="15" y="8"/>
                  </a:lnTo>
                  <a:lnTo>
                    <a:pt x="32" y="0"/>
                  </a:lnTo>
                  <a:lnTo>
                    <a:pt x="15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1" name="Rectangle 95"/>
            <p:cNvSpPr>
              <a:spLocks noChangeArrowheads="1"/>
            </p:cNvSpPr>
            <p:nvPr/>
          </p:nvSpPr>
          <p:spPr bwMode="auto">
            <a:xfrm>
              <a:off x="2958" y="2561"/>
              <a:ext cx="14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" name="Rectangle 96"/>
            <p:cNvSpPr>
              <a:spLocks noChangeArrowheads="1"/>
            </p:cNvSpPr>
            <p:nvPr/>
          </p:nvSpPr>
          <p:spPr bwMode="auto">
            <a:xfrm>
              <a:off x="2958" y="2561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5223" name="Rectangle 97"/>
            <p:cNvSpPr>
              <a:spLocks noChangeArrowheads="1"/>
            </p:cNvSpPr>
            <p:nvPr/>
          </p:nvSpPr>
          <p:spPr bwMode="auto">
            <a:xfrm>
              <a:off x="2958" y="2855"/>
              <a:ext cx="14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" name="Rectangle 98"/>
            <p:cNvSpPr>
              <a:spLocks noChangeArrowheads="1"/>
            </p:cNvSpPr>
            <p:nvPr/>
          </p:nvSpPr>
          <p:spPr bwMode="auto">
            <a:xfrm>
              <a:off x="2958" y="2855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5225" name="Rectangle 99"/>
            <p:cNvSpPr>
              <a:spLocks noChangeArrowheads="1"/>
            </p:cNvSpPr>
            <p:nvPr/>
          </p:nvSpPr>
          <p:spPr bwMode="auto">
            <a:xfrm>
              <a:off x="2132" y="1052"/>
              <a:ext cx="2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" name="Rectangle 100"/>
            <p:cNvSpPr>
              <a:spLocks noChangeArrowheads="1"/>
            </p:cNvSpPr>
            <p:nvPr/>
          </p:nvSpPr>
          <p:spPr bwMode="auto">
            <a:xfrm>
              <a:off x="2132" y="1054"/>
              <a:ext cx="231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Server</a:t>
              </a:r>
              <a:endParaRPr lang="en-US" sz="2800" b="1"/>
            </a:p>
          </p:txBody>
        </p:sp>
        <p:sp>
          <p:nvSpPr>
            <p:cNvPr id="5227" name="Rectangle 101"/>
            <p:cNvSpPr>
              <a:spLocks noChangeArrowheads="1"/>
            </p:cNvSpPr>
            <p:nvPr/>
          </p:nvSpPr>
          <p:spPr bwMode="auto">
            <a:xfrm>
              <a:off x="3553" y="1864"/>
              <a:ext cx="2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8" name="Rectangle 102"/>
            <p:cNvSpPr>
              <a:spLocks noChangeArrowheads="1"/>
            </p:cNvSpPr>
            <p:nvPr/>
          </p:nvSpPr>
          <p:spPr bwMode="auto">
            <a:xfrm>
              <a:off x="3553" y="1866"/>
              <a:ext cx="21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Client</a:t>
              </a:r>
              <a:endParaRPr lang="en-US" sz="2800" b="1"/>
            </a:p>
          </p:txBody>
        </p:sp>
        <p:sp>
          <p:nvSpPr>
            <p:cNvPr id="5229" name="Line 103"/>
            <p:cNvSpPr>
              <a:spLocks noChangeShapeType="1"/>
            </p:cNvSpPr>
            <p:nvPr/>
          </p:nvSpPr>
          <p:spPr bwMode="auto">
            <a:xfrm>
              <a:off x="2257" y="1607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0" name="Freeform 104"/>
            <p:cNvSpPr>
              <a:spLocks/>
            </p:cNvSpPr>
            <p:nvPr/>
          </p:nvSpPr>
          <p:spPr bwMode="auto">
            <a:xfrm>
              <a:off x="2240" y="1655"/>
              <a:ext cx="34" cy="38"/>
            </a:xfrm>
            <a:custGeom>
              <a:avLst/>
              <a:gdLst>
                <a:gd name="T0" fmla="*/ 0 w 34"/>
                <a:gd name="T1" fmla="*/ 0 h 38"/>
                <a:gd name="T2" fmla="*/ 17 w 34"/>
                <a:gd name="T3" fmla="*/ 6 h 38"/>
                <a:gd name="T4" fmla="*/ 34 w 34"/>
                <a:gd name="T5" fmla="*/ 0 h 38"/>
                <a:gd name="T6" fmla="*/ 17 w 34"/>
                <a:gd name="T7" fmla="*/ 38 h 38"/>
                <a:gd name="T8" fmla="*/ 0 w 34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38"/>
                <a:gd name="T17" fmla="*/ 34 w 34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38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1" name="Line 105"/>
            <p:cNvSpPr>
              <a:spLocks noChangeShapeType="1"/>
            </p:cNvSpPr>
            <p:nvPr/>
          </p:nvSpPr>
          <p:spPr bwMode="auto">
            <a:xfrm>
              <a:off x="2257" y="1862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2" name="Freeform 106"/>
            <p:cNvSpPr>
              <a:spLocks/>
            </p:cNvSpPr>
            <p:nvPr/>
          </p:nvSpPr>
          <p:spPr bwMode="auto">
            <a:xfrm>
              <a:off x="2240" y="1908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3" name="Rectangle 107"/>
            <p:cNvSpPr>
              <a:spLocks noChangeArrowheads="1"/>
            </p:cNvSpPr>
            <p:nvPr/>
          </p:nvSpPr>
          <p:spPr bwMode="auto">
            <a:xfrm>
              <a:off x="2078" y="2001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4" name="Rectangle 108"/>
            <p:cNvSpPr>
              <a:spLocks noChangeArrowheads="1"/>
            </p:cNvSpPr>
            <p:nvPr/>
          </p:nvSpPr>
          <p:spPr bwMode="auto">
            <a:xfrm>
              <a:off x="2078" y="1999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accept()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5235" name="Rectangle 109"/>
            <p:cNvSpPr>
              <a:spLocks noChangeArrowheads="1"/>
            </p:cNvSpPr>
            <p:nvPr/>
          </p:nvSpPr>
          <p:spPr bwMode="auto">
            <a:xfrm>
              <a:off x="2040" y="1953"/>
              <a:ext cx="436" cy="1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6" name="Line 110"/>
            <p:cNvSpPr>
              <a:spLocks noChangeShapeType="1"/>
            </p:cNvSpPr>
            <p:nvPr/>
          </p:nvSpPr>
          <p:spPr bwMode="auto">
            <a:xfrm>
              <a:off x="2257" y="2125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7" name="Freeform 111"/>
            <p:cNvSpPr>
              <a:spLocks/>
            </p:cNvSpPr>
            <p:nvPr/>
          </p:nvSpPr>
          <p:spPr bwMode="auto">
            <a:xfrm>
              <a:off x="2240" y="2171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8" name="Rectangle 112"/>
            <p:cNvSpPr>
              <a:spLocks noChangeArrowheads="1"/>
            </p:cNvSpPr>
            <p:nvPr/>
          </p:nvSpPr>
          <p:spPr bwMode="auto">
            <a:xfrm>
              <a:off x="2101" y="2876"/>
              <a:ext cx="38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39" name="Rectangle 113"/>
            <p:cNvSpPr>
              <a:spLocks noChangeArrowheads="1"/>
            </p:cNvSpPr>
            <p:nvPr/>
          </p:nvSpPr>
          <p:spPr bwMode="auto">
            <a:xfrm>
              <a:off x="2101" y="2876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5240" name="Rectangle 114"/>
            <p:cNvSpPr>
              <a:spLocks noChangeArrowheads="1"/>
            </p:cNvSpPr>
            <p:nvPr/>
          </p:nvSpPr>
          <p:spPr bwMode="auto">
            <a:xfrm>
              <a:off x="2040" y="2828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1" name="Line 115"/>
            <p:cNvSpPr>
              <a:spLocks noChangeShapeType="1"/>
            </p:cNvSpPr>
            <p:nvPr/>
          </p:nvSpPr>
          <p:spPr bwMode="auto">
            <a:xfrm>
              <a:off x="2257" y="2993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2" name="Freeform 116"/>
            <p:cNvSpPr>
              <a:spLocks/>
            </p:cNvSpPr>
            <p:nvPr/>
          </p:nvSpPr>
          <p:spPr bwMode="auto">
            <a:xfrm>
              <a:off x="2240" y="3039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3" name="Rectangle 117"/>
            <p:cNvSpPr>
              <a:spLocks noChangeArrowheads="1"/>
            </p:cNvSpPr>
            <p:nvPr/>
          </p:nvSpPr>
          <p:spPr bwMode="auto">
            <a:xfrm>
              <a:off x="3403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4" name="Rectangle 118"/>
            <p:cNvSpPr>
              <a:spLocks noChangeArrowheads="1"/>
            </p:cNvSpPr>
            <p:nvPr/>
          </p:nvSpPr>
          <p:spPr bwMode="auto">
            <a:xfrm>
              <a:off x="3361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5" name="Rectangle 119"/>
            <p:cNvSpPr>
              <a:spLocks noChangeArrowheads="1"/>
            </p:cNvSpPr>
            <p:nvPr/>
          </p:nvSpPr>
          <p:spPr bwMode="auto">
            <a:xfrm>
              <a:off x="3319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6" name="Rectangle 120"/>
            <p:cNvSpPr>
              <a:spLocks noChangeArrowheads="1"/>
            </p:cNvSpPr>
            <p:nvPr/>
          </p:nvSpPr>
          <p:spPr bwMode="auto">
            <a:xfrm>
              <a:off x="3276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7" name="Rectangle 121"/>
            <p:cNvSpPr>
              <a:spLocks noChangeArrowheads="1"/>
            </p:cNvSpPr>
            <p:nvPr/>
          </p:nvSpPr>
          <p:spPr bwMode="auto">
            <a:xfrm>
              <a:off x="323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8" name="Rectangle 122"/>
            <p:cNvSpPr>
              <a:spLocks noChangeArrowheads="1"/>
            </p:cNvSpPr>
            <p:nvPr/>
          </p:nvSpPr>
          <p:spPr bwMode="auto">
            <a:xfrm>
              <a:off x="3192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49" name="Rectangle 123"/>
            <p:cNvSpPr>
              <a:spLocks noChangeArrowheads="1"/>
            </p:cNvSpPr>
            <p:nvPr/>
          </p:nvSpPr>
          <p:spPr bwMode="auto">
            <a:xfrm>
              <a:off x="315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0" name="Rectangle 124"/>
            <p:cNvSpPr>
              <a:spLocks noChangeArrowheads="1"/>
            </p:cNvSpPr>
            <p:nvPr/>
          </p:nvSpPr>
          <p:spPr bwMode="auto">
            <a:xfrm>
              <a:off x="3107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1" name="Rectangle 125"/>
            <p:cNvSpPr>
              <a:spLocks noChangeArrowheads="1"/>
            </p:cNvSpPr>
            <p:nvPr/>
          </p:nvSpPr>
          <p:spPr bwMode="auto">
            <a:xfrm>
              <a:off x="306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2" name="Rectangle 126"/>
            <p:cNvSpPr>
              <a:spLocks noChangeArrowheads="1"/>
            </p:cNvSpPr>
            <p:nvPr/>
          </p:nvSpPr>
          <p:spPr bwMode="auto">
            <a:xfrm>
              <a:off x="3023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3" name="Rectangle 127"/>
            <p:cNvSpPr>
              <a:spLocks noChangeArrowheads="1"/>
            </p:cNvSpPr>
            <p:nvPr/>
          </p:nvSpPr>
          <p:spPr bwMode="auto">
            <a:xfrm>
              <a:off x="298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4" name="Rectangle 128"/>
            <p:cNvSpPr>
              <a:spLocks noChangeArrowheads="1"/>
            </p:cNvSpPr>
            <p:nvPr/>
          </p:nvSpPr>
          <p:spPr bwMode="auto">
            <a:xfrm>
              <a:off x="2939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5" name="Rectangle 129"/>
            <p:cNvSpPr>
              <a:spLocks noChangeArrowheads="1"/>
            </p:cNvSpPr>
            <p:nvPr/>
          </p:nvSpPr>
          <p:spPr bwMode="auto">
            <a:xfrm>
              <a:off x="2896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6" name="Rectangle 130"/>
            <p:cNvSpPr>
              <a:spLocks noChangeArrowheads="1"/>
            </p:cNvSpPr>
            <p:nvPr/>
          </p:nvSpPr>
          <p:spPr bwMode="auto">
            <a:xfrm>
              <a:off x="2854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7" name="Rectangle 131"/>
            <p:cNvSpPr>
              <a:spLocks noChangeArrowheads="1"/>
            </p:cNvSpPr>
            <p:nvPr/>
          </p:nvSpPr>
          <p:spPr bwMode="auto">
            <a:xfrm>
              <a:off x="2812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8" name="Rectangle 132"/>
            <p:cNvSpPr>
              <a:spLocks noChangeArrowheads="1"/>
            </p:cNvSpPr>
            <p:nvPr/>
          </p:nvSpPr>
          <p:spPr bwMode="auto">
            <a:xfrm>
              <a:off x="2770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59" name="Rectangle 133"/>
            <p:cNvSpPr>
              <a:spLocks noChangeArrowheads="1"/>
            </p:cNvSpPr>
            <p:nvPr/>
          </p:nvSpPr>
          <p:spPr bwMode="auto">
            <a:xfrm>
              <a:off x="2727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0" name="Rectangle 134"/>
            <p:cNvSpPr>
              <a:spLocks noChangeArrowheads="1"/>
            </p:cNvSpPr>
            <p:nvPr/>
          </p:nvSpPr>
          <p:spPr bwMode="auto">
            <a:xfrm>
              <a:off x="268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1" name="Rectangle 135"/>
            <p:cNvSpPr>
              <a:spLocks noChangeArrowheads="1"/>
            </p:cNvSpPr>
            <p:nvPr/>
          </p:nvSpPr>
          <p:spPr bwMode="auto">
            <a:xfrm>
              <a:off x="2643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2" name="Rectangle 136"/>
            <p:cNvSpPr>
              <a:spLocks noChangeArrowheads="1"/>
            </p:cNvSpPr>
            <p:nvPr/>
          </p:nvSpPr>
          <p:spPr bwMode="auto">
            <a:xfrm>
              <a:off x="260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3" name="Rectangle 137"/>
            <p:cNvSpPr>
              <a:spLocks noChangeArrowheads="1"/>
            </p:cNvSpPr>
            <p:nvPr/>
          </p:nvSpPr>
          <p:spPr bwMode="auto">
            <a:xfrm>
              <a:off x="2558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4" name="Rectangle 138"/>
            <p:cNvSpPr>
              <a:spLocks noChangeArrowheads="1"/>
            </p:cNvSpPr>
            <p:nvPr/>
          </p:nvSpPr>
          <p:spPr bwMode="auto">
            <a:xfrm>
              <a:off x="251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5" name="Rectangle 139"/>
            <p:cNvSpPr>
              <a:spLocks noChangeArrowheads="1"/>
            </p:cNvSpPr>
            <p:nvPr/>
          </p:nvSpPr>
          <p:spPr bwMode="auto">
            <a:xfrm>
              <a:off x="2472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6" name="Rectangle 140"/>
            <p:cNvSpPr>
              <a:spLocks noChangeArrowheads="1"/>
            </p:cNvSpPr>
            <p:nvPr/>
          </p:nvSpPr>
          <p:spPr bwMode="auto">
            <a:xfrm>
              <a:off x="243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7" name="Rectangle 141"/>
            <p:cNvSpPr>
              <a:spLocks noChangeArrowheads="1"/>
            </p:cNvSpPr>
            <p:nvPr/>
          </p:nvSpPr>
          <p:spPr bwMode="auto">
            <a:xfrm>
              <a:off x="2388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8" name="Rectangle 142"/>
            <p:cNvSpPr>
              <a:spLocks noChangeArrowheads="1"/>
            </p:cNvSpPr>
            <p:nvPr/>
          </p:nvSpPr>
          <p:spPr bwMode="auto">
            <a:xfrm>
              <a:off x="234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69" name="Rectangle 143"/>
            <p:cNvSpPr>
              <a:spLocks noChangeArrowheads="1"/>
            </p:cNvSpPr>
            <p:nvPr/>
          </p:nvSpPr>
          <p:spPr bwMode="auto">
            <a:xfrm>
              <a:off x="230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0" name="Freeform 144"/>
            <p:cNvSpPr>
              <a:spLocks/>
            </p:cNvSpPr>
            <p:nvPr/>
          </p:nvSpPr>
          <p:spPr bwMode="auto">
            <a:xfrm>
              <a:off x="3397" y="2373"/>
              <a:ext cx="54" cy="44"/>
            </a:xfrm>
            <a:custGeom>
              <a:avLst/>
              <a:gdLst>
                <a:gd name="T0" fmla="*/ 0 w 54"/>
                <a:gd name="T1" fmla="*/ 44 h 44"/>
                <a:gd name="T2" fmla="*/ 8 w 54"/>
                <a:gd name="T3" fmla="*/ 21 h 44"/>
                <a:gd name="T4" fmla="*/ 0 w 54"/>
                <a:gd name="T5" fmla="*/ 0 h 44"/>
                <a:gd name="T6" fmla="*/ 54 w 54"/>
                <a:gd name="T7" fmla="*/ 21 h 44"/>
                <a:gd name="T8" fmla="*/ 0 w 54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4"/>
                <a:gd name="T17" fmla="*/ 54 w 5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4">
                  <a:moveTo>
                    <a:pt x="0" y="44"/>
                  </a:moveTo>
                  <a:lnTo>
                    <a:pt x="8" y="21"/>
                  </a:lnTo>
                  <a:lnTo>
                    <a:pt x="0" y="0"/>
                  </a:lnTo>
                  <a:lnTo>
                    <a:pt x="54" y="2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1" name="Freeform 145"/>
            <p:cNvSpPr>
              <a:spLocks/>
            </p:cNvSpPr>
            <p:nvPr/>
          </p:nvSpPr>
          <p:spPr bwMode="auto">
            <a:xfrm>
              <a:off x="2269" y="2373"/>
              <a:ext cx="53" cy="44"/>
            </a:xfrm>
            <a:custGeom>
              <a:avLst/>
              <a:gdLst>
                <a:gd name="T0" fmla="*/ 53 w 53"/>
                <a:gd name="T1" fmla="*/ 0 h 44"/>
                <a:gd name="T2" fmla="*/ 46 w 53"/>
                <a:gd name="T3" fmla="*/ 21 h 44"/>
                <a:gd name="T4" fmla="*/ 53 w 53"/>
                <a:gd name="T5" fmla="*/ 44 h 44"/>
                <a:gd name="T6" fmla="*/ 0 w 53"/>
                <a:gd name="T7" fmla="*/ 21 h 44"/>
                <a:gd name="T8" fmla="*/ 53 w 53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4"/>
                <a:gd name="T17" fmla="*/ 53 w 5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4">
                  <a:moveTo>
                    <a:pt x="53" y="0"/>
                  </a:moveTo>
                  <a:lnTo>
                    <a:pt x="46" y="21"/>
                  </a:lnTo>
                  <a:lnTo>
                    <a:pt x="53" y="44"/>
                  </a:lnTo>
                  <a:lnTo>
                    <a:pt x="0" y="2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2" name="Rectangle 146"/>
            <p:cNvSpPr>
              <a:spLocks noChangeArrowheads="1"/>
            </p:cNvSpPr>
            <p:nvPr/>
          </p:nvSpPr>
          <p:spPr bwMode="auto">
            <a:xfrm>
              <a:off x="2762" y="2291"/>
              <a:ext cx="59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3" name="Rectangle 147"/>
            <p:cNvSpPr>
              <a:spLocks noChangeArrowheads="1"/>
            </p:cNvSpPr>
            <p:nvPr/>
          </p:nvSpPr>
          <p:spPr bwMode="auto">
            <a:xfrm>
              <a:off x="2762" y="2291"/>
              <a:ext cx="54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connect negotiation</a:t>
              </a:r>
              <a:endParaRPr lang="en-US" sz="2800" b="1"/>
            </a:p>
          </p:txBody>
        </p:sp>
        <p:sp>
          <p:nvSpPr>
            <p:cNvPr id="5274" name="Line 148"/>
            <p:cNvSpPr>
              <a:spLocks noChangeShapeType="1"/>
            </p:cNvSpPr>
            <p:nvPr/>
          </p:nvSpPr>
          <p:spPr bwMode="auto">
            <a:xfrm>
              <a:off x="3668" y="244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5" name="Freeform 149"/>
            <p:cNvSpPr>
              <a:spLocks/>
            </p:cNvSpPr>
            <p:nvPr/>
          </p:nvSpPr>
          <p:spPr bwMode="auto">
            <a:xfrm>
              <a:off x="3653" y="2498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6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6" name="Line 150"/>
            <p:cNvSpPr>
              <a:spLocks noChangeShapeType="1"/>
            </p:cNvSpPr>
            <p:nvPr/>
          </p:nvSpPr>
          <p:spPr bwMode="auto">
            <a:xfrm>
              <a:off x="3668" y="2713"/>
              <a:ext cx="2" cy="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77" name="Freeform 151"/>
            <p:cNvSpPr>
              <a:spLocks/>
            </p:cNvSpPr>
            <p:nvPr/>
          </p:nvSpPr>
          <p:spPr bwMode="auto">
            <a:xfrm>
              <a:off x="3653" y="2817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7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7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6" name="Text Box 152"/>
          <p:cNvSpPr txBox="1">
            <a:spLocks noChangeArrowheads="1"/>
          </p:cNvSpPr>
          <p:nvPr/>
        </p:nvSpPr>
        <p:spPr bwMode="auto">
          <a:xfrm>
            <a:off x="7485063" y="5818188"/>
            <a:ext cx="8874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Figure 2.17</a:t>
            </a:r>
          </a:p>
        </p:txBody>
      </p:sp>
      <p:sp>
        <p:nvSpPr>
          <p:cNvPr id="5127" name="Text Box 153"/>
          <p:cNvSpPr txBox="1">
            <a:spLocks noChangeArrowheads="1"/>
          </p:cNvSpPr>
          <p:nvPr/>
        </p:nvSpPr>
        <p:spPr bwMode="auto">
          <a:xfrm>
            <a:off x="3132138" y="5834063"/>
            <a:ext cx="281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Leon-Garcia &amp; Widjaja:  </a:t>
            </a:r>
            <a:r>
              <a:rPr lang="en-US" sz="1000" i="1"/>
              <a:t>Communication Networks</a:t>
            </a:r>
          </a:p>
        </p:txBody>
      </p:sp>
      <p:sp>
        <p:nvSpPr>
          <p:cNvPr id="5128" name="Text Box 154"/>
          <p:cNvSpPr txBox="1">
            <a:spLocks noChangeArrowheads="1"/>
          </p:cNvSpPr>
          <p:nvPr/>
        </p:nvSpPr>
        <p:spPr bwMode="auto">
          <a:xfrm>
            <a:off x="71438" y="584835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15517" name="Rectangle 157"/>
          <p:cNvSpPr>
            <a:spLocks noChangeArrowheads="1"/>
          </p:cNvSpPr>
          <p:nvPr/>
        </p:nvSpPr>
        <p:spPr bwMode="auto">
          <a:xfrm>
            <a:off x="971550" y="188913"/>
            <a:ext cx="77724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Socket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10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AD5C3A-1549-472D-BE0B-9BA2620AC35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148" name="Rectangle 2"/>
          <p:cNvSpPr>
            <a:spLocks noChangeArrowheads="1"/>
          </p:cNvSpPr>
          <p:nvPr/>
        </p:nvSpPr>
        <p:spPr bwMode="auto">
          <a:xfrm>
            <a:off x="2311400" y="1343025"/>
            <a:ext cx="95726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socket()</a:t>
            </a:r>
            <a:endParaRPr lang="en-US" sz="1800" b="1"/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2419350" y="2149475"/>
            <a:ext cx="74453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bind()</a:t>
            </a:r>
            <a:endParaRPr lang="en-US" sz="1800" b="1"/>
          </a:p>
        </p:txBody>
      </p:sp>
      <p:sp>
        <p:nvSpPr>
          <p:cNvPr id="6150" name="Rectangle 4"/>
          <p:cNvSpPr>
            <a:spLocks noChangeArrowheads="1"/>
          </p:cNvSpPr>
          <p:nvPr/>
        </p:nvSpPr>
        <p:spPr bwMode="auto">
          <a:xfrm>
            <a:off x="2311400" y="4292600"/>
            <a:ext cx="850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sendto()</a:t>
            </a:r>
            <a:endParaRPr lang="en-US" sz="1800" b="1"/>
          </a:p>
        </p:txBody>
      </p:sp>
      <p:sp>
        <p:nvSpPr>
          <p:cNvPr id="6151" name="Rectangle 5"/>
          <p:cNvSpPr>
            <a:spLocks noChangeArrowheads="1"/>
          </p:cNvSpPr>
          <p:nvPr/>
        </p:nvSpPr>
        <p:spPr bwMode="auto">
          <a:xfrm>
            <a:off x="2365375" y="5108575"/>
            <a:ext cx="8509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close()</a:t>
            </a:r>
            <a:endParaRPr lang="en-US" sz="1800" b="1"/>
          </a:p>
        </p:txBody>
      </p:sp>
      <p:sp>
        <p:nvSpPr>
          <p:cNvPr id="6152" name="Rectangle 6"/>
          <p:cNvSpPr>
            <a:spLocks noChangeArrowheads="1"/>
          </p:cNvSpPr>
          <p:nvPr/>
        </p:nvSpPr>
        <p:spPr bwMode="auto">
          <a:xfrm>
            <a:off x="2171700" y="2033588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2171700" y="1227138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Rectangle 8"/>
          <p:cNvSpPr>
            <a:spLocks noChangeArrowheads="1"/>
          </p:cNvSpPr>
          <p:nvPr/>
        </p:nvSpPr>
        <p:spPr bwMode="auto">
          <a:xfrm>
            <a:off x="2171700" y="4176713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Rectangle 9"/>
          <p:cNvSpPr>
            <a:spLocks noChangeArrowheads="1"/>
          </p:cNvSpPr>
          <p:nvPr/>
        </p:nvSpPr>
        <p:spPr bwMode="auto">
          <a:xfrm>
            <a:off x="2171700" y="4992688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Rectangle 10"/>
          <p:cNvSpPr>
            <a:spLocks noChangeArrowheads="1"/>
          </p:cNvSpPr>
          <p:nvPr/>
        </p:nvSpPr>
        <p:spPr bwMode="auto">
          <a:xfrm>
            <a:off x="5703888" y="1903413"/>
            <a:ext cx="9572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socket()</a:t>
            </a:r>
            <a:endParaRPr lang="en-US" sz="1800" b="1"/>
          </a:p>
        </p:txBody>
      </p:sp>
      <p:sp>
        <p:nvSpPr>
          <p:cNvPr id="6157" name="Rectangle 11"/>
          <p:cNvSpPr>
            <a:spLocks noChangeArrowheads="1"/>
          </p:cNvSpPr>
          <p:nvPr/>
        </p:nvSpPr>
        <p:spPr bwMode="auto">
          <a:xfrm>
            <a:off x="5811838" y="2566988"/>
            <a:ext cx="74453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bind()</a:t>
            </a:r>
            <a:endParaRPr lang="en-US" sz="1800" b="1"/>
          </a:p>
        </p:txBody>
      </p:sp>
      <p:sp>
        <p:nvSpPr>
          <p:cNvPr id="6158" name="Rectangle 12"/>
          <p:cNvSpPr>
            <a:spLocks noChangeArrowheads="1"/>
          </p:cNvSpPr>
          <p:nvPr/>
        </p:nvSpPr>
        <p:spPr bwMode="auto">
          <a:xfrm>
            <a:off x="5597525" y="4614863"/>
            <a:ext cx="1063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recvfrom()</a:t>
            </a:r>
            <a:endParaRPr lang="en-US" sz="1800" b="1"/>
          </a:p>
        </p:txBody>
      </p:sp>
      <p:sp>
        <p:nvSpPr>
          <p:cNvPr id="6159" name="Rectangle 13"/>
          <p:cNvSpPr>
            <a:spLocks noChangeArrowheads="1"/>
          </p:cNvSpPr>
          <p:nvPr/>
        </p:nvSpPr>
        <p:spPr bwMode="auto">
          <a:xfrm>
            <a:off x="5703888" y="3476625"/>
            <a:ext cx="850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sendto()</a:t>
            </a:r>
            <a:endParaRPr lang="en-US" sz="1800" b="1"/>
          </a:p>
        </p:txBody>
      </p:sp>
      <p:sp>
        <p:nvSpPr>
          <p:cNvPr id="6160" name="Rectangle 14"/>
          <p:cNvSpPr>
            <a:spLocks noChangeArrowheads="1"/>
          </p:cNvSpPr>
          <p:nvPr/>
        </p:nvSpPr>
        <p:spPr bwMode="auto">
          <a:xfrm>
            <a:off x="5757863" y="5316538"/>
            <a:ext cx="850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close()</a:t>
            </a:r>
            <a:endParaRPr lang="en-US" sz="1800" b="1"/>
          </a:p>
        </p:txBody>
      </p:sp>
      <p:sp>
        <p:nvSpPr>
          <p:cNvPr id="6161" name="Rectangle 15"/>
          <p:cNvSpPr>
            <a:spLocks noChangeArrowheads="1"/>
          </p:cNvSpPr>
          <p:nvPr/>
        </p:nvSpPr>
        <p:spPr bwMode="auto">
          <a:xfrm>
            <a:off x="5564188" y="4498975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2" name="Rectangle 16"/>
          <p:cNvSpPr>
            <a:spLocks noChangeArrowheads="1"/>
          </p:cNvSpPr>
          <p:nvPr/>
        </p:nvSpPr>
        <p:spPr bwMode="auto">
          <a:xfrm>
            <a:off x="5564188" y="2451100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3" name="Rectangle 17"/>
          <p:cNvSpPr>
            <a:spLocks noChangeArrowheads="1"/>
          </p:cNvSpPr>
          <p:nvPr/>
        </p:nvSpPr>
        <p:spPr bwMode="auto">
          <a:xfrm>
            <a:off x="5564188" y="1785938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4" name="Rectangle 18"/>
          <p:cNvSpPr>
            <a:spLocks noChangeArrowheads="1"/>
          </p:cNvSpPr>
          <p:nvPr/>
        </p:nvSpPr>
        <p:spPr bwMode="auto">
          <a:xfrm>
            <a:off x="5564188" y="3360738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5" name="Rectangle 19"/>
          <p:cNvSpPr>
            <a:spLocks noChangeArrowheads="1"/>
          </p:cNvSpPr>
          <p:nvPr/>
        </p:nvSpPr>
        <p:spPr bwMode="auto">
          <a:xfrm>
            <a:off x="5564188" y="5200650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0"/>
          <p:cNvSpPr>
            <a:spLocks noChangeShapeType="1"/>
          </p:cNvSpPr>
          <p:nvPr/>
        </p:nvSpPr>
        <p:spPr bwMode="auto">
          <a:xfrm>
            <a:off x="2738438" y="1619250"/>
            <a:ext cx="1587" cy="339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7" name="Freeform 21"/>
          <p:cNvSpPr>
            <a:spLocks/>
          </p:cNvSpPr>
          <p:nvPr/>
        </p:nvSpPr>
        <p:spPr bwMode="auto">
          <a:xfrm>
            <a:off x="2697163" y="1931988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8" name="Line 22"/>
          <p:cNvSpPr>
            <a:spLocks noChangeShapeType="1"/>
          </p:cNvSpPr>
          <p:nvPr/>
        </p:nvSpPr>
        <p:spPr bwMode="auto">
          <a:xfrm>
            <a:off x="6130925" y="2178050"/>
            <a:ext cx="1588" cy="217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9" name="Freeform 23"/>
          <p:cNvSpPr>
            <a:spLocks/>
          </p:cNvSpPr>
          <p:nvPr/>
        </p:nvSpPr>
        <p:spPr bwMode="auto">
          <a:xfrm>
            <a:off x="6089650" y="2368550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0" name="Rectangle 24"/>
          <p:cNvSpPr>
            <a:spLocks noChangeArrowheads="1"/>
          </p:cNvSpPr>
          <p:nvPr/>
        </p:nvSpPr>
        <p:spPr bwMode="auto">
          <a:xfrm>
            <a:off x="2174875" y="3406775"/>
            <a:ext cx="128587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blocks until server</a:t>
            </a:r>
            <a:endParaRPr lang="en-US" sz="1800" b="1"/>
          </a:p>
        </p:txBody>
      </p:sp>
      <p:sp>
        <p:nvSpPr>
          <p:cNvPr id="6171" name="Rectangle 25"/>
          <p:cNvSpPr>
            <a:spLocks noChangeArrowheads="1"/>
          </p:cNvSpPr>
          <p:nvPr/>
        </p:nvSpPr>
        <p:spPr bwMode="auto">
          <a:xfrm>
            <a:off x="1987550" y="3587750"/>
            <a:ext cx="1690688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receives data from client</a:t>
            </a:r>
            <a:endParaRPr lang="en-US" sz="1800" b="1"/>
          </a:p>
        </p:txBody>
      </p:sp>
      <p:sp>
        <p:nvSpPr>
          <p:cNvPr id="6172" name="Line 26"/>
          <p:cNvSpPr>
            <a:spLocks noChangeShapeType="1"/>
          </p:cNvSpPr>
          <p:nvPr/>
        </p:nvSpPr>
        <p:spPr bwMode="auto">
          <a:xfrm>
            <a:off x="2738438" y="3829050"/>
            <a:ext cx="1587" cy="273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3" name="Freeform 27"/>
          <p:cNvSpPr>
            <a:spLocks/>
          </p:cNvSpPr>
          <p:nvPr/>
        </p:nvSpPr>
        <p:spPr bwMode="auto">
          <a:xfrm>
            <a:off x="2697163" y="4075113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4" name="Freeform 28"/>
          <p:cNvSpPr>
            <a:spLocks/>
          </p:cNvSpPr>
          <p:nvPr/>
        </p:nvSpPr>
        <p:spPr bwMode="auto">
          <a:xfrm>
            <a:off x="5516563" y="3633788"/>
            <a:ext cx="50800" cy="17462"/>
          </a:xfrm>
          <a:custGeom>
            <a:avLst/>
            <a:gdLst>
              <a:gd name="T0" fmla="*/ 50800 w 63"/>
              <a:gd name="T1" fmla="*/ 11112 h 22"/>
              <a:gd name="T2" fmla="*/ 50800 w 63"/>
              <a:gd name="T3" fmla="*/ 0 h 22"/>
              <a:gd name="T4" fmla="*/ 0 w 63"/>
              <a:gd name="T5" fmla="*/ 4762 h 22"/>
              <a:gd name="T6" fmla="*/ 0 w 63"/>
              <a:gd name="T7" fmla="*/ 17462 h 22"/>
              <a:gd name="T8" fmla="*/ 50800 w 63"/>
              <a:gd name="T9" fmla="*/ 11112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"/>
              <a:gd name="T16" fmla="*/ 0 h 22"/>
              <a:gd name="T17" fmla="*/ 63 w 63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" h="22">
                <a:moveTo>
                  <a:pt x="63" y="14"/>
                </a:moveTo>
                <a:lnTo>
                  <a:pt x="63" y="0"/>
                </a:lnTo>
                <a:lnTo>
                  <a:pt x="0" y="6"/>
                </a:lnTo>
                <a:lnTo>
                  <a:pt x="0" y="22"/>
                </a:lnTo>
                <a:lnTo>
                  <a:pt x="63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5" name="Freeform 29"/>
          <p:cNvSpPr>
            <a:spLocks/>
          </p:cNvSpPr>
          <p:nvPr/>
        </p:nvSpPr>
        <p:spPr bwMode="auto">
          <a:xfrm>
            <a:off x="5414963" y="3644900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6" name="Freeform 30"/>
          <p:cNvSpPr>
            <a:spLocks/>
          </p:cNvSpPr>
          <p:nvPr/>
        </p:nvSpPr>
        <p:spPr bwMode="auto">
          <a:xfrm>
            <a:off x="5313363" y="365601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7" name="Freeform 31"/>
          <p:cNvSpPr>
            <a:spLocks/>
          </p:cNvSpPr>
          <p:nvPr/>
        </p:nvSpPr>
        <p:spPr bwMode="auto">
          <a:xfrm>
            <a:off x="5211763" y="3667125"/>
            <a:ext cx="50800" cy="19050"/>
          </a:xfrm>
          <a:custGeom>
            <a:avLst/>
            <a:gdLst>
              <a:gd name="T0" fmla="*/ 50800 w 64"/>
              <a:gd name="T1" fmla="*/ 12424 h 23"/>
              <a:gd name="T2" fmla="*/ 50800 w 64"/>
              <a:gd name="T3" fmla="*/ 0 h 23"/>
              <a:gd name="T4" fmla="*/ 0 w 64"/>
              <a:gd name="T5" fmla="*/ 6626 h 23"/>
              <a:gd name="T6" fmla="*/ 0 w 64"/>
              <a:gd name="T7" fmla="*/ 19050 h 23"/>
              <a:gd name="T8" fmla="*/ 50800 w 64"/>
              <a:gd name="T9" fmla="*/ 12424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3"/>
              <a:gd name="T17" fmla="*/ 64 w 64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3">
                <a:moveTo>
                  <a:pt x="64" y="15"/>
                </a:moveTo>
                <a:lnTo>
                  <a:pt x="64" y="0"/>
                </a:lnTo>
                <a:lnTo>
                  <a:pt x="0" y="8"/>
                </a:lnTo>
                <a:lnTo>
                  <a:pt x="0" y="23"/>
                </a:lnTo>
                <a:lnTo>
                  <a:pt x="64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8" name="Freeform 32"/>
          <p:cNvSpPr>
            <a:spLocks/>
          </p:cNvSpPr>
          <p:nvPr/>
        </p:nvSpPr>
        <p:spPr bwMode="auto">
          <a:xfrm>
            <a:off x="5110163" y="3679825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9" name="Freeform 33"/>
          <p:cNvSpPr>
            <a:spLocks/>
          </p:cNvSpPr>
          <p:nvPr/>
        </p:nvSpPr>
        <p:spPr bwMode="auto">
          <a:xfrm>
            <a:off x="5008563" y="3690938"/>
            <a:ext cx="50800" cy="17462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2 h 22"/>
              <a:gd name="T6" fmla="*/ 0 w 64"/>
              <a:gd name="T7" fmla="*/ 17462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0" name="Freeform 34"/>
          <p:cNvSpPr>
            <a:spLocks/>
          </p:cNvSpPr>
          <p:nvPr/>
        </p:nvSpPr>
        <p:spPr bwMode="auto">
          <a:xfrm>
            <a:off x="4906963" y="3702050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1" name="Freeform 35"/>
          <p:cNvSpPr>
            <a:spLocks/>
          </p:cNvSpPr>
          <p:nvPr/>
        </p:nvSpPr>
        <p:spPr bwMode="auto">
          <a:xfrm>
            <a:off x="4805363" y="371316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2" name="Freeform 36"/>
          <p:cNvSpPr>
            <a:spLocks/>
          </p:cNvSpPr>
          <p:nvPr/>
        </p:nvSpPr>
        <p:spPr bwMode="auto">
          <a:xfrm>
            <a:off x="4703763" y="3725863"/>
            <a:ext cx="50800" cy="17462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2 h 22"/>
              <a:gd name="T6" fmla="*/ 0 w 64"/>
              <a:gd name="T7" fmla="*/ 17462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3" name="Freeform 37"/>
          <p:cNvSpPr>
            <a:spLocks/>
          </p:cNvSpPr>
          <p:nvPr/>
        </p:nvSpPr>
        <p:spPr bwMode="auto">
          <a:xfrm>
            <a:off x="4602163" y="3736975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6350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4" name="Freeform 38"/>
          <p:cNvSpPr>
            <a:spLocks/>
          </p:cNvSpPr>
          <p:nvPr/>
        </p:nvSpPr>
        <p:spPr bwMode="auto">
          <a:xfrm>
            <a:off x="4500563" y="3748088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5" name="Freeform 39"/>
          <p:cNvSpPr>
            <a:spLocks/>
          </p:cNvSpPr>
          <p:nvPr/>
        </p:nvSpPr>
        <p:spPr bwMode="auto">
          <a:xfrm>
            <a:off x="4398963" y="3759200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6" name="Freeform 40"/>
          <p:cNvSpPr>
            <a:spLocks/>
          </p:cNvSpPr>
          <p:nvPr/>
        </p:nvSpPr>
        <p:spPr bwMode="auto">
          <a:xfrm>
            <a:off x="4298950" y="3771900"/>
            <a:ext cx="49213" cy="17463"/>
          </a:xfrm>
          <a:custGeom>
            <a:avLst/>
            <a:gdLst>
              <a:gd name="T0" fmla="*/ 49213 w 64"/>
              <a:gd name="T1" fmla="*/ 12700 h 22"/>
              <a:gd name="T2" fmla="*/ 49213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49213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7" name="Freeform 41"/>
          <p:cNvSpPr>
            <a:spLocks/>
          </p:cNvSpPr>
          <p:nvPr/>
        </p:nvSpPr>
        <p:spPr bwMode="auto">
          <a:xfrm>
            <a:off x="4197350" y="378301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8" name="Freeform 42"/>
          <p:cNvSpPr>
            <a:spLocks/>
          </p:cNvSpPr>
          <p:nvPr/>
        </p:nvSpPr>
        <p:spPr bwMode="auto">
          <a:xfrm>
            <a:off x="4095750" y="3794125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9" name="Freeform 43"/>
          <p:cNvSpPr>
            <a:spLocks/>
          </p:cNvSpPr>
          <p:nvPr/>
        </p:nvSpPr>
        <p:spPr bwMode="auto">
          <a:xfrm>
            <a:off x="3994150" y="3806825"/>
            <a:ext cx="50800" cy="17463"/>
          </a:xfrm>
          <a:custGeom>
            <a:avLst/>
            <a:gdLst>
              <a:gd name="T0" fmla="*/ 50800 w 64"/>
              <a:gd name="T1" fmla="*/ 11113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1113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4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0" name="Freeform 44"/>
          <p:cNvSpPr>
            <a:spLocks/>
          </p:cNvSpPr>
          <p:nvPr/>
        </p:nvSpPr>
        <p:spPr bwMode="auto">
          <a:xfrm>
            <a:off x="3892550" y="3817938"/>
            <a:ext cx="50800" cy="17462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2 h 22"/>
              <a:gd name="T6" fmla="*/ 0 w 64"/>
              <a:gd name="T7" fmla="*/ 17462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1" name="Freeform 45"/>
          <p:cNvSpPr>
            <a:spLocks/>
          </p:cNvSpPr>
          <p:nvPr/>
        </p:nvSpPr>
        <p:spPr bwMode="auto">
          <a:xfrm>
            <a:off x="3790950" y="3829050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2" name="Freeform 46"/>
          <p:cNvSpPr>
            <a:spLocks/>
          </p:cNvSpPr>
          <p:nvPr/>
        </p:nvSpPr>
        <p:spPr bwMode="auto">
          <a:xfrm>
            <a:off x="3689350" y="384016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3" name="Freeform 47"/>
          <p:cNvSpPr>
            <a:spLocks/>
          </p:cNvSpPr>
          <p:nvPr/>
        </p:nvSpPr>
        <p:spPr bwMode="auto">
          <a:xfrm>
            <a:off x="3587750" y="3852863"/>
            <a:ext cx="50800" cy="17462"/>
          </a:xfrm>
          <a:custGeom>
            <a:avLst/>
            <a:gdLst>
              <a:gd name="T0" fmla="*/ 50800 w 64"/>
              <a:gd name="T1" fmla="*/ 12473 h 21"/>
              <a:gd name="T2" fmla="*/ 50800 w 64"/>
              <a:gd name="T3" fmla="*/ 0 h 21"/>
              <a:gd name="T4" fmla="*/ 0 w 64"/>
              <a:gd name="T5" fmla="*/ 4989 h 21"/>
              <a:gd name="T6" fmla="*/ 0 w 64"/>
              <a:gd name="T7" fmla="*/ 17462 h 21"/>
              <a:gd name="T8" fmla="*/ 50800 w 64"/>
              <a:gd name="T9" fmla="*/ 12473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1"/>
              <a:gd name="T17" fmla="*/ 64 w 64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1">
                <a:moveTo>
                  <a:pt x="64" y="15"/>
                </a:moveTo>
                <a:lnTo>
                  <a:pt x="64" y="0"/>
                </a:lnTo>
                <a:lnTo>
                  <a:pt x="0" y="6"/>
                </a:lnTo>
                <a:lnTo>
                  <a:pt x="0" y="21"/>
                </a:lnTo>
                <a:lnTo>
                  <a:pt x="64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4" name="Freeform 48"/>
          <p:cNvSpPr>
            <a:spLocks/>
          </p:cNvSpPr>
          <p:nvPr/>
        </p:nvSpPr>
        <p:spPr bwMode="auto">
          <a:xfrm>
            <a:off x="3486150" y="3863975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5" name="Freeform 49"/>
          <p:cNvSpPr>
            <a:spLocks/>
          </p:cNvSpPr>
          <p:nvPr/>
        </p:nvSpPr>
        <p:spPr bwMode="auto">
          <a:xfrm>
            <a:off x="3384550" y="3875088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6" name="Freeform 50"/>
          <p:cNvSpPr>
            <a:spLocks/>
          </p:cNvSpPr>
          <p:nvPr/>
        </p:nvSpPr>
        <p:spPr bwMode="auto">
          <a:xfrm>
            <a:off x="3282950" y="3886200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7" name="Freeform 51"/>
          <p:cNvSpPr>
            <a:spLocks/>
          </p:cNvSpPr>
          <p:nvPr/>
        </p:nvSpPr>
        <p:spPr bwMode="auto">
          <a:xfrm>
            <a:off x="3181350" y="3898900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8" name="Freeform 52"/>
          <p:cNvSpPr>
            <a:spLocks/>
          </p:cNvSpPr>
          <p:nvPr/>
        </p:nvSpPr>
        <p:spPr bwMode="auto">
          <a:xfrm>
            <a:off x="3079750" y="3910013"/>
            <a:ext cx="50800" cy="17462"/>
          </a:xfrm>
          <a:custGeom>
            <a:avLst/>
            <a:gdLst>
              <a:gd name="T0" fmla="*/ 50800 w 63"/>
              <a:gd name="T1" fmla="*/ 12700 h 22"/>
              <a:gd name="T2" fmla="*/ 50800 w 63"/>
              <a:gd name="T3" fmla="*/ 0 h 22"/>
              <a:gd name="T4" fmla="*/ 0 w 63"/>
              <a:gd name="T5" fmla="*/ 6350 h 22"/>
              <a:gd name="T6" fmla="*/ 0 w 63"/>
              <a:gd name="T7" fmla="*/ 17462 h 22"/>
              <a:gd name="T8" fmla="*/ 50800 w 63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"/>
              <a:gd name="T16" fmla="*/ 0 h 22"/>
              <a:gd name="T17" fmla="*/ 63 w 63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" h="22">
                <a:moveTo>
                  <a:pt x="63" y="16"/>
                </a:moveTo>
                <a:lnTo>
                  <a:pt x="63" y="0"/>
                </a:lnTo>
                <a:lnTo>
                  <a:pt x="0" y="8"/>
                </a:lnTo>
                <a:lnTo>
                  <a:pt x="0" y="22"/>
                </a:lnTo>
                <a:lnTo>
                  <a:pt x="6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9" name="Freeform 53"/>
          <p:cNvSpPr>
            <a:spLocks/>
          </p:cNvSpPr>
          <p:nvPr/>
        </p:nvSpPr>
        <p:spPr bwMode="auto">
          <a:xfrm>
            <a:off x="2978150" y="3921125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0" name="Freeform 54"/>
          <p:cNvSpPr>
            <a:spLocks/>
          </p:cNvSpPr>
          <p:nvPr/>
        </p:nvSpPr>
        <p:spPr bwMode="auto">
          <a:xfrm>
            <a:off x="2876550" y="3932238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1" name="Freeform 55"/>
          <p:cNvSpPr>
            <a:spLocks/>
          </p:cNvSpPr>
          <p:nvPr/>
        </p:nvSpPr>
        <p:spPr bwMode="auto">
          <a:xfrm>
            <a:off x="2800350" y="3944938"/>
            <a:ext cx="25400" cy="12700"/>
          </a:xfrm>
          <a:custGeom>
            <a:avLst/>
            <a:gdLst>
              <a:gd name="T0" fmla="*/ 25400 w 32"/>
              <a:gd name="T1" fmla="*/ 11289 h 18"/>
              <a:gd name="T2" fmla="*/ 25400 w 32"/>
              <a:gd name="T3" fmla="*/ 0 h 18"/>
              <a:gd name="T4" fmla="*/ 0 w 32"/>
              <a:gd name="T5" fmla="*/ 2822 h 18"/>
              <a:gd name="T6" fmla="*/ 0 w 32"/>
              <a:gd name="T7" fmla="*/ 12700 h 18"/>
              <a:gd name="T8" fmla="*/ 25400 w 32"/>
              <a:gd name="T9" fmla="*/ 11289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18"/>
              <a:gd name="T17" fmla="*/ 32 w 32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18">
                <a:moveTo>
                  <a:pt x="32" y="16"/>
                </a:moveTo>
                <a:lnTo>
                  <a:pt x="32" y="0"/>
                </a:lnTo>
                <a:lnTo>
                  <a:pt x="0" y="4"/>
                </a:lnTo>
                <a:lnTo>
                  <a:pt x="0" y="18"/>
                </a:lnTo>
                <a:lnTo>
                  <a:pt x="32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2" name="Freeform 56"/>
          <p:cNvSpPr>
            <a:spLocks/>
          </p:cNvSpPr>
          <p:nvPr/>
        </p:nvSpPr>
        <p:spPr bwMode="auto">
          <a:xfrm>
            <a:off x="2730500" y="3910013"/>
            <a:ext cx="100013" cy="80962"/>
          </a:xfrm>
          <a:custGeom>
            <a:avLst/>
            <a:gdLst>
              <a:gd name="T0" fmla="*/ 90488 w 126"/>
              <a:gd name="T1" fmla="*/ 0 h 104"/>
              <a:gd name="T2" fmla="*/ 80963 w 126"/>
              <a:gd name="T3" fmla="*/ 42038 h 104"/>
              <a:gd name="T4" fmla="*/ 100013 w 126"/>
              <a:gd name="T5" fmla="*/ 80962 h 104"/>
              <a:gd name="T6" fmla="*/ 0 w 126"/>
              <a:gd name="T7" fmla="*/ 51380 h 104"/>
              <a:gd name="T8" fmla="*/ 90488 w 126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4"/>
              <a:gd name="T17" fmla="*/ 126 w 126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4">
                <a:moveTo>
                  <a:pt x="114" y="0"/>
                </a:moveTo>
                <a:lnTo>
                  <a:pt x="102" y="54"/>
                </a:lnTo>
                <a:lnTo>
                  <a:pt x="126" y="104"/>
                </a:lnTo>
                <a:lnTo>
                  <a:pt x="0" y="66"/>
                </a:lnTo>
                <a:lnTo>
                  <a:pt x="1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3" name="Freeform 57"/>
          <p:cNvSpPr>
            <a:spLocks/>
          </p:cNvSpPr>
          <p:nvPr/>
        </p:nvSpPr>
        <p:spPr bwMode="auto">
          <a:xfrm>
            <a:off x="3281363" y="442118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1113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4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4" name="Freeform 58"/>
          <p:cNvSpPr>
            <a:spLocks/>
          </p:cNvSpPr>
          <p:nvPr/>
        </p:nvSpPr>
        <p:spPr bwMode="auto">
          <a:xfrm>
            <a:off x="3382963" y="4435475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7938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5" name="Freeform 59"/>
          <p:cNvSpPr>
            <a:spLocks/>
          </p:cNvSpPr>
          <p:nvPr/>
        </p:nvSpPr>
        <p:spPr bwMode="auto">
          <a:xfrm>
            <a:off x="3484563" y="4449763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6" name="Freeform 60"/>
          <p:cNvSpPr>
            <a:spLocks/>
          </p:cNvSpPr>
          <p:nvPr/>
        </p:nvSpPr>
        <p:spPr bwMode="auto">
          <a:xfrm>
            <a:off x="3586163" y="446563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7" name="Freeform 61"/>
          <p:cNvSpPr>
            <a:spLocks/>
          </p:cNvSpPr>
          <p:nvPr/>
        </p:nvSpPr>
        <p:spPr bwMode="auto">
          <a:xfrm>
            <a:off x="3687763" y="4479925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8" name="Freeform 62"/>
          <p:cNvSpPr>
            <a:spLocks/>
          </p:cNvSpPr>
          <p:nvPr/>
        </p:nvSpPr>
        <p:spPr bwMode="auto">
          <a:xfrm>
            <a:off x="3789363" y="4494213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9" name="Freeform 63"/>
          <p:cNvSpPr>
            <a:spLocks/>
          </p:cNvSpPr>
          <p:nvPr/>
        </p:nvSpPr>
        <p:spPr bwMode="auto">
          <a:xfrm>
            <a:off x="3890963" y="451008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0" name="Freeform 64"/>
          <p:cNvSpPr>
            <a:spLocks/>
          </p:cNvSpPr>
          <p:nvPr/>
        </p:nvSpPr>
        <p:spPr bwMode="auto">
          <a:xfrm>
            <a:off x="3992563" y="4524375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1" name="Freeform 65"/>
          <p:cNvSpPr>
            <a:spLocks/>
          </p:cNvSpPr>
          <p:nvPr/>
        </p:nvSpPr>
        <p:spPr bwMode="auto">
          <a:xfrm>
            <a:off x="4094163" y="4538663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2" name="Freeform 66"/>
          <p:cNvSpPr>
            <a:spLocks/>
          </p:cNvSpPr>
          <p:nvPr/>
        </p:nvSpPr>
        <p:spPr bwMode="auto">
          <a:xfrm>
            <a:off x="4195763" y="455453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3" name="Freeform 67"/>
          <p:cNvSpPr>
            <a:spLocks/>
          </p:cNvSpPr>
          <p:nvPr/>
        </p:nvSpPr>
        <p:spPr bwMode="auto">
          <a:xfrm>
            <a:off x="4297363" y="4568825"/>
            <a:ext cx="52387" cy="20638"/>
          </a:xfrm>
          <a:custGeom>
            <a:avLst/>
            <a:gdLst>
              <a:gd name="T0" fmla="*/ 3082 w 68"/>
              <a:gd name="T1" fmla="*/ 0 h 26"/>
              <a:gd name="T2" fmla="*/ 0 w 68"/>
              <a:gd name="T3" fmla="*/ 12700 h 26"/>
              <a:gd name="T4" fmla="*/ 49305 w 68"/>
              <a:gd name="T5" fmla="*/ 20638 h 26"/>
              <a:gd name="T6" fmla="*/ 52387 w 68"/>
              <a:gd name="T7" fmla="*/ 7938 h 26"/>
              <a:gd name="T8" fmla="*/ 3082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4" name="Freeform 68"/>
          <p:cNvSpPr>
            <a:spLocks/>
          </p:cNvSpPr>
          <p:nvPr/>
        </p:nvSpPr>
        <p:spPr bwMode="auto">
          <a:xfrm>
            <a:off x="4397375" y="4583113"/>
            <a:ext cx="53975" cy="20637"/>
          </a:xfrm>
          <a:custGeom>
            <a:avLst/>
            <a:gdLst>
              <a:gd name="T0" fmla="*/ 3175 w 68"/>
              <a:gd name="T1" fmla="*/ 0 h 25"/>
              <a:gd name="T2" fmla="*/ 0 w 68"/>
              <a:gd name="T3" fmla="*/ 12382 h 25"/>
              <a:gd name="T4" fmla="*/ 50800 w 68"/>
              <a:gd name="T5" fmla="*/ 20637 h 25"/>
              <a:gd name="T6" fmla="*/ 53975 w 68"/>
              <a:gd name="T7" fmla="*/ 7429 h 25"/>
              <a:gd name="T8" fmla="*/ 3175 w 68"/>
              <a:gd name="T9" fmla="*/ 0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5"/>
              <a:gd name="T17" fmla="*/ 68 w 68"/>
              <a:gd name="T18" fmla="*/ 25 h 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5">
                <a:moveTo>
                  <a:pt x="4" y="0"/>
                </a:moveTo>
                <a:lnTo>
                  <a:pt x="0" y="15"/>
                </a:lnTo>
                <a:lnTo>
                  <a:pt x="64" y="25"/>
                </a:lnTo>
                <a:lnTo>
                  <a:pt x="68" y="9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5" name="Freeform 69"/>
          <p:cNvSpPr>
            <a:spLocks/>
          </p:cNvSpPr>
          <p:nvPr/>
        </p:nvSpPr>
        <p:spPr bwMode="auto">
          <a:xfrm>
            <a:off x="4498975" y="459898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6" name="Freeform 70"/>
          <p:cNvSpPr>
            <a:spLocks/>
          </p:cNvSpPr>
          <p:nvPr/>
        </p:nvSpPr>
        <p:spPr bwMode="auto">
          <a:xfrm>
            <a:off x="4600575" y="4613275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7" name="Freeform 71"/>
          <p:cNvSpPr>
            <a:spLocks/>
          </p:cNvSpPr>
          <p:nvPr/>
        </p:nvSpPr>
        <p:spPr bwMode="auto">
          <a:xfrm>
            <a:off x="4702175" y="4627563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8" name="Freeform 72"/>
          <p:cNvSpPr>
            <a:spLocks/>
          </p:cNvSpPr>
          <p:nvPr/>
        </p:nvSpPr>
        <p:spPr bwMode="auto">
          <a:xfrm>
            <a:off x="4803775" y="464343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7938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9" name="Freeform 73"/>
          <p:cNvSpPr>
            <a:spLocks/>
          </p:cNvSpPr>
          <p:nvPr/>
        </p:nvSpPr>
        <p:spPr bwMode="auto">
          <a:xfrm>
            <a:off x="4905375" y="4657725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0" name="Freeform 74"/>
          <p:cNvSpPr>
            <a:spLocks/>
          </p:cNvSpPr>
          <p:nvPr/>
        </p:nvSpPr>
        <p:spPr bwMode="auto">
          <a:xfrm>
            <a:off x="5006975" y="4673600"/>
            <a:ext cx="53975" cy="17463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0187 h 24"/>
              <a:gd name="T4" fmla="*/ 50800 w 68"/>
              <a:gd name="T5" fmla="*/ 17463 h 24"/>
              <a:gd name="T6" fmla="*/ 53975 w 68"/>
              <a:gd name="T7" fmla="*/ 5821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4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1" name="Freeform 75"/>
          <p:cNvSpPr>
            <a:spLocks/>
          </p:cNvSpPr>
          <p:nvPr/>
        </p:nvSpPr>
        <p:spPr bwMode="auto">
          <a:xfrm>
            <a:off x="5108575" y="4686300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7938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2" name="Freeform 76"/>
          <p:cNvSpPr>
            <a:spLocks/>
          </p:cNvSpPr>
          <p:nvPr/>
        </p:nvSpPr>
        <p:spPr bwMode="auto">
          <a:xfrm>
            <a:off x="5210175" y="4700588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3" name="Freeform 77"/>
          <p:cNvSpPr>
            <a:spLocks/>
          </p:cNvSpPr>
          <p:nvPr/>
        </p:nvSpPr>
        <p:spPr bwMode="auto">
          <a:xfrm>
            <a:off x="5311775" y="4716463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4" name="Freeform 78"/>
          <p:cNvSpPr>
            <a:spLocks/>
          </p:cNvSpPr>
          <p:nvPr/>
        </p:nvSpPr>
        <p:spPr bwMode="auto">
          <a:xfrm>
            <a:off x="5413375" y="4730750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5" name="Freeform 79"/>
          <p:cNvSpPr>
            <a:spLocks/>
          </p:cNvSpPr>
          <p:nvPr/>
        </p:nvSpPr>
        <p:spPr bwMode="auto">
          <a:xfrm>
            <a:off x="5457825" y="4702175"/>
            <a:ext cx="100013" cy="82550"/>
          </a:xfrm>
          <a:custGeom>
            <a:avLst/>
            <a:gdLst>
              <a:gd name="T0" fmla="*/ 0 w 125"/>
              <a:gd name="T1" fmla="*/ 82550 h 103"/>
              <a:gd name="T2" fmla="*/ 20803 w 125"/>
              <a:gd name="T3" fmla="*/ 43279 h 103"/>
              <a:gd name="T4" fmla="*/ 12802 w 125"/>
              <a:gd name="T5" fmla="*/ 0 h 103"/>
              <a:gd name="T6" fmla="*/ 100013 w 125"/>
              <a:gd name="T7" fmla="*/ 56102 h 103"/>
              <a:gd name="T8" fmla="*/ 0 w 125"/>
              <a:gd name="T9" fmla="*/ 82550 h 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"/>
              <a:gd name="T16" fmla="*/ 0 h 103"/>
              <a:gd name="T17" fmla="*/ 125 w 125"/>
              <a:gd name="T18" fmla="*/ 103 h 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" h="103">
                <a:moveTo>
                  <a:pt x="0" y="103"/>
                </a:moveTo>
                <a:lnTo>
                  <a:pt x="26" y="54"/>
                </a:lnTo>
                <a:lnTo>
                  <a:pt x="16" y="0"/>
                </a:lnTo>
                <a:lnTo>
                  <a:pt x="125" y="70"/>
                </a:lnTo>
                <a:lnTo>
                  <a:pt x="0" y="1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6" name="Line 80"/>
          <p:cNvSpPr>
            <a:spLocks noChangeShapeType="1"/>
          </p:cNvSpPr>
          <p:nvPr/>
        </p:nvSpPr>
        <p:spPr bwMode="auto">
          <a:xfrm>
            <a:off x="2738438" y="4568825"/>
            <a:ext cx="1587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7" name="Freeform 81"/>
          <p:cNvSpPr>
            <a:spLocks/>
          </p:cNvSpPr>
          <p:nvPr/>
        </p:nvSpPr>
        <p:spPr bwMode="auto">
          <a:xfrm>
            <a:off x="2697163" y="4891088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8" name="Line 82"/>
          <p:cNvSpPr>
            <a:spLocks noChangeShapeType="1"/>
          </p:cNvSpPr>
          <p:nvPr/>
        </p:nvSpPr>
        <p:spPr bwMode="auto">
          <a:xfrm>
            <a:off x="6130925" y="4891088"/>
            <a:ext cx="1588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9" name="Freeform 83"/>
          <p:cNvSpPr>
            <a:spLocks/>
          </p:cNvSpPr>
          <p:nvPr/>
        </p:nvSpPr>
        <p:spPr bwMode="auto">
          <a:xfrm>
            <a:off x="6089650" y="5118100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0" name="Rectangle 84"/>
          <p:cNvSpPr>
            <a:spLocks noChangeArrowheads="1"/>
          </p:cNvSpPr>
          <p:nvPr/>
        </p:nvSpPr>
        <p:spPr bwMode="auto">
          <a:xfrm>
            <a:off x="4311650" y="3557588"/>
            <a:ext cx="34131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data</a:t>
            </a:r>
            <a:endParaRPr lang="en-US" sz="1800" b="1"/>
          </a:p>
        </p:txBody>
      </p:sp>
      <p:sp>
        <p:nvSpPr>
          <p:cNvPr id="6231" name="Rectangle 85"/>
          <p:cNvSpPr>
            <a:spLocks noChangeArrowheads="1"/>
          </p:cNvSpPr>
          <p:nvPr/>
        </p:nvSpPr>
        <p:spPr bwMode="auto">
          <a:xfrm>
            <a:off x="4311650" y="4373563"/>
            <a:ext cx="34131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data</a:t>
            </a:r>
            <a:endParaRPr lang="en-US" sz="1800" b="1"/>
          </a:p>
        </p:txBody>
      </p:sp>
      <p:sp>
        <p:nvSpPr>
          <p:cNvPr id="6232" name="Rectangle 86"/>
          <p:cNvSpPr>
            <a:spLocks noChangeArrowheads="1"/>
          </p:cNvSpPr>
          <p:nvPr/>
        </p:nvSpPr>
        <p:spPr bwMode="auto">
          <a:xfrm>
            <a:off x="2439988" y="893763"/>
            <a:ext cx="692150" cy="31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>
                <a:solidFill>
                  <a:srgbClr val="000000"/>
                </a:solidFill>
              </a:rPr>
              <a:t>Server</a:t>
            </a:r>
            <a:endParaRPr lang="en-US" sz="1800" b="1"/>
          </a:p>
        </p:txBody>
      </p:sp>
      <p:sp>
        <p:nvSpPr>
          <p:cNvPr id="6233" name="Rectangle 87"/>
          <p:cNvSpPr>
            <a:spLocks noChangeArrowheads="1"/>
          </p:cNvSpPr>
          <p:nvPr/>
        </p:nvSpPr>
        <p:spPr bwMode="auto">
          <a:xfrm>
            <a:off x="5851525" y="1463675"/>
            <a:ext cx="65405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>
                <a:solidFill>
                  <a:srgbClr val="000000"/>
                </a:solidFill>
              </a:rPr>
              <a:t>Client</a:t>
            </a:r>
            <a:endParaRPr lang="en-US" sz="1800" b="1"/>
          </a:p>
        </p:txBody>
      </p:sp>
      <p:sp>
        <p:nvSpPr>
          <p:cNvPr id="6234" name="Line 88"/>
          <p:cNvSpPr>
            <a:spLocks noChangeShapeType="1"/>
          </p:cNvSpPr>
          <p:nvPr/>
        </p:nvSpPr>
        <p:spPr bwMode="auto">
          <a:xfrm>
            <a:off x="2738438" y="2425700"/>
            <a:ext cx="1587" cy="311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5" name="Freeform 89"/>
          <p:cNvSpPr>
            <a:spLocks/>
          </p:cNvSpPr>
          <p:nvPr/>
        </p:nvSpPr>
        <p:spPr bwMode="auto">
          <a:xfrm>
            <a:off x="2697163" y="2709863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6" name="Rectangle 90"/>
          <p:cNvSpPr>
            <a:spLocks noChangeArrowheads="1"/>
          </p:cNvSpPr>
          <p:nvPr/>
        </p:nvSpPr>
        <p:spPr bwMode="auto">
          <a:xfrm>
            <a:off x="2205038" y="2908300"/>
            <a:ext cx="1063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recvfrom()</a:t>
            </a:r>
            <a:endParaRPr lang="en-US" sz="1800" b="1"/>
          </a:p>
        </p:txBody>
      </p:sp>
      <p:sp>
        <p:nvSpPr>
          <p:cNvPr id="6237" name="Rectangle 91"/>
          <p:cNvSpPr>
            <a:spLocks noChangeArrowheads="1"/>
          </p:cNvSpPr>
          <p:nvPr/>
        </p:nvSpPr>
        <p:spPr bwMode="auto">
          <a:xfrm>
            <a:off x="2171700" y="2792413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8" name="Line 92"/>
          <p:cNvSpPr>
            <a:spLocks noChangeShapeType="1"/>
          </p:cNvSpPr>
          <p:nvPr/>
        </p:nvSpPr>
        <p:spPr bwMode="auto">
          <a:xfrm>
            <a:off x="2738438" y="3203575"/>
            <a:ext cx="1587" cy="139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9" name="Freeform 93"/>
          <p:cNvSpPr>
            <a:spLocks/>
          </p:cNvSpPr>
          <p:nvPr/>
        </p:nvSpPr>
        <p:spPr bwMode="auto">
          <a:xfrm>
            <a:off x="2697163" y="3316288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0" name="Line 94"/>
          <p:cNvSpPr>
            <a:spLocks noChangeShapeType="1"/>
          </p:cNvSpPr>
          <p:nvPr/>
        </p:nvSpPr>
        <p:spPr bwMode="auto">
          <a:xfrm>
            <a:off x="6130925" y="3752850"/>
            <a:ext cx="1588" cy="690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1" name="Freeform 95"/>
          <p:cNvSpPr>
            <a:spLocks/>
          </p:cNvSpPr>
          <p:nvPr/>
        </p:nvSpPr>
        <p:spPr bwMode="auto">
          <a:xfrm>
            <a:off x="6089650" y="4416425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2" name="Line 96"/>
          <p:cNvSpPr>
            <a:spLocks noChangeShapeType="1"/>
          </p:cNvSpPr>
          <p:nvPr/>
        </p:nvSpPr>
        <p:spPr bwMode="auto">
          <a:xfrm>
            <a:off x="6127750" y="2178050"/>
            <a:ext cx="1588" cy="217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3" name="Freeform 97"/>
          <p:cNvSpPr>
            <a:spLocks/>
          </p:cNvSpPr>
          <p:nvPr/>
        </p:nvSpPr>
        <p:spPr bwMode="auto">
          <a:xfrm>
            <a:off x="6086475" y="2368550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4" name="Line 98"/>
          <p:cNvSpPr>
            <a:spLocks noChangeShapeType="1"/>
          </p:cNvSpPr>
          <p:nvPr/>
        </p:nvSpPr>
        <p:spPr bwMode="auto">
          <a:xfrm>
            <a:off x="6127750" y="2852738"/>
            <a:ext cx="1588" cy="442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5" name="Freeform 99"/>
          <p:cNvSpPr>
            <a:spLocks/>
          </p:cNvSpPr>
          <p:nvPr/>
        </p:nvSpPr>
        <p:spPr bwMode="auto">
          <a:xfrm>
            <a:off x="6086475" y="3268663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" name="Text Box 100"/>
          <p:cNvSpPr txBox="1">
            <a:spLocks noChangeArrowheads="1"/>
          </p:cNvSpPr>
          <p:nvPr/>
        </p:nvSpPr>
        <p:spPr bwMode="auto">
          <a:xfrm>
            <a:off x="7485063" y="6005513"/>
            <a:ext cx="8874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Figure 2.18</a:t>
            </a:r>
          </a:p>
        </p:txBody>
      </p:sp>
      <p:sp>
        <p:nvSpPr>
          <p:cNvPr id="6247" name="Text Box 101"/>
          <p:cNvSpPr txBox="1">
            <a:spLocks noChangeArrowheads="1"/>
          </p:cNvSpPr>
          <p:nvPr/>
        </p:nvSpPr>
        <p:spPr bwMode="auto">
          <a:xfrm>
            <a:off x="3200400" y="5943600"/>
            <a:ext cx="281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Leon-Garcia &amp; Widjaja:  </a:t>
            </a:r>
            <a:r>
              <a:rPr lang="en-US" sz="1000" i="1"/>
              <a:t>Communication Networks</a:t>
            </a:r>
          </a:p>
        </p:txBody>
      </p:sp>
      <p:sp>
        <p:nvSpPr>
          <p:cNvPr id="6248" name="Text Box 102"/>
          <p:cNvSpPr txBox="1">
            <a:spLocks noChangeArrowheads="1"/>
          </p:cNvSpPr>
          <p:nvPr/>
        </p:nvSpPr>
        <p:spPr bwMode="auto">
          <a:xfrm>
            <a:off x="457200" y="571500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6249" name="Rectangle 104"/>
          <p:cNvSpPr>
            <a:spLocks noChangeArrowheads="1"/>
          </p:cNvSpPr>
          <p:nvPr/>
        </p:nvSpPr>
        <p:spPr bwMode="auto">
          <a:xfrm>
            <a:off x="7235825" y="2349500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990000"/>
                </a:solidFill>
              </a:rPr>
              <a:t>Not needed</a:t>
            </a:r>
          </a:p>
        </p:txBody>
      </p:sp>
      <p:cxnSp>
        <p:nvCxnSpPr>
          <p:cNvPr id="6250" name="AutoShape 105"/>
          <p:cNvCxnSpPr>
            <a:cxnSpLocks noChangeShapeType="1"/>
            <a:stCxn id="6249" idx="1"/>
            <a:endCxn id="6162" idx="3"/>
          </p:cNvCxnSpPr>
          <p:nvPr/>
        </p:nvCxnSpPr>
        <p:spPr bwMode="auto">
          <a:xfrm flipH="1" flipV="1">
            <a:off x="6699250" y="2644775"/>
            <a:ext cx="536575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90" name="Rectangle 106"/>
          <p:cNvSpPr>
            <a:spLocks noChangeArrowheads="1"/>
          </p:cNvSpPr>
          <p:nvPr/>
        </p:nvSpPr>
        <p:spPr bwMode="auto">
          <a:xfrm>
            <a:off x="976313" y="187325"/>
            <a:ext cx="77724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UDP Socket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6522C2-F465-42E6-B975-3C09DCE72DF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924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0" smtClean="0">
                <a:cs typeface="Times New Roman" pitchFamily="18" charset="0"/>
              </a:rPr>
              <a:t>System Calls for Elementary TCP Sockets</a:t>
            </a:r>
            <a:r>
              <a:rPr lang="en-US" sz="2400" smtClean="0">
                <a:cs typeface="Times New Roman" pitchFamily="18" charset="0"/>
              </a:rPr>
              <a:t/>
            </a:r>
            <a:br>
              <a:rPr lang="en-US" sz="2400" smtClean="0">
                <a:cs typeface="Times New Roman" pitchFamily="18" charset="0"/>
              </a:rPr>
            </a:br>
            <a:endParaRPr lang="en-US" sz="2400" smtClean="0">
              <a:cs typeface="Times New Roman" pitchFamily="18" charset="0"/>
            </a:endParaRP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85800"/>
            <a:ext cx="8458200" cy="5410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cs typeface="Times New Roman" pitchFamily="18" charset="0"/>
              </a:rPr>
              <a:t>#include  &lt;sys/types.h&gt;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cs typeface="Times New Roman" pitchFamily="18" charset="0"/>
              </a:rPr>
              <a:t>#include  &lt;sys/socket.h&gt;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smtClean="0">
                <a:cs typeface="Times New Roman" pitchFamily="18" charset="0"/>
              </a:rPr>
              <a:t> 	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family</a:t>
            </a:r>
            <a:r>
              <a:rPr lang="en-US" sz="2000" smtClean="0">
                <a:cs typeface="Times New Roman" pitchFamily="18" charset="0"/>
              </a:rPr>
              <a:t>:  specifies the protocol family     {AF_INET for TCP/IP}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type</a:t>
            </a:r>
            <a:r>
              <a:rPr lang="en-US" sz="2000" smtClean="0">
                <a:cs typeface="Times New Roman" pitchFamily="18" charset="0"/>
              </a:rPr>
              <a:t>:  indicates communications semantics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    </a:t>
            </a:r>
            <a:r>
              <a:rPr lang="en-US" sz="1400" smtClean="0">
                <a:latin typeface="Arial" charset="0"/>
                <a:cs typeface="Times New Roman" pitchFamily="18" charset="0"/>
              </a:rPr>
              <a:t>SOCK_STREAM      </a:t>
            </a:r>
            <a:r>
              <a:rPr lang="en-US" sz="1400" smtClean="0">
                <a:cs typeface="Times New Roman" pitchFamily="18" charset="0"/>
              </a:rPr>
              <a:t>stream socket         TCP</a:t>
            </a:r>
            <a:endParaRPr lang="en-US" sz="14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>
                <a:latin typeface="Arial" charset="0"/>
                <a:cs typeface="Times New Roman" pitchFamily="18" charset="0"/>
              </a:rPr>
              <a:t>     SOCK_DGRAM        </a:t>
            </a:r>
            <a:r>
              <a:rPr lang="en-US" sz="1400" smtClean="0">
                <a:cs typeface="Times New Roman" pitchFamily="18" charset="0"/>
              </a:rPr>
              <a:t>datagram socket     UDP</a:t>
            </a:r>
            <a:endParaRPr lang="en-US" sz="140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smtClean="0">
                <a:latin typeface="Arial" charset="0"/>
                <a:cs typeface="Times New Roman" pitchFamily="18" charset="0"/>
              </a:rPr>
              <a:t>     SOCK_RAW     </a:t>
            </a:r>
            <a:r>
              <a:rPr lang="en-US" sz="1400" smtClean="0">
                <a:cs typeface="Times New Roman" pitchFamily="18" charset="0"/>
              </a:rPr>
              <a:t>      raw socket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protocol</a:t>
            </a:r>
            <a:r>
              <a:rPr lang="en-US" sz="2000" smtClean="0">
                <a:cs typeface="Times New Roman" pitchFamily="18" charset="0"/>
              </a:rPr>
              <a:t>: set to 0 except for raw sockets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u="sng" smtClean="0">
                <a:cs typeface="Times New Roman" pitchFamily="18" charset="0"/>
              </a:rPr>
              <a:t>returns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on success:    </a:t>
            </a:r>
            <a:r>
              <a:rPr lang="en-US" sz="2000" smtClean="0">
                <a:solidFill>
                  <a:srgbClr val="008000"/>
                </a:solidFill>
                <a:latin typeface="Comic Sans MS" pitchFamily="66" charset="0"/>
                <a:cs typeface="Times New Roman" pitchFamily="18" charset="0"/>
              </a:rPr>
              <a:t>socket descriptor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</a:t>
            </a:r>
            <a:r>
              <a:rPr lang="en-US" sz="2000" smtClean="0">
                <a:cs typeface="Times New Roman" pitchFamily="18" charset="0"/>
              </a:rPr>
              <a:t>{a small nonnegative integer}</a:t>
            </a:r>
            <a:endParaRPr lang="en-US" sz="2000" smtClean="0">
              <a:solidFill>
                <a:srgbClr val="008000"/>
              </a:solidFill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          on error</a:t>
            </a:r>
            <a:r>
              <a:rPr lang="en-US" sz="2000" smtClean="0">
                <a:solidFill>
                  <a:srgbClr val="00FF00"/>
                </a:solidFill>
                <a:cs typeface="Times New Roman" pitchFamily="18" charset="0"/>
              </a:rPr>
              <a:t>:       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-1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cs typeface="Times New Roman" pitchFamily="18" charset="0"/>
              </a:rPr>
              <a:t>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smtClean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if  (( sd = socket (AF_INET, SOCK_STREAM, 0)) &lt; 0)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     		err_sys (“socket call error”);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smtClean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81000" y="1371600"/>
            <a:ext cx="81534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en-US" b="1" dirty="0"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latin typeface="Comic Sans MS" pitchFamily="66" charset="0"/>
                <a:cs typeface="Times New Roman" pitchFamily="18" charset="0"/>
              </a:rPr>
              <a:t>socket  Function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cs typeface="Times New Roman" pitchFamily="18" charset="0"/>
              </a:rPr>
              <a:t>                   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int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 pitchFamily="18" charset="0"/>
              </a:rPr>
              <a:t>socket</a:t>
            </a:r>
            <a:r>
              <a:rPr lang="en-US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>
                <a:latin typeface="Comic Sans MS" pitchFamily="66" charset="0"/>
                <a:cs typeface="Times New Roman" pitchFamily="18" charset="0"/>
              </a:rPr>
              <a:t>(</a:t>
            </a:r>
            <a:r>
              <a:rPr lang="en-US" b="1" dirty="0">
                <a:cs typeface="Times New Roman" pitchFamily="18" charset="0"/>
              </a:rPr>
              <a:t>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int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b="1" i="1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family</a:t>
            </a:r>
            <a:r>
              <a:rPr lang="en-US" b="1" i="1" dirty="0">
                <a:latin typeface="Comic Sans MS" pitchFamily="66" charset="0"/>
                <a:cs typeface="Times New Roman" pitchFamily="18" charset="0"/>
              </a:rPr>
              <a:t>,</a:t>
            </a:r>
            <a:r>
              <a:rPr lang="en-US" b="1" i="1" dirty="0">
                <a:cs typeface="Times New Roman" pitchFamily="18" charset="0"/>
              </a:rPr>
              <a:t> 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int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b="1" i="1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type</a:t>
            </a:r>
            <a:r>
              <a:rPr lang="en-US" b="1" i="1" dirty="0">
                <a:latin typeface="Comic Sans MS" pitchFamily="66" charset="0"/>
                <a:cs typeface="Times New Roman" pitchFamily="18" charset="0"/>
              </a:rPr>
              <a:t>,</a:t>
            </a:r>
            <a:r>
              <a:rPr lang="en-US" b="1" i="1" dirty="0">
                <a:cs typeface="Times New Roman" pitchFamily="18" charset="0"/>
              </a:rPr>
              <a:t> </a:t>
            </a:r>
            <a:r>
              <a:rPr lang="en-US" b="1" dirty="0" err="1">
                <a:latin typeface="Comic Sans MS" pitchFamily="66" charset="0"/>
                <a:cs typeface="Times New Roman" pitchFamily="18" charset="0"/>
              </a:rPr>
              <a:t>int</a:t>
            </a:r>
            <a:r>
              <a:rPr lang="en-US" b="1" dirty="0">
                <a:cs typeface="Times New Roman" pitchFamily="18" charset="0"/>
              </a:rPr>
              <a:t>  </a:t>
            </a:r>
            <a:r>
              <a:rPr lang="en-US" b="1" i="1" dirty="0">
                <a:solidFill>
                  <a:schemeClr val="accent2"/>
                </a:solidFill>
                <a:latin typeface="Comic Sans MS" pitchFamily="66" charset="0"/>
                <a:cs typeface="Times New Roman" pitchFamily="18" charset="0"/>
              </a:rPr>
              <a:t>protocol</a:t>
            </a:r>
            <a:r>
              <a:rPr lang="en-US" b="1" i="1" dirty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b="1" i="1" dirty="0">
                <a:latin typeface="Comic Sans MS" pitchFamily="66" charset="0"/>
                <a:cs typeface="Times New Roman" pitchFamily="18" charset="0"/>
              </a:rPr>
              <a:t>);</a:t>
            </a:r>
            <a:endParaRPr lang="en-US" b="1" dirty="0">
              <a:latin typeface="Comic Sans MS" pitchFamily="66" charset="0"/>
              <a:cs typeface="Times New Roman" pitchFamily="18" charset="0"/>
            </a:endParaRPr>
          </a:p>
          <a:p>
            <a:pPr>
              <a:defRPr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478598F-33E6-4FFA-BE3C-EE3AA8D89EC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077200" cy="4800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000" smtClean="0">
                <a:cs typeface="Times New Roman" pitchFamily="18" charset="0"/>
              </a:rPr>
              <a:t>:       a socket descriptor returned by the socket function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*servaddr</a:t>
            </a:r>
            <a:r>
              <a:rPr lang="en-US" sz="2000" smtClean="0">
                <a:cs typeface="Times New Roman" pitchFamily="18" charset="0"/>
              </a:rPr>
              <a:t>:  a pointer to a socket address structure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cs typeface="Times New Roman" pitchFamily="18" charset="0"/>
              </a:rPr>
              <a:t>:     the size of the socket address structure</a:t>
            </a:r>
          </a:p>
          <a:p>
            <a:pPr marL="609600" indent="-609600" eaLnBrk="1" hangingPunct="1">
              <a:buFontTx/>
              <a:buNone/>
            </a:pPr>
            <a:endParaRPr lang="en-US" sz="2000" smtClean="0">
              <a:cs typeface="Times New Roman" pitchFamily="18" charset="0"/>
            </a:endParaRP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The socket address structure must contain the </a:t>
            </a:r>
            <a:r>
              <a:rPr lang="en-US" sz="2000" b="1" smtClean="0">
                <a:latin typeface="Comic Sans MS" pitchFamily="66" charset="0"/>
                <a:cs typeface="Times New Roman" pitchFamily="18" charset="0"/>
              </a:rPr>
              <a:t>IP address</a:t>
            </a:r>
            <a:r>
              <a:rPr lang="en-US" sz="2000" smtClean="0">
                <a:cs typeface="Times New Roman" pitchFamily="18" charset="0"/>
              </a:rPr>
              <a:t> and the </a:t>
            </a:r>
            <a:r>
              <a:rPr lang="en-US" sz="2000" b="1" smtClean="0">
                <a:latin typeface="Comic Sans MS" pitchFamily="66" charset="0"/>
                <a:cs typeface="Times New Roman" pitchFamily="18" charset="0"/>
              </a:rPr>
              <a:t>port number</a:t>
            </a:r>
            <a:r>
              <a:rPr lang="en-US" sz="2000" smtClean="0">
                <a:cs typeface="Times New Roman" pitchFamily="18" charset="0"/>
              </a:rPr>
              <a:t> for the connection wanted.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In TCP </a:t>
            </a: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connect</a:t>
            </a:r>
            <a:r>
              <a:rPr lang="en-US" sz="2000" smtClean="0">
                <a:cs typeface="Times New Roman" pitchFamily="18" charset="0"/>
              </a:rPr>
              <a:t> initiates a three-way handshake. </a:t>
            </a: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connect</a:t>
            </a:r>
            <a:r>
              <a:rPr lang="en-US" sz="2000" smtClean="0">
                <a:cs typeface="Times New Roman" pitchFamily="18" charset="0"/>
              </a:rPr>
              <a:t>  returns only when the connection is established or when an error occurs.</a:t>
            </a:r>
          </a:p>
          <a:p>
            <a:pPr marL="609600" indent="-609600" eaLnBrk="1" hangingPunct="1">
              <a:buFontTx/>
              <a:buNone/>
            </a:pPr>
            <a:r>
              <a:rPr lang="en-US" sz="2000" u="sng" smtClean="0">
                <a:cs typeface="Times New Roman" pitchFamily="18" charset="0"/>
              </a:rPr>
              <a:t>returns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on success:     0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          on error</a:t>
            </a:r>
            <a:r>
              <a:rPr lang="en-US" sz="2000" smtClean="0">
                <a:solidFill>
                  <a:srgbClr val="00FF00"/>
                </a:solidFill>
                <a:cs typeface="Times New Roman" pitchFamily="18" charset="0"/>
              </a:rPr>
              <a:t>:       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-1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Example:</a:t>
            </a:r>
            <a:r>
              <a:rPr lang="en-US" sz="200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000" smtClean="0">
                <a:solidFill>
                  <a:schemeClr val="accent2"/>
                </a:solidFill>
                <a:cs typeface="Times New Roman" pitchFamily="18" charset="0"/>
              </a:rPr>
              <a:t>    </a:t>
            </a: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if ( connect (sd, (struct sockaddr *) &amp;servaddr, sizeof (servaddr)) != 0)</a:t>
            </a:r>
          </a:p>
          <a:p>
            <a:pPr marL="609600" indent="-609600"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    	err_sys(“connect call error”);</a:t>
            </a:r>
            <a:endParaRPr lang="en-US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1143000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connect  Function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  <a:t>                    </a:t>
            </a:r>
            <a:br>
              <a:rPr lang="en-US" sz="2000" b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smtClean="0">
                <a:cs typeface="Times New Roman" pitchFamily="18" charset="0"/>
              </a:rPr>
              <a:t>   </a:t>
            </a:r>
            <a:r>
              <a:rPr lang="en-US" sz="2000" b="0" smtClean="0">
                <a:solidFill>
                  <a:srgbClr val="FF0000"/>
                </a:solidFill>
                <a:cs typeface="Times New Roman" pitchFamily="18" charset="0"/>
              </a:rPr>
              <a:t>connect</a:t>
            </a:r>
            <a:r>
              <a:rPr lang="en-US" sz="2000" b="0" smtClean="0">
                <a:cs typeface="Times New Roman" pitchFamily="18" charset="0"/>
              </a:rPr>
              <a:t> 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(int</a:t>
            </a:r>
            <a:r>
              <a:rPr lang="en-US" sz="2000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</a:t>
            </a:r>
            <a:r>
              <a:rPr lang="en-US" sz="2000" i="1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const struct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sockaddr</a:t>
            </a:r>
            <a:r>
              <a:rPr lang="en-US" sz="2000" i="1" smtClean="0">
                <a:cs typeface="Times New Roman" pitchFamily="18" charset="0"/>
              </a:rPr>
              <a:t> 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*servaddr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socklen_t 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i="1" smtClean="0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000" i="1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000" smtClean="0">
                <a:cs typeface="Times New Roman" pitchFamily="18" charset="0"/>
              </a:rPr>
              <a:t>  </a:t>
            </a:r>
            <a:br>
              <a:rPr lang="en-US" sz="2000" smtClean="0">
                <a:cs typeface="Times New Roman" pitchFamily="18" charset="0"/>
              </a:rPr>
            </a:br>
            <a:endParaRPr lang="en-US" sz="20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157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9142CE5-83F0-4205-BC57-C0054E7A4DCF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9220" name="Rectangle 2"/>
          <p:cNvSpPr>
            <a:spLocks noChangeArrowheads="1"/>
          </p:cNvSpPr>
          <p:nvPr/>
        </p:nvSpPr>
        <p:spPr bwMode="auto">
          <a:xfrm>
            <a:off x="4121150" y="4911725"/>
            <a:ext cx="333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9221" name="Group 3"/>
          <p:cNvGrpSpPr>
            <a:grpSpLocks/>
          </p:cNvGrpSpPr>
          <p:nvPr/>
        </p:nvGrpSpPr>
        <p:grpSpPr bwMode="auto">
          <a:xfrm>
            <a:off x="1979613" y="850900"/>
            <a:ext cx="5337175" cy="4830763"/>
            <a:chOff x="1888" y="1052"/>
            <a:chExt cx="2066" cy="2235"/>
          </a:xfrm>
        </p:grpSpPr>
        <p:sp>
          <p:nvSpPr>
            <p:cNvPr id="9226" name="Rectangle 4"/>
            <p:cNvSpPr>
              <a:spLocks noChangeArrowheads="1"/>
            </p:cNvSpPr>
            <p:nvPr/>
          </p:nvSpPr>
          <p:spPr bwMode="auto">
            <a:xfrm>
              <a:off x="2078" y="1240"/>
              <a:ext cx="43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Rectangle 5"/>
            <p:cNvSpPr>
              <a:spLocks noChangeArrowheads="1"/>
            </p:cNvSpPr>
            <p:nvPr/>
          </p:nvSpPr>
          <p:spPr bwMode="auto">
            <a:xfrm>
              <a:off x="2078" y="1238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228" name="Rectangle 6"/>
            <p:cNvSpPr>
              <a:spLocks noChangeArrowheads="1"/>
            </p:cNvSpPr>
            <p:nvPr/>
          </p:nvSpPr>
          <p:spPr bwMode="auto">
            <a:xfrm>
              <a:off x="2125" y="1492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Rectangle 7"/>
            <p:cNvSpPr>
              <a:spLocks noChangeArrowheads="1"/>
            </p:cNvSpPr>
            <p:nvPr/>
          </p:nvSpPr>
          <p:spPr bwMode="auto">
            <a:xfrm>
              <a:off x="2123" y="1490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bind()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230" name="Rectangle 8"/>
            <p:cNvSpPr>
              <a:spLocks noChangeArrowheads="1"/>
            </p:cNvSpPr>
            <p:nvPr/>
          </p:nvSpPr>
          <p:spPr bwMode="auto">
            <a:xfrm>
              <a:off x="2078" y="1738"/>
              <a:ext cx="43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Rectangle 9"/>
            <p:cNvSpPr>
              <a:spLocks noChangeArrowheads="1"/>
            </p:cNvSpPr>
            <p:nvPr/>
          </p:nvSpPr>
          <p:spPr bwMode="auto">
            <a:xfrm>
              <a:off x="2078" y="1736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listen()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232" name="Rectangle 10"/>
            <p:cNvSpPr>
              <a:spLocks noChangeArrowheads="1"/>
            </p:cNvSpPr>
            <p:nvPr/>
          </p:nvSpPr>
          <p:spPr bwMode="auto">
            <a:xfrm>
              <a:off x="2125" y="2623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Rectangle 11"/>
            <p:cNvSpPr>
              <a:spLocks noChangeArrowheads="1"/>
            </p:cNvSpPr>
            <p:nvPr/>
          </p:nvSpPr>
          <p:spPr bwMode="auto">
            <a:xfrm>
              <a:off x="2123" y="2621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9234" name="Rectangle 12"/>
            <p:cNvSpPr>
              <a:spLocks noChangeArrowheads="1"/>
            </p:cNvSpPr>
            <p:nvPr/>
          </p:nvSpPr>
          <p:spPr bwMode="auto">
            <a:xfrm>
              <a:off x="2101" y="3124"/>
              <a:ext cx="38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5" name="Rectangle 13"/>
            <p:cNvSpPr>
              <a:spLocks noChangeArrowheads="1"/>
            </p:cNvSpPr>
            <p:nvPr/>
          </p:nvSpPr>
          <p:spPr bwMode="auto">
            <a:xfrm>
              <a:off x="2101" y="3122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236" name="Rectangle 14"/>
            <p:cNvSpPr>
              <a:spLocks noChangeArrowheads="1"/>
            </p:cNvSpPr>
            <p:nvPr/>
          </p:nvSpPr>
          <p:spPr bwMode="auto">
            <a:xfrm>
              <a:off x="2040" y="16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7" name="Rectangle 15"/>
            <p:cNvSpPr>
              <a:spLocks noChangeArrowheads="1"/>
            </p:cNvSpPr>
            <p:nvPr/>
          </p:nvSpPr>
          <p:spPr bwMode="auto">
            <a:xfrm>
              <a:off x="2040" y="144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8" name="Rectangle 16"/>
            <p:cNvSpPr>
              <a:spLocks noChangeArrowheads="1"/>
            </p:cNvSpPr>
            <p:nvPr/>
          </p:nvSpPr>
          <p:spPr bwMode="auto">
            <a:xfrm>
              <a:off x="2040" y="11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9" name="Rectangle 17"/>
            <p:cNvSpPr>
              <a:spLocks noChangeArrowheads="1"/>
            </p:cNvSpPr>
            <p:nvPr/>
          </p:nvSpPr>
          <p:spPr bwMode="auto">
            <a:xfrm>
              <a:off x="2040" y="2573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0" name="Rectangle 18"/>
            <p:cNvSpPr>
              <a:spLocks noChangeArrowheads="1"/>
            </p:cNvSpPr>
            <p:nvPr/>
          </p:nvSpPr>
          <p:spPr bwMode="auto">
            <a:xfrm>
              <a:off x="2040" y="3074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1" name="Rectangle 19"/>
            <p:cNvSpPr>
              <a:spLocks noChangeArrowheads="1"/>
            </p:cNvSpPr>
            <p:nvPr/>
          </p:nvSpPr>
          <p:spPr bwMode="auto">
            <a:xfrm>
              <a:off x="3491" y="2049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2" name="Rectangle 20"/>
            <p:cNvSpPr>
              <a:spLocks noChangeArrowheads="1"/>
            </p:cNvSpPr>
            <p:nvPr/>
          </p:nvSpPr>
          <p:spPr bwMode="auto">
            <a:xfrm>
              <a:off x="3491" y="2047"/>
              <a:ext cx="33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9243" name="Rectangle 21"/>
            <p:cNvSpPr>
              <a:spLocks noChangeArrowheads="1"/>
            </p:cNvSpPr>
            <p:nvPr/>
          </p:nvSpPr>
          <p:spPr bwMode="auto">
            <a:xfrm>
              <a:off x="3468" y="2327"/>
              <a:ext cx="48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4" name="Rectangle 22"/>
            <p:cNvSpPr>
              <a:spLocks noChangeArrowheads="1"/>
            </p:cNvSpPr>
            <p:nvPr/>
          </p:nvSpPr>
          <p:spPr bwMode="auto">
            <a:xfrm>
              <a:off x="3468" y="2325"/>
              <a:ext cx="3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connect()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9245" name="Rectangle 23"/>
            <p:cNvSpPr>
              <a:spLocks noChangeArrowheads="1"/>
            </p:cNvSpPr>
            <p:nvPr/>
          </p:nvSpPr>
          <p:spPr bwMode="auto">
            <a:xfrm>
              <a:off x="3536" y="2909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Rectangle 24"/>
            <p:cNvSpPr>
              <a:spLocks noChangeArrowheads="1"/>
            </p:cNvSpPr>
            <p:nvPr/>
          </p:nvSpPr>
          <p:spPr bwMode="auto">
            <a:xfrm>
              <a:off x="3536" y="2907"/>
              <a:ext cx="2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9247" name="Rectangle 25"/>
            <p:cNvSpPr>
              <a:spLocks noChangeArrowheads="1"/>
            </p:cNvSpPr>
            <p:nvPr/>
          </p:nvSpPr>
          <p:spPr bwMode="auto">
            <a:xfrm>
              <a:off x="3513" y="2590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48" name="Rectangle 26"/>
            <p:cNvSpPr>
              <a:spLocks noChangeArrowheads="1"/>
            </p:cNvSpPr>
            <p:nvPr/>
          </p:nvSpPr>
          <p:spPr bwMode="auto">
            <a:xfrm>
              <a:off x="3513" y="2588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9249" name="Rectangle 27"/>
            <p:cNvSpPr>
              <a:spLocks noChangeArrowheads="1"/>
            </p:cNvSpPr>
            <p:nvPr/>
          </p:nvSpPr>
          <p:spPr bwMode="auto">
            <a:xfrm>
              <a:off x="3513" y="3172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0" name="Rectangle 28"/>
            <p:cNvSpPr>
              <a:spLocks noChangeArrowheads="1"/>
            </p:cNvSpPr>
            <p:nvPr/>
          </p:nvSpPr>
          <p:spPr bwMode="auto">
            <a:xfrm>
              <a:off x="3513" y="3170"/>
              <a:ext cx="28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9251" name="Rectangle 29"/>
            <p:cNvSpPr>
              <a:spLocks noChangeArrowheads="1"/>
            </p:cNvSpPr>
            <p:nvPr/>
          </p:nvSpPr>
          <p:spPr bwMode="auto">
            <a:xfrm>
              <a:off x="3453" y="285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Rectangle 30"/>
            <p:cNvSpPr>
              <a:spLocks noChangeArrowheads="1"/>
            </p:cNvSpPr>
            <p:nvPr/>
          </p:nvSpPr>
          <p:spPr bwMode="auto">
            <a:xfrm>
              <a:off x="3453" y="227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3" name="Rectangle 31"/>
            <p:cNvSpPr>
              <a:spLocks noChangeArrowheads="1"/>
            </p:cNvSpPr>
            <p:nvPr/>
          </p:nvSpPr>
          <p:spPr bwMode="auto">
            <a:xfrm>
              <a:off x="3453" y="199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Rectangle 32"/>
            <p:cNvSpPr>
              <a:spLocks noChangeArrowheads="1"/>
            </p:cNvSpPr>
            <p:nvPr/>
          </p:nvSpPr>
          <p:spPr bwMode="auto">
            <a:xfrm>
              <a:off x="3453" y="254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Rectangle 33"/>
            <p:cNvSpPr>
              <a:spLocks noChangeArrowheads="1"/>
            </p:cNvSpPr>
            <p:nvPr/>
          </p:nvSpPr>
          <p:spPr bwMode="auto">
            <a:xfrm>
              <a:off x="3453" y="312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6" name="Line 34"/>
            <p:cNvSpPr>
              <a:spLocks noChangeShapeType="1"/>
            </p:cNvSpPr>
            <p:nvPr/>
          </p:nvSpPr>
          <p:spPr bwMode="auto">
            <a:xfrm>
              <a:off x="2257" y="1355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7" name="Freeform 35"/>
            <p:cNvSpPr>
              <a:spLocks/>
            </p:cNvSpPr>
            <p:nvPr/>
          </p:nvSpPr>
          <p:spPr bwMode="auto">
            <a:xfrm>
              <a:off x="2240" y="1403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8" name="Line 36"/>
            <p:cNvSpPr>
              <a:spLocks noChangeShapeType="1"/>
            </p:cNvSpPr>
            <p:nvPr/>
          </p:nvSpPr>
          <p:spPr bwMode="auto">
            <a:xfrm>
              <a:off x="3668" y="2164"/>
              <a:ext cx="2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Freeform 37"/>
            <p:cNvSpPr>
              <a:spLocks/>
            </p:cNvSpPr>
            <p:nvPr/>
          </p:nvSpPr>
          <p:spPr bwMode="auto">
            <a:xfrm>
              <a:off x="3653" y="2244"/>
              <a:ext cx="32" cy="39"/>
            </a:xfrm>
            <a:custGeom>
              <a:avLst/>
              <a:gdLst>
                <a:gd name="T0" fmla="*/ 0 w 32"/>
                <a:gd name="T1" fmla="*/ 0 h 39"/>
                <a:gd name="T2" fmla="*/ 15 w 32"/>
                <a:gd name="T3" fmla="*/ 6 h 39"/>
                <a:gd name="T4" fmla="*/ 32 w 32"/>
                <a:gd name="T5" fmla="*/ 0 h 39"/>
                <a:gd name="T6" fmla="*/ 15 w 32"/>
                <a:gd name="T7" fmla="*/ 39 h 39"/>
                <a:gd name="T8" fmla="*/ 0 w 32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9"/>
                <a:gd name="T17" fmla="*/ 32 w 32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9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0" name="Rectangle 38"/>
            <p:cNvSpPr>
              <a:spLocks noChangeArrowheads="1"/>
            </p:cNvSpPr>
            <p:nvPr/>
          </p:nvSpPr>
          <p:spPr bwMode="auto">
            <a:xfrm>
              <a:off x="1910" y="2214"/>
              <a:ext cx="81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1" name="Rectangle 39"/>
            <p:cNvSpPr>
              <a:spLocks noChangeArrowheads="1"/>
            </p:cNvSpPr>
            <p:nvPr/>
          </p:nvSpPr>
          <p:spPr bwMode="auto">
            <a:xfrm>
              <a:off x="1910" y="2214"/>
              <a:ext cx="7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blocks until server receives</a:t>
              </a:r>
              <a:endParaRPr lang="en-US" sz="2800" b="1"/>
            </a:p>
          </p:txBody>
        </p:sp>
        <p:sp>
          <p:nvSpPr>
            <p:cNvPr id="9262" name="Rectangle 40"/>
            <p:cNvSpPr>
              <a:spLocks noChangeArrowheads="1"/>
            </p:cNvSpPr>
            <p:nvPr/>
          </p:nvSpPr>
          <p:spPr bwMode="auto">
            <a:xfrm>
              <a:off x="1888" y="2289"/>
              <a:ext cx="860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3" name="Rectangle 41"/>
            <p:cNvSpPr>
              <a:spLocks noChangeArrowheads="1"/>
            </p:cNvSpPr>
            <p:nvPr/>
          </p:nvSpPr>
          <p:spPr bwMode="auto">
            <a:xfrm>
              <a:off x="1888" y="2289"/>
              <a:ext cx="79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a connect request from client</a:t>
              </a:r>
              <a:endParaRPr lang="en-US" sz="2800" b="1"/>
            </a:p>
          </p:txBody>
        </p:sp>
        <p:sp>
          <p:nvSpPr>
            <p:cNvPr id="9264" name="Line 42"/>
            <p:cNvSpPr>
              <a:spLocks noChangeShapeType="1"/>
            </p:cNvSpPr>
            <p:nvPr/>
          </p:nvSpPr>
          <p:spPr bwMode="auto">
            <a:xfrm>
              <a:off x="2257" y="2371"/>
              <a:ext cx="1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5" name="Freeform 43"/>
            <p:cNvSpPr>
              <a:spLocks/>
            </p:cNvSpPr>
            <p:nvPr/>
          </p:nvSpPr>
          <p:spPr bwMode="auto">
            <a:xfrm>
              <a:off x="2240" y="2531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5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5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6" name="Freeform 44"/>
            <p:cNvSpPr>
              <a:spLocks/>
            </p:cNvSpPr>
            <p:nvPr/>
          </p:nvSpPr>
          <p:spPr bwMode="auto">
            <a:xfrm>
              <a:off x="3430" y="2617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7" name="Freeform 45"/>
            <p:cNvSpPr>
              <a:spLocks/>
            </p:cNvSpPr>
            <p:nvPr/>
          </p:nvSpPr>
          <p:spPr bwMode="auto">
            <a:xfrm>
              <a:off x="3388" y="261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8" name="Freeform 46"/>
            <p:cNvSpPr>
              <a:spLocks/>
            </p:cNvSpPr>
            <p:nvPr/>
          </p:nvSpPr>
          <p:spPr bwMode="auto">
            <a:xfrm>
              <a:off x="3346" y="2621"/>
              <a:ext cx="21" cy="7"/>
            </a:xfrm>
            <a:custGeom>
              <a:avLst/>
              <a:gdLst>
                <a:gd name="T0" fmla="*/ 21 w 21"/>
                <a:gd name="T1" fmla="*/ 6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6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69" name="Freeform 47"/>
            <p:cNvSpPr>
              <a:spLocks/>
            </p:cNvSpPr>
            <p:nvPr/>
          </p:nvSpPr>
          <p:spPr bwMode="auto">
            <a:xfrm>
              <a:off x="3303" y="2625"/>
              <a:ext cx="21" cy="5"/>
            </a:xfrm>
            <a:custGeom>
              <a:avLst/>
              <a:gdLst>
                <a:gd name="T0" fmla="*/ 21 w 21"/>
                <a:gd name="T1" fmla="*/ 3 h 5"/>
                <a:gd name="T2" fmla="*/ 21 w 21"/>
                <a:gd name="T3" fmla="*/ 0 h 5"/>
                <a:gd name="T4" fmla="*/ 0 w 21"/>
                <a:gd name="T5" fmla="*/ 0 h 5"/>
                <a:gd name="T6" fmla="*/ 0 w 21"/>
                <a:gd name="T7" fmla="*/ 5 h 5"/>
                <a:gd name="T8" fmla="*/ 21 w 21"/>
                <a:gd name="T9" fmla="*/ 3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3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0" name="Freeform 48"/>
            <p:cNvSpPr>
              <a:spLocks/>
            </p:cNvSpPr>
            <p:nvPr/>
          </p:nvSpPr>
          <p:spPr bwMode="auto">
            <a:xfrm>
              <a:off x="3261" y="2627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1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1" name="Freeform 49"/>
            <p:cNvSpPr>
              <a:spLocks/>
            </p:cNvSpPr>
            <p:nvPr/>
          </p:nvSpPr>
          <p:spPr bwMode="auto">
            <a:xfrm>
              <a:off x="3219" y="2628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2" name="Freeform 50"/>
            <p:cNvSpPr>
              <a:spLocks/>
            </p:cNvSpPr>
            <p:nvPr/>
          </p:nvSpPr>
          <p:spPr bwMode="auto">
            <a:xfrm>
              <a:off x="3177" y="2632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3" name="Freeform 51"/>
            <p:cNvSpPr>
              <a:spLocks/>
            </p:cNvSpPr>
            <p:nvPr/>
          </p:nvSpPr>
          <p:spPr bwMode="auto">
            <a:xfrm>
              <a:off x="3134" y="2636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4" name="Freeform 52"/>
            <p:cNvSpPr>
              <a:spLocks/>
            </p:cNvSpPr>
            <p:nvPr/>
          </p:nvSpPr>
          <p:spPr bwMode="auto">
            <a:xfrm>
              <a:off x="3092" y="2638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5" name="Freeform 53"/>
            <p:cNvSpPr>
              <a:spLocks/>
            </p:cNvSpPr>
            <p:nvPr/>
          </p:nvSpPr>
          <p:spPr bwMode="auto">
            <a:xfrm>
              <a:off x="3050" y="2640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6" name="Freeform 54"/>
            <p:cNvSpPr>
              <a:spLocks/>
            </p:cNvSpPr>
            <p:nvPr/>
          </p:nvSpPr>
          <p:spPr bwMode="auto">
            <a:xfrm>
              <a:off x="3008" y="2644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7" name="Freeform 55"/>
            <p:cNvSpPr>
              <a:spLocks/>
            </p:cNvSpPr>
            <p:nvPr/>
          </p:nvSpPr>
          <p:spPr bwMode="auto">
            <a:xfrm>
              <a:off x="2965" y="2646"/>
              <a:ext cx="22" cy="7"/>
            </a:xfrm>
            <a:custGeom>
              <a:avLst/>
              <a:gdLst>
                <a:gd name="T0" fmla="*/ 22 w 22"/>
                <a:gd name="T1" fmla="*/ 5 h 7"/>
                <a:gd name="T2" fmla="*/ 22 w 22"/>
                <a:gd name="T3" fmla="*/ 0 h 7"/>
                <a:gd name="T4" fmla="*/ 0 w 22"/>
                <a:gd name="T5" fmla="*/ 2 h 7"/>
                <a:gd name="T6" fmla="*/ 0 w 22"/>
                <a:gd name="T7" fmla="*/ 7 h 7"/>
                <a:gd name="T8" fmla="*/ 22 w 22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22" y="5"/>
                  </a:moveTo>
                  <a:lnTo>
                    <a:pt x="2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8" name="Freeform 56"/>
            <p:cNvSpPr>
              <a:spLocks/>
            </p:cNvSpPr>
            <p:nvPr/>
          </p:nvSpPr>
          <p:spPr bwMode="auto">
            <a:xfrm>
              <a:off x="2923" y="2650"/>
              <a:ext cx="21" cy="5"/>
            </a:xfrm>
            <a:custGeom>
              <a:avLst/>
              <a:gdLst>
                <a:gd name="T0" fmla="*/ 21 w 21"/>
                <a:gd name="T1" fmla="*/ 5 h 5"/>
                <a:gd name="T2" fmla="*/ 21 w 21"/>
                <a:gd name="T3" fmla="*/ 0 h 5"/>
                <a:gd name="T4" fmla="*/ 0 w 21"/>
                <a:gd name="T5" fmla="*/ 1 h 5"/>
                <a:gd name="T6" fmla="*/ 0 w 21"/>
                <a:gd name="T7" fmla="*/ 5 h 5"/>
                <a:gd name="T8" fmla="*/ 21 w 21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79" name="Freeform 57"/>
            <p:cNvSpPr>
              <a:spLocks/>
            </p:cNvSpPr>
            <p:nvPr/>
          </p:nvSpPr>
          <p:spPr bwMode="auto">
            <a:xfrm>
              <a:off x="2879" y="2651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0" name="Freeform 58"/>
            <p:cNvSpPr>
              <a:spLocks/>
            </p:cNvSpPr>
            <p:nvPr/>
          </p:nvSpPr>
          <p:spPr bwMode="auto">
            <a:xfrm>
              <a:off x="2839" y="2655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1" name="Freeform 59"/>
            <p:cNvSpPr>
              <a:spLocks/>
            </p:cNvSpPr>
            <p:nvPr/>
          </p:nvSpPr>
          <p:spPr bwMode="auto">
            <a:xfrm>
              <a:off x="2795" y="2657"/>
              <a:ext cx="23" cy="6"/>
            </a:xfrm>
            <a:custGeom>
              <a:avLst/>
              <a:gdLst>
                <a:gd name="T0" fmla="*/ 23 w 23"/>
                <a:gd name="T1" fmla="*/ 6 h 6"/>
                <a:gd name="T2" fmla="*/ 23 w 23"/>
                <a:gd name="T3" fmla="*/ 0 h 6"/>
                <a:gd name="T4" fmla="*/ 0 w 23"/>
                <a:gd name="T5" fmla="*/ 2 h 6"/>
                <a:gd name="T6" fmla="*/ 0 w 23"/>
                <a:gd name="T7" fmla="*/ 6 h 6"/>
                <a:gd name="T8" fmla="*/ 23 w 23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6"/>
                <a:gd name="T17" fmla="*/ 23 w 23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6">
                  <a:moveTo>
                    <a:pt x="23" y="6"/>
                  </a:moveTo>
                  <a:lnTo>
                    <a:pt x="23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2" name="Freeform 60"/>
            <p:cNvSpPr>
              <a:spLocks/>
            </p:cNvSpPr>
            <p:nvPr/>
          </p:nvSpPr>
          <p:spPr bwMode="auto">
            <a:xfrm>
              <a:off x="2752" y="2659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3" name="Freeform 61"/>
            <p:cNvSpPr>
              <a:spLocks/>
            </p:cNvSpPr>
            <p:nvPr/>
          </p:nvSpPr>
          <p:spPr bwMode="auto">
            <a:xfrm>
              <a:off x="2710" y="2663"/>
              <a:ext cx="21" cy="8"/>
            </a:xfrm>
            <a:custGeom>
              <a:avLst/>
              <a:gdLst>
                <a:gd name="T0" fmla="*/ 21 w 21"/>
                <a:gd name="T1" fmla="*/ 4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4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4" name="Freeform 62"/>
            <p:cNvSpPr>
              <a:spLocks/>
            </p:cNvSpPr>
            <p:nvPr/>
          </p:nvSpPr>
          <p:spPr bwMode="auto">
            <a:xfrm>
              <a:off x="2668" y="2665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5" name="Freeform 63"/>
            <p:cNvSpPr>
              <a:spLocks/>
            </p:cNvSpPr>
            <p:nvPr/>
          </p:nvSpPr>
          <p:spPr bwMode="auto">
            <a:xfrm>
              <a:off x="2626" y="266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6" name="Freeform 64"/>
            <p:cNvSpPr>
              <a:spLocks/>
            </p:cNvSpPr>
            <p:nvPr/>
          </p:nvSpPr>
          <p:spPr bwMode="auto">
            <a:xfrm>
              <a:off x="2583" y="2671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7" name="Rectangle 65"/>
            <p:cNvSpPr>
              <a:spLocks noChangeArrowheads="1"/>
            </p:cNvSpPr>
            <p:nvPr/>
          </p:nvSpPr>
          <p:spPr bwMode="auto">
            <a:xfrm>
              <a:off x="2541" y="2675"/>
              <a:ext cx="2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8" name="Freeform 66"/>
            <p:cNvSpPr>
              <a:spLocks/>
            </p:cNvSpPr>
            <p:nvPr/>
          </p:nvSpPr>
          <p:spPr bwMode="auto">
            <a:xfrm>
              <a:off x="2508" y="2676"/>
              <a:ext cx="12" cy="6"/>
            </a:xfrm>
            <a:custGeom>
              <a:avLst/>
              <a:gdLst>
                <a:gd name="T0" fmla="*/ 12 w 12"/>
                <a:gd name="T1" fmla="*/ 6 h 6"/>
                <a:gd name="T2" fmla="*/ 12 w 12"/>
                <a:gd name="T3" fmla="*/ 0 h 6"/>
                <a:gd name="T4" fmla="*/ 0 w 12"/>
                <a:gd name="T5" fmla="*/ 2 h 6"/>
                <a:gd name="T6" fmla="*/ 0 w 12"/>
                <a:gd name="T7" fmla="*/ 6 h 6"/>
                <a:gd name="T8" fmla="*/ 12 w 12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6"/>
                <a:gd name="T17" fmla="*/ 12 w 1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6">
                  <a:moveTo>
                    <a:pt x="12" y="6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89" name="Freeform 67"/>
            <p:cNvSpPr>
              <a:spLocks/>
            </p:cNvSpPr>
            <p:nvPr/>
          </p:nvSpPr>
          <p:spPr bwMode="auto">
            <a:xfrm>
              <a:off x="2480" y="2661"/>
              <a:ext cx="40" cy="35"/>
            </a:xfrm>
            <a:custGeom>
              <a:avLst/>
              <a:gdLst>
                <a:gd name="T0" fmla="*/ 38 w 40"/>
                <a:gd name="T1" fmla="*/ 0 h 35"/>
                <a:gd name="T2" fmla="*/ 32 w 40"/>
                <a:gd name="T3" fmla="*/ 19 h 35"/>
                <a:gd name="T4" fmla="*/ 40 w 40"/>
                <a:gd name="T5" fmla="*/ 35 h 35"/>
                <a:gd name="T6" fmla="*/ 0 w 40"/>
                <a:gd name="T7" fmla="*/ 21 h 35"/>
                <a:gd name="T8" fmla="*/ 38 w 4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5"/>
                <a:gd name="T17" fmla="*/ 40 w 40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5">
                  <a:moveTo>
                    <a:pt x="38" y="0"/>
                  </a:moveTo>
                  <a:lnTo>
                    <a:pt x="32" y="19"/>
                  </a:lnTo>
                  <a:lnTo>
                    <a:pt x="40" y="35"/>
                  </a:lnTo>
                  <a:lnTo>
                    <a:pt x="0" y="2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0" name="Freeform 68"/>
            <p:cNvSpPr>
              <a:spLocks/>
            </p:cNvSpPr>
            <p:nvPr/>
          </p:nvSpPr>
          <p:spPr bwMode="auto">
            <a:xfrm>
              <a:off x="2484" y="2907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1" name="Freeform 69"/>
            <p:cNvSpPr>
              <a:spLocks/>
            </p:cNvSpPr>
            <p:nvPr/>
          </p:nvSpPr>
          <p:spPr bwMode="auto">
            <a:xfrm>
              <a:off x="2526" y="2909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6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6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2" name="Freeform 70"/>
            <p:cNvSpPr>
              <a:spLocks/>
            </p:cNvSpPr>
            <p:nvPr/>
          </p:nvSpPr>
          <p:spPr bwMode="auto">
            <a:xfrm>
              <a:off x="2568" y="291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3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3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3" name="Freeform 71"/>
            <p:cNvSpPr>
              <a:spLocks/>
            </p:cNvSpPr>
            <p:nvPr/>
          </p:nvSpPr>
          <p:spPr bwMode="auto">
            <a:xfrm>
              <a:off x="2610" y="2915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4" name="Freeform 72"/>
            <p:cNvSpPr>
              <a:spLocks/>
            </p:cNvSpPr>
            <p:nvPr/>
          </p:nvSpPr>
          <p:spPr bwMode="auto">
            <a:xfrm>
              <a:off x="2652" y="291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5" name="Freeform 73"/>
            <p:cNvSpPr>
              <a:spLocks/>
            </p:cNvSpPr>
            <p:nvPr/>
          </p:nvSpPr>
          <p:spPr bwMode="auto">
            <a:xfrm>
              <a:off x="2695" y="2922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6" name="Freeform 74"/>
            <p:cNvSpPr>
              <a:spLocks/>
            </p:cNvSpPr>
            <p:nvPr/>
          </p:nvSpPr>
          <p:spPr bwMode="auto">
            <a:xfrm>
              <a:off x="2737" y="2924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7" name="Freeform 75"/>
            <p:cNvSpPr>
              <a:spLocks/>
            </p:cNvSpPr>
            <p:nvPr/>
          </p:nvSpPr>
          <p:spPr bwMode="auto">
            <a:xfrm>
              <a:off x="2779" y="2928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8" name="Freeform 76"/>
            <p:cNvSpPr>
              <a:spLocks/>
            </p:cNvSpPr>
            <p:nvPr/>
          </p:nvSpPr>
          <p:spPr bwMode="auto">
            <a:xfrm>
              <a:off x="2821" y="2930"/>
              <a:ext cx="22" cy="6"/>
            </a:xfrm>
            <a:custGeom>
              <a:avLst/>
              <a:gdLst>
                <a:gd name="T0" fmla="*/ 0 w 22"/>
                <a:gd name="T1" fmla="*/ 0 h 6"/>
                <a:gd name="T2" fmla="*/ 0 w 22"/>
                <a:gd name="T3" fmla="*/ 6 h 6"/>
                <a:gd name="T4" fmla="*/ 22 w 22"/>
                <a:gd name="T5" fmla="*/ 6 h 6"/>
                <a:gd name="T6" fmla="*/ 22 w 22"/>
                <a:gd name="T7" fmla="*/ 2 h 6"/>
                <a:gd name="T8" fmla="*/ 0 w 22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6"/>
                <a:gd name="T17" fmla="*/ 22 w 2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6">
                  <a:moveTo>
                    <a:pt x="0" y="0"/>
                  </a:moveTo>
                  <a:lnTo>
                    <a:pt x="0" y="6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99" name="Freeform 77"/>
            <p:cNvSpPr>
              <a:spLocks/>
            </p:cNvSpPr>
            <p:nvPr/>
          </p:nvSpPr>
          <p:spPr bwMode="auto">
            <a:xfrm>
              <a:off x="2906" y="2936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0" name="Freeform 78"/>
            <p:cNvSpPr>
              <a:spLocks/>
            </p:cNvSpPr>
            <p:nvPr/>
          </p:nvSpPr>
          <p:spPr bwMode="auto">
            <a:xfrm>
              <a:off x="2948" y="293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1" name="Freeform 79"/>
            <p:cNvSpPr>
              <a:spLocks/>
            </p:cNvSpPr>
            <p:nvPr/>
          </p:nvSpPr>
          <p:spPr bwMode="auto">
            <a:xfrm>
              <a:off x="2990" y="2941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2" name="Freeform 80"/>
            <p:cNvSpPr>
              <a:spLocks/>
            </p:cNvSpPr>
            <p:nvPr/>
          </p:nvSpPr>
          <p:spPr bwMode="auto">
            <a:xfrm>
              <a:off x="3033" y="2945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3" name="Freeform 81"/>
            <p:cNvSpPr>
              <a:spLocks/>
            </p:cNvSpPr>
            <p:nvPr/>
          </p:nvSpPr>
          <p:spPr bwMode="auto">
            <a:xfrm>
              <a:off x="3077" y="294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4" name="Freeform 82"/>
            <p:cNvSpPr>
              <a:spLocks/>
            </p:cNvSpPr>
            <p:nvPr/>
          </p:nvSpPr>
          <p:spPr bwMode="auto">
            <a:xfrm>
              <a:off x="3119" y="2951"/>
              <a:ext cx="19" cy="8"/>
            </a:xfrm>
            <a:custGeom>
              <a:avLst/>
              <a:gdLst>
                <a:gd name="T0" fmla="*/ 0 w 19"/>
                <a:gd name="T1" fmla="*/ 0 h 8"/>
                <a:gd name="T2" fmla="*/ 0 w 19"/>
                <a:gd name="T3" fmla="*/ 4 h 8"/>
                <a:gd name="T4" fmla="*/ 19 w 19"/>
                <a:gd name="T5" fmla="*/ 8 h 8"/>
                <a:gd name="T6" fmla="*/ 19 w 19"/>
                <a:gd name="T7" fmla="*/ 2 h 8"/>
                <a:gd name="T8" fmla="*/ 0 w 19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8"/>
                <a:gd name="T17" fmla="*/ 19 w 1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8">
                  <a:moveTo>
                    <a:pt x="0" y="0"/>
                  </a:moveTo>
                  <a:lnTo>
                    <a:pt x="0" y="4"/>
                  </a:lnTo>
                  <a:lnTo>
                    <a:pt x="19" y="8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5" name="Freeform 83"/>
            <p:cNvSpPr>
              <a:spLocks/>
            </p:cNvSpPr>
            <p:nvPr/>
          </p:nvSpPr>
          <p:spPr bwMode="auto">
            <a:xfrm>
              <a:off x="3159" y="2953"/>
              <a:ext cx="23" cy="8"/>
            </a:xfrm>
            <a:custGeom>
              <a:avLst/>
              <a:gdLst>
                <a:gd name="T0" fmla="*/ 0 w 23"/>
                <a:gd name="T1" fmla="*/ 0 h 8"/>
                <a:gd name="T2" fmla="*/ 0 w 23"/>
                <a:gd name="T3" fmla="*/ 6 h 8"/>
                <a:gd name="T4" fmla="*/ 23 w 23"/>
                <a:gd name="T5" fmla="*/ 8 h 8"/>
                <a:gd name="T6" fmla="*/ 23 w 23"/>
                <a:gd name="T7" fmla="*/ 2 h 8"/>
                <a:gd name="T8" fmla="*/ 0 w 2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8"/>
                <a:gd name="T17" fmla="*/ 23 w 2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8">
                  <a:moveTo>
                    <a:pt x="0" y="0"/>
                  </a:moveTo>
                  <a:lnTo>
                    <a:pt x="0" y="6"/>
                  </a:lnTo>
                  <a:lnTo>
                    <a:pt x="23" y="8"/>
                  </a:lnTo>
                  <a:lnTo>
                    <a:pt x="2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6" name="Freeform 84"/>
            <p:cNvSpPr>
              <a:spLocks/>
            </p:cNvSpPr>
            <p:nvPr/>
          </p:nvSpPr>
          <p:spPr bwMode="auto">
            <a:xfrm>
              <a:off x="3203" y="2957"/>
              <a:ext cx="22" cy="7"/>
            </a:xfrm>
            <a:custGeom>
              <a:avLst/>
              <a:gdLst>
                <a:gd name="T0" fmla="*/ 0 w 22"/>
                <a:gd name="T1" fmla="*/ 0 h 7"/>
                <a:gd name="T2" fmla="*/ 0 w 22"/>
                <a:gd name="T3" fmla="*/ 6 h 7"/>
                <a:gd name="T4" fmla="*/ 22 w 22"/>
                <a:gd name="T5" fmla="*/ 7 h 7"/>
                <a:gd name="T6" fmla="*/ 22 w 22"/>
                <a:gd name="T7" fmla="*/ 2 h 7"/>
                <a:gd name="T8" fmla="*/ 0 w 22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0" y="0"/>
                  </a:moveTo>
                  <a:lnTo>
                    <a:pt x="0" y="6"/>
                  </a:lnTo>
                  <a:lnTo>
                    <a:pt x="22" y="7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7" name="Freeform 85"/>
            <p:cNvSpPr>
              <a:spLocks/>
            </p:cNvSpPr>
            <p:nvPr/>
          </p:nvSpPr>
          <p:spPr bwMode="auto">
            <a:xfrm>
              <a:off x="3246" y="2961"/>
              <a:ext cx="21" cy="5"/>
            </a:xfrm>
            <a:custGeom>
              <a:avLst/>
              <a:gdLst>
                <a:gd name="T0" fmla="*/ 0 w 21"/>
                <a:gd name="T1" fmla="*/ 0 h 5"/>
                <a:gd name="T2" fmla="*/ 0 w 21"/>
                <a:gd name="T3" fmla="*/ 3 h 5"/>
                <a:gd name="T4" fmla="*/ 21 w 21"/>
                <a:gd name="T5" fmla="*/ 5 h 5"/>
                <a:gd name="T6" fmla="*/ 21 w 21"/>
                <a:gd name="T7" fmla="*/ 0 h 5"/>
                <a:gd name="T8" fmla="*/ 0 w 2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0" y="0"/>
                  </a:moveTo>
                  <a:lnTo>
                    <a:pt x="0" y="3"/>
                  </a:lnTo>
                  <a:lnTo>
                    <a:pt x="21" y="5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8" name="Freeform 86"/>
            <p:cNvSpPr>
              <a:spLocks/>
            </p:cNvSpPr>
            <p:nvPr/>
          </p:nvSpPr>
          <p:spPr bwMode="auto">
            <a:xfrm>
              <a:off x="3288" y="296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09" name="Freeform 87"/>
            <p:cNvSpPr>
              <a:spLocks/>
            </p:cNvSpPr>
            <p:nvPr/>
          </p:nvSpPr>
          <p:spPr bwMode="auto">
            <a:xfrm>
              <a:off x="3330" y="2966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0" name="Freeform 88"/>
            <p:cNvSpPr>
              <a:spLocks/>
            </p:cNvSpPr>
            <p:nvPr/>
          </p:nvSpPr>
          <p:spPr bwMode="auto">
            <a:xfrm>
              <a:off x="3372" y="296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1" name="Rectangle 89"/>
            <p:cNvSpPr>
              <a:spLocks noChangeArrowheads="1"/>
            </p:cNvSpPr>
            <p:nvPr/>
          </p:nvSpPr>
          <p:spPr bwMode="auto">
            <a:xfrm>
              <a:off x="3415" y="2972"/>
              <a:ext cx="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2" name="Freeform 90"/>
            <p:cNvSpPr>
              <a:spLocks/>
            </p:cNvSpPr>
            <p:nvPr/>
          </p:nvSpPr>
          <p:spPr bwMode="auto">
            <a:xfrm>
              <a:off x="3411" y="2957"/>
              <a:ext cx="40" cy="34"/>
            </a:xfrm>
            <a:custGeom>
              <a:avLst/>
              <a:gdLst>
                <a:gd name="T0" fmla="*/ 0 w 40"/>
                <a:gd name="T1" fmla="*/ 34 h 34"/>
                <a:gd name="T2" fmla="*/ 6 w 40"/>
                <a:gd name="T3" fmla="*/ 17 h 34"/>
                <a:gd name="T4" fmla="*/ 2 w 40"/>
                <a:gd name="T5" fmla="*/ 0 h 34"/>
                <a:gd name="T6" fmla="*/ 40 w 40"/>
                <a:gd name="T7" fmla="*/ 19 h 34"/>
                <a:gd name="T8" fmla="*/ 0 w 40"/>
                <a:gd name="T9" fmla="*/ 3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4"/>
                <a:gd name="T17" fmla="*/ 40 w 4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4">
                  <a:moveTo>
                    <a:pt x="0" y="34"/>
                  </a:moveTo>
                  <a:lnTo>
                    <a:pt x="6" y="17"/>
                  </a:lnTo>
                  <a:lnTo>
                    <a:pt x="2" y="0"/>
                  </a:lnTo>
                  <a:lnTo>
                    <a:pt x="40" y="19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3" name="Line 91"/>
            <p:cNvSpPr>
              <a:spLocks noChangeShapeType="1"/>
            </p:cNvSpPr>
            <p:nvPr/>
          </p:nvSpPr>
          <p:spPr bwMode="auto">
            <a:xfrm>
              <a:off x="2257" y="2738"/>
              <a:ext cx="1" cy="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4" name="Freeform 92"/>
            <p:cNvSpPr>
              <a:spLocks/>
            </p:cNvSpPr>
            <p:nvPr/>
          </p:nvSpPr>
          <p:spPr bwMode="auto">
            <a:xfrm>
              <a:off x="2240" y="2786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6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5" name="Line 93"/>
            <p:cNvSpPr>
              <a:spLocks noChangeShapeType="1"/>
            </p:cNvSpPr>
            <p:nvPr/>
          </p:nvSpPr>
          <p:spPr bwMode="auto">
            <a:xfrm>
              <a:off x="3668" y="303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6" name="Freeform 94"/>
            <p:cNvSpPr>
              <a:spLocks/>
            </p:cNvSpPr>
            <p:nvPr/>
          </p:nvSpPr>
          <p:spPr bwMode="auto">
            <a:xfrm>
              <a:off x="3653" y="3087"/>
              <a:ext cx="32" cy="41"/>
            </a:xfrm>
            <a:custGeom>
              <a:avLst/>
              <a:gdLst>
                <a:gd name="T0" fmla="*/ 0 w 32"/>
                <a:gd name="T1" fmla="*/ 0 h 41"/>
                <a:gd name="T2" fmla="*/ 15 w 32"/>
                <a:gd name="T3" fmla="*/ 8 h 41"/>
                <a:gd name="T4" fmla="*/ 32 w 32"/>
                <a:gd name="T5" fmla="*/ 0 h 41"/>
                <a:gd name="T6" fmla="*/ 15 w 32"/>
                <a:gd name="T7" fmla="*/ 41 h 41"/>
                <a:gd name="T8" fmla="*/ 0 w 32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1"/>
                <a:gd name="T17" fmla="*/ 32 w 3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1">
                  <a:moveTo>
                    <a:pt x="0" y="0"/>
                  </a:moveTo>
                  <a:lnTo>
                    <a:pt x="15" y="8"/>
                  </a:lnTo>
                  <a:lnTo>
                    <a:pt x="32" y="0"/>
                  </a:lnTo>
                  <a:lnTo>
                    <a:pt x="15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7" name="Rectangle 95"/>
            <p:cNvSpPr>
              <a:spLocks noChangeArrowheads="1"/>
            </p:cNvSpPr>
            <p:nvPr/>
          </p:nvSpPr>
          <p:spPr bwMode="auto">
            <a:xfrm>
              <a:off x="2958" y="2561"/>
              <a:ext cx="14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18" name="Rectangle 96"/>
            <p:cNvSpPr>
              <a:spLocks noChangeArrowheads="1"/>
            </p:cNvSpPr>
            <p:nvPr/>
          </p:nvSpPr>
          <p:spPr bwMode="auto">
            <a:xfrm>
              <a:off x="2958" y="2561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9319" name="Rectangle 97"/>
            <p:cNvSpPr>
              <a:spLocks noChangeArrowheads="1"/>
            </p:cNvSpPr>
            <p:nvPr/>
          </p:nvSpPr>
          <p:spPr bwMode="auto">
            <a:xfrm>
              <a:off x="2958" y="2855"/>
              <a:ext cx="14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0" name="Rectangle 98"/>
            <p:cNvSpPr>
              <a:spLocks noChangeArrowheads="1"/>
            </p:cNvSpPr>
            <p:nvPr/>
          </p:nvSpPr>
          <p:spPr bwMode="auto">
            <a:xfrm>
              <a:off x="2958" y="2855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9321" name="Rectangle 99"/>
            <p:cNvSpPr>
              <a:spLocks noChangeArrowheads="1"/>
            </p:cNvSpPr>
            <p:nvPr/>
          </p:nvSpPr>
          <p:spPr bwMode="auto">
            <a:xfrm>
              <a:off x="2132" y="1052"/>
              <a:ext cx="2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2" name="Rectangle 100"/>
            <p:cNvSpPr>
              <a:spLocks noChangeArrowheads="1"/>
            </p:cNvSpPr>
            <p:nvPr/>
          </p:nvSpPr>
          <p:spPr bwMode="auto">
            <a:xfrm>
              <a:off x="2132" y="1054"/>
              <a:ext cx="231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Server</a:t>
              </a:r>
              <a:endParaRPr lang="en-US" sz="2800" b="1"/>
            </a:p>
          </p:txBody>
        </p:sp>
        <p:sp>
          <p:nvSpPr>
            <p:cNvPr id="9323" name="Rectangle 101"/>
            <p:cNvSpPr>
              <a:spLocks noChangeArrowheads="1"/>
            </p:cNvSpPr>
            <p:nvPr/>
          </p:nvSpPr>
          <p:spPr bwMode="auto">
            <a:xfrm>
              <a:off x="3553" y="1864"/>
              <a:ext cx="2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4" name="Rectangle 102"/>
            <p:cNvSpPr>
              <a:spLocks noChangeArrowheads="1"/>
            </p:cNvSpPr>
            <p:nvPr/>
          </p:nvSpPr>
          <p:spPr bwMode="auto">
            <a:xfrm>
              <a:off x="3553" y="1866"/>
              <a:ext cx="21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Client</a:t>
              </a:r>
              <a:endParaRPr lang="en-US" sz="2800" b="1"/>
            </a:p>
          </p:txBody>
        </p:sp>
        <p:sp>
          <p:nvSpPr>
            <p:cNvPr id="9325" name="Line 103"/>
            <p:cNvSpPr>
              <a:spLocks noChangeShapeType="1"/>
            </p:cNvSpPr>
            <p:nvPr/>
          </p:nvSpPr>
          <p:spPr bwMode="auto">
            <a:xfrm>
              <a:off x="2257" y="1607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6" name="Freeform 104"/>
            <p:cNvSpPr>
              <a:spLocks/>
            </p:cNvSpPr>
            <p:nvPr/>
          </p:nvSpPr>
          <p:spPr bwMode="auto">
            <a:xfrm>
              <a:off x="2240" y="1655"/>
              <a:ext cx="34" cy="38"/>
            </a:xfrm>
            <a:custGeom>
              <a:avLst/>
              <a:gdLst>
                <a:gd name="T0" fmla="*/ 0 w 34"/>
                <a:gd name="T1" fmla="*/ 0 h 38"/>
                <a:gd name="T2" fmla="*/ 17 w 34"/>
                <a:gd name="T3" fmla="*/ 6 h 38"/>
                <a:gd name="T4" fmla="*/ 34 w 34"/>
                <a:gd name="T5" fmla="*/ 0 h 38"/>
                <a:gd name="T6" fmla="*/ 17 w 34"/>
                <a:gd name="T7" fmla="*/ 38 h 38"/>
                <a:gd name="T8" fmla="*/ 0 w 34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38"/>
                <a:gd name="T17" fmla="*/ 34 w 34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38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7" name="Line 105"/>
            <p:cNvSpPr>
              <a:spLocks noChangeShapeType="1"/>
            </p:cNvSpPr>
            <p:nvPr/>
          </p:nvSpPr>
          <p:spPr bwMode="auto">
            <a:xfrm>
              <a:off x="2257" y="1862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8" name="Freeform 106"/>
            <p:cNvSpPr>
              <a:spLocks/>
            </p:cNvSpPr>
            <p:nvPr/>
          </p:nvSpPr>
          <p:spPr bwMode="auto">
            <a:xfrm>
              <a:off x="2240" y="1908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29" name="Rectangle 107"/>
            <p:cNvSpPr>
              <a:spLocks noChangeArrowheads="1"/>
            </p:cNvSpPr>
            <p:nvPr/>
          </p:nvSpPr>
          <p:spPr bwMode="auto">
            <a:xfrm>
              <a:off x="2078" y="2001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0" name="Rectangle 108"/>
            <p:cNvSpPr>
              <a:spLocks noChangeArrowheads="1"/>
            </p:cNvSpPr>
            <p:nvPr/>
          </p:nvSpPr>
          <p:spPr bwMode="auto">
            <a:xfrm>
              <a:off x="2078" y="1999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accept()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9331" name="Rectangle 109"/>
            <p:cNvSpPr>
              <a:spLocks noChangeArrowheads="1"/>
            </p:cNvSpPr>
            <p:nvPr/>
          </p:nvSpPr>
          <p:spPr bwMode="auto">
            <a:xfrm>
              <a:off x="2040" y="1953"/>
              <a:ext cx="436" cy="1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2" name="Line 110"/>
            <p:cNvSpPr>
              <a:spLocks noChangeShapeType="1"/>
            </p:cNvSpPr>
            <p:nvPr/>
          </p:nvSpPr>
          <p:spPr bwMode="auto">
            <a:xfrm>
              <a:off x="2257" y="2125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3" name="Freeform 111"/>
            <p:cNvSpPr>
              <a:spLocks/>
            </p:cNvSpPr>
            <p:nvPr/>
          </p:nvSpPr>
          <p:spPr bwMode="auto">
            <a:xfrm>
              <a:off x="2240" y="2171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4" name="Rectangle 112"/>
            <p:cNvSpPr>
              <a:spLocks noChangeArrowheads="1"/>
            </p:cNvSpPr>
            <p:nvPr/>
          </p:nvSpPr>
          <p:spPr bwMode="auto">
            <a:xfrm>
              <a:off x="2101" y="2876"/>
              <a:ext cx="38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5" name="Rectangle 113"/>
            <p:cNvSpPr>
              <a:spLocks noChangeArrowheads="1"/>
            </p:cNvSpPr>
            <p:nvPr/>
          </p:nvSpPr>
          <p:spPr bwMode="auto">
            <a:xfrm>
              <a:off x="2101" y="2876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9336" name="Rectangle 114"/>
            <p:cNvSpPr>
              <a:spLocks noChangeArrowheads="1"/>
            </p:cNvSpPr>
            <p:nvPr/>
          </p:nvSpPr>
          <p:spPr bwMode="auto">
            <a:xfrm>
              <a:off x="2040" y="2828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7" name="Line 115"/>
            <p:cNvSpPr>
              <a:spLocks noChangeShapeType="1"/>
            </p:cNvSpPr>
            <p:nvPr/>
          </p:nvSpPr>
          <p:spPr bwMode="auto">
            <a:xfrm>
              <a:off x="2257" y="2993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8" name="Freeform 116"/>
            <p:cNvSpPr>
              <a:spLocks/>
            </p:cNvSpPr>
            <p:nvPr/>
          </p:nvSpPr>
          <p:spPr bwMode="auto">
            <a:xfrm>
              <a:off x="2240" y="3039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39" name="Rectangle 117"/>
            <p:cNvSpPr>
              <a:spLocks noChangeArrowheads="1"/>
            </p:cNvSpPr>
            <p:nvPr/>
          </p:nvSpPr>
          <p:spPr bwMode="auto">
            <a:xfrm>
              <a:off x="3403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0" name="Rectangle 118"/>
            <p:cNvSpPr>
              <a:spLocks noChangeArrowheads="1"/>
            </p:cNvSpPr>
            <p:nvPr/>
          </p:nvSpPr>
          <p:spPr bwMode="auto">
            <a:xfrm>
              <a:off x="3361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1" name="Rectangle 119"/>
            <p:cNvSpPr>
              <a:spLocks noChangeArrowheads="1"/>
            </p:cNvSpPr>
            <p:nvPr/>
          </p:nvSpPr>
          <p:spPr bwMode="auto">
            <a:xfrm>
              <a:off x="3319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2" name="Rectangle 120"/>
            <p:cNvSpPr>
              <a:spLocks noChangeArrowheads="1"/>
            </p:cNvSpPr>
            <p:nvPr/>
          </p:nvSpPr>
          <p:spPr bwMode="auto">
            <a:xfrm>
              <a:off x="3276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3" name="Rectangle 121"/>
            <p:cNvSpPr>
              <a:spLocks noChangeArrowheads="1"/>
            </p:cNvSpPr>
            <p:nvPr/>
          </p:nvSpPr>
          <p:spPr bwMode="auto">
            <a:xfrm>
              <a:off x="323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4" name="Rectangle 122"/>
            <p:cNvSpPr>
              <a:spLocks noChangeArrowheads="1"/>
            </p:cNvSpPr>
            <p:nvPr/>
          </p:nvSpPr>
          <p:spPr bwMode="auto">
            <a:xfrm>
              <a:off x="3192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5" name="Rectangle 123"/>
            <p:cNvSpPr>
              <a:spLocks noChangeArrowheads="1"/>
            </p:cNvSpPr>
            <p:nvPr/>
          </p:nvSpPr>
          <p:spPr bwMode="auto">
            <a:xfrm>
              <a:off x="315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6" name="Rectangle 124"/>
            <p:cNvSpPr>
              <a:spLocks noChangeArrowheads="1"/>
            </p:cNvSpPr>
            <p:nvPr/>
          </p:nvSpPr>
          <p:spPr bwMode="auto">
            <a:xfrm>
              <a:off x="3107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7" name="Rectangle 125"/>
            <p:cNvSpPr>
              <a:spLocks noChangeArrowheads="1"/>
            </p:cNvSpPr>
            <p:nvPr/>
          </p:nvSpPr>
          <p:spPr bwMode="auto">
            <a:xfrm>
              <a:off x="306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8" name="Rectangle 126"/>
            <p:cNvSpPr>
              <a:spLocks noChangeArrowheads="1"/>
            </p:cNvSpPr>
            <p:nvPr/>
          </p:nvSpPr>
          <p:spPr bwMode="auto">
            <a:xfrm>
              <a:off x="3023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49" name="Rectangle 127"/>
            <p:cNvSpPr>
              <a:spLocks noChangeArrowheads="1"/>
            </p:cNvSpPr>
            <p:nvPr/>
          </p:nvSpPr>
          <p:spPr bwMode="auto">
            <a:xfrm>
              <a:off x="298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0" name="Rectangle 128"/>
            <p:cNvSpPr>
              <a:spLocks noChangeArrowheads="1"/>
            </p:cNvSpPr>
            <p:nvPr/>
          </p:nvSpPr>
          <p:spPr bwMode="auto">
            <a:xfrm>
              <a:off x="2939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1" name="Rectangle 129"/>
            <p:cNvSpPr>
              <a:spLocks noChangeArrowheads="1"/>
            </p:cNvSpPr>
            <p:nvPr/>
          </p:nvSpPr>
          <p:spPr bwMode="auto">
            <a:xfrm>
              <a:off x="2896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2" name="Rectangle 130"/>
            <p:cNvSpPr>
              <a:spLocks noChangeArrowheads="1"/>
            </p:cNvSpPr>
            <p:nvPr/>
          </p:nvSpPr>
          <p:spPr bwMode="auto">
            <a:xfrm>
              <a:off x="2854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3" name="Rectangle 131"/>
            <p:cNvSpPr>
              <a:spLocks noChangeArrowheads="1"/>
            </p:cNvSpPr>
            <p:nvPr/>
          </p:nvSpPr>
          <p:spPr bwMode="auto">
            <a:xfrm>
              <a:off x="2812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4" name="Rectangle 132"/>
            <p:cNvSpPr>
              <a:spLocks noChangeArrowheads="1"/>
            </p:cNvSpPr>
            <p:nvPr/>
          </p:nvSpPr>
          <p:spPr bwMode="auto">
            <a:xfrm>
              <a:off x="2770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5" name="Rectangle 133"/>
            <p:cNvSpPr>
              <a:spLocks noChangeArrowheads="1"/>
            </p:cNvSpPr>
            <p:nvPr/>
          </p:nvSpPr>
          <p:spPr bwMode="auto">
            <a:xfrm>
              <a:off x="2727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6" name="Rectangle 134"/>
            <p:cNvSpPr>
              <a:spLocks noChangeArrowheads="1"/>
            </p:cNvSpPr>
            <p:nvPr/>
          </p:nvSpPr>
          <p:spPr bwMode="auto">
            <a:xfrm>
              <a:off x="268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7" name="Rectangle 135"/>
            <p:cNvSpPr>
              <a:spLocks noChangeArrowheads="1"/>
            </p:cNvSpPr>
            <p:nvPr/>
          </p:nvSpPr>
          <p:spPr bwMode="auto">
            <a:xfrm>
              <a:off x="2643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8" name="Rectangle 136"/>
            <p:cNvSpPr>
              <a:spLocks noChangeArrowheads="1"/>
            </p:cNvSpPr>
            <p:nvPr/>
          </p:nvSpPr>
          <p:spPr bwMode="auto">
            <a:xfrm>
              <a:off x="260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59" name="Rectangle 137"/>
            <p:cNvSpPr>
              <a:spLocks noChangeArrowheads="1"/>
            </p:cNvSpPr>
            <p:nvPr/>
          </p:nvSpPr>
          <p:spPr bwMode="auto">
            <a:xfrm>
              <a:off x="2558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0" name="Rectangle 138"/>
            <p:cNvSpPr>
              <a:spLocks noChangeArrowheads="1"/>
            </p:cNvSpPr>
            <p:nvPr/>
          </p:nvSpPr>
          <p:spPr bwMode="auto">
            <a:xfrm>
              <a:off x="251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1" name="Rectangle 139"/>
            <p:cNvSpPr>
              <a:spLocks noChangeArrowheads="1"/>
            </p:cNvSpPr>
            <p:nvPr/>
          </p:nvSpPr>
          <p:spPr bwMode="auto">
            <a:xfrm>
              <a:off x="2472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2" name="Rectangle 140"/>
            <p:cNvSpPr>
              <a:spLocks noChangeArrowheads="1"/>
            </p:cNvSpPr>
            <p:nvPr/>
          </p:nvSpPr>
          <p:spPr bwMode="auto">
            <a:xfrm>
              <a:off x="243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3" name="Rectangle 141"/>
            <p:cNvSpPr>
              <a:spLocks noChangeArrowheads="1"/>
            </p:cNvSpPr>
            <p:nvPr/>
          </p:nvSpPr>
          <p:spPr bwMode="auto">
            <a:xfrm>
              <a:off x="2388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4" name="Rectangle 142"/>
            <p:cNvSpPr>
              <a:spLocks noChangeArrowheads="1"/>
            </p:cNvSpPr>
            <p:nvPr/>
          </p:nvSpPr>
          <p:spPr bwMode="auto">
            <a:xfrm>
              <a:off x="234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5" name="Rectangle 143"/>
            <p:cNvSpPr>
              <a:spLocks noChangeArrowheads="1"/>
            </p:cNvSpPr>
            <p:nvPr/>
          </p:nvSpPr>
          <p:spPr bwMode="auto">
            <a:xfrm>
              <a:off x="230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6" name="Freeform 144"/>
            <p:cNvSpPr>
              <a:spLocks/>
            </p:cNvSpPr>
            <p:nvPr/>
          </p:nvSpPr>
          <p:spPr bwMode="auto">
            <a:xfrm>
              <a:off x="3397" y="2373"/>
              <a:ext cx="54" cy="44"/>
            </a:xfrm>
            <a:custGeom>
              <a:avLst/>
              <a:gdLst>
                <a:gd name="T0" fmla="*/ 0 w 54"/>
                <a:gd name="T1" fmla="*/ 44 h 44"/>
                <a:gd name="T2" fmla="*/ 8 w 54"/>
                <a:gd name="T3" fmla="*/ 21 h 44"/>
                <a:gd name="T4" fmla="*/ 0 w 54"/>
                <a:gd name="T5" fmla="*/ 0 h 44"/>
                <a:gd name="T6" fmla="*/ 54 w 54"/>
                <a:gd name="T7" fmla="*/ 21 h 44"/>
                <a:gd name="T8" fmla="*/ 0 w 54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4"/>
                <a:gd name="T17" fmla="*/ 54 w 5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4">
                  <a:moveTo>
                    <a:pt x="0" y="44"/>
                  </a:moveTo>
                  <a:lnTo>
                    <a:pt x="8" y="21"/>
                  </a:lnTo>
                  <a:lnTo>
                    <a:pt x="0" y="0"/>
                  </a:lnTo>
                  <a:lnTo>
                    <a:pt x="54" y="2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7" name="Freeform 145"/>
            <p:cNvSpPr>
              <a:spLocks/>
            </p:cNvSpPr>
            <p:nvPr/>
          </p:nvSpPr>
          <p:spPr bwMode="auto">
            <a:xfrm>
              <a:off x="2269" y="2373"/>
              <a:ext cx="53" cy="44"/>
            </a:xfrm>
            <a:custGeom>
              <a:avLst/>
              <a:gdLst>
                <a:gd name="T0" fmla="*/ 53 w 53"/>
                <a:gd name="T1" fmla="*/ 0 h 44"/>
                <a:gd name="T2" fmla="*/ 46 w 53"/>
                <a:gd name="T3" fmla="*/ 21 h 44"/>
                <a:gd name="T4" fmla="*/ 53 w 53"/>
                <a:gd name="T5" fmla="*/ 44 h 44"/>
                <a:gd name="T6" fmla="*/ 0 w 53"/>
                <a:gd name="T7" fmla="*/ 21 h 44"/>
                <a:gd name="T8" fmla="*/ 53 w 53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4"/>
                <a:gd name="T17" fmla="*/ 53 w 5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4">
                  <a:moveTo>
                    <a:pt x="53" y="0"/>
                  </a:moveTo>
                  <a:lnTo>
                    <a:pt x="46" y="21"/>
                  </a:lnTo>
                  <a:lnTo>
                    <a:pt x="53" y="44"/>
                  </a:lnTo>
                  <a:lnTo>
                    <a:pt x="0" y="2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8" name="Rectangle 146"/>
            <p:cNvSpPr>
              <a:spLocks noChangeArrowheads="1"/>
            </p:cNvSpPr>
            <p:nvPr/>
          </p:nvSpPr>
          <p:spPr bwMode="auto">
            <a:xfrm>
              <a:off x="2762" y="2291"/>
              <a:ext cx="59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69" name="Rectangle 147"/>
            <p:cNvSpPr>
              <a:spLocks noChangeArrowheads="1"/>
            </p:cNvSpPr>
            <p:nvPr/>
          </p:nvSpPr>
          <p:spPr bwMode="auto">
            <a:xfrm>
              <a:off x="2762" y="2291"/>
              <a:ext cx="541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connect negotiation</a:t>
              </a:r>
              <a:endParaRPr lang="en-US" sz="2800" b="1"/>
            </a:p>
          </p:txBody>
        </p:sp>
        <p:sp>
          <p:nvSpPr>
            <p:cNvPr id="9370" name="Line 148"/>
            <p:cNvSpPr>
              <a:spLocks noChangeShapeType="1"/>
            </p:cNvSpPr>
            <p:nvPr/>
          </p:nvSpPr>
          <p:spPr bwMode="auto">
            <a:xfrm>
              <a:off x="3668" y="244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1" name="Freeform 149"/>
            <p:cNvSpPr>
              <a:spLocks/>
            </p:cNvSpPr>
            <p:nvPr/>
          </p:nvSpPr>
          <p:spPr bwMode="auto">
            <a:xfrm>
              <a:off x="3653" y="2498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6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2" name="Line 150"/>
            <p:cNvSpPr>
              <a:spLocks noChangeShapeType="1"/>
            </p:cNvSpPr>
            <p:nvPr/>
          </p:nvSpPr>
          <p:spPr bwMode="auto">
            <a:xfrm>
              <a:off x="3668" y="2713"/>
              <a:ext cx="2" cy="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73" name="Freeform 151"/>
            <p:cNvSpPr>
              <a:spLocks/>
            </p:cNvSpPr>
            <p:nvPr/>
          </p:nvSpPr>
          <p:spPr bwMode="auto">
            <a:xfrm>
              <a:off x="3653" y="2817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7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7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22" name="Text Box 152"/>
          <p:cNvSpPr txBox="1">
            <a:spLocks noChangeArrowheads="1"/>
          </p:cNvSpPr>
          <p:nvPr/>
        </p:nvSpPr>
        <p:spPr bwMode="auto">
          <a:xfrm>
            <a:off x="7485063" y="5818188"/>
            <a:ext cx="8874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200"/>
              <a:t>Figure 2.17</a:t>
            </a:r>
          </a:p>
        </p:txBody>
      </p:sp>
      <p:sp>
        <p:nvSpPr>
          <p:cNvPr id="9223" name="Text Box 153"/>
          <p:cNvSpPr txBox="1">
            <a:spLocks noChangeArrowheads="1"/>
          </p:cNvSpPr>
          <p:nvPr/>
        </p:nvSpPr>
        <p:spPr bwMode="auto">
          <a:xfrm>
            <a:off x="3132138" y="5834063"/>
            <a:ext cx="28162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Leon-Garcia &amp; Widjaja:  </a:t>
            </a:r>
            <a:r>
              <a:rPr lang="en-US" sz="1000" i="1"/>
              <a:t>Communication Networks</a:t>
            </a:r>
          </a:p>
        </p:txBody>
      </p:sp>
      <p:sp>
        <p:nvSpPr>
          <p:cNvPr id="9224" name="Text Box 154"/>
          <p:cNvSpPr txBox="1">
            <a:spLocks noChangeArrowheads="1"/>
          </p:cNvSpPr>
          <p:nvPr/>
        </p:nvSpPr>
        <p:spPr bwMode="auto">
          <a:xfrm>
            <a:off x="71438" y="5848350"/>
            <a:ext cx="2628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000"/>
              <a:t>Copyright ©2000 The McGraw Hill Companies</a:t>
            </a:r>
          </a:p>
        </p:txBody>
      </p:sp>
      <p:sp>
        <p:nvSpPr>
          <p:cNvPr id="23707" name="Rectangle 155"/>
          <p:cNvSpPr>
            <a:spLocks noChangeArrowheads="1"/>
          </p:cNvSpPr>
          <p:nvPr/>
        </p:nvSpPr>
        <p:spPr bwMode="auto">
          <a:xfrm>
            <a:off x="971550" y="188913"/>
            <a:ext cx="7772400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Socket Calls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TCP/IP Sockets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27DD85E-9FEE-40B5-B1FF-E5BA7BCC7D55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bind</a:t>
            </a:r>
            <a:r>
              <a:rPr lang="en-US" sz="2000" b="1" smtClean="0">
                <a:cs typeface="Times New Roman" pitchFamily="18" charset="0"/>
              </a:rPr>
              <a:t>  </a:t>
            </a:r>
            <a:r>
              <a:rPr lang="en-US" sz="2000" smtClean="0">
                <a:cs typeface="Times New Roman" pitchFamily="18" charset="0"/>
              </a:rPr>
              <a:t>assigns a </a:t>
            </a:r>
            <a:r>
              <a:rPr lang="en-US" sz="2000" smtClean="0">
                <a:latin typeface="Comic Sans MS" pitchFamily="66" charset="0"/>
                <a:cs typeface="Times New Roman" pitchFamily="18" charset="0"/>
              </a:rPr>
              <a:t>local protocol address</a:t>
            </a:r>
            <a:r>
              <a:rPr lang="en-US" sz="2000" smtClean="0">
                <a:cs typeface="Times New Roman" pitchFamily="18" charset="0"/>
              </a:rPr>
              <a:t> to a socket.</a:t>
            </a:r>
          </a:p>
          <a:p>
            <a:pPr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protocol address: a 32 bit IPv4 address and a 16 bit TCP or UDP port number.</a:t>
            </a:r>
          </a:p>
          <a:p>
            <a:pPr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sockfd</a:t>
            </a:r>
            <a:r>
              <a:rPr lang="en-US" sz="2000" smtClean="0">
                <a:cs typeface="Times New Roman" pitchFamily="18" charset="0"/>
              </a:rPr>
              <a:t>:      a socket descriptor returned by the socket function.</a:t>
            </a:r>
          </a:p>
          <a:p>
            <a:pPr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*myaddr</a:t>
            </a:r>
            <a:r>
              <a:rPr lang="en-US" sz="2000" smtClean="0">
                <a:cs typeface="Times New Roman" pitchFamily="18" charset="0"/>
              </a:rPr>
              <a:t>:  a pointer to a protocol-specific address.</a:t>
            </a:r>
          </a:p>
          <a:p>
            <a:pPr eaLnBrk="1" hangingPunct="1">
              <a:buFontTx/>
              <a:buNone/>
            </a:pPr>
            <a:r>
              <a:rPr lang="en-US" sz="2000" b="1" i="1" smtClean="0">
                <a:solidFill>
                  <a:schemeClr val="accent2"/>
                </a:solidFill>
                <a:cs typeface="Times New Roman" pitchFamily="18" charset="0"/>
              </a:rPr>
              <a:t>addrlen</a:t>
            </a:r>
            <a:r>
              <a:rPr lang="en-US" sz="2000" smtClean="0">
                <a:cs typeface="Times New Roman" pitchFamily="18" charset="0"/>
              </a:rPr>
              <a:t>:     the size of the socket address structure.</a:t>
            </a:r>
            <a:endParaRPr lang="en-US" sz="2000" i="1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i="1" smtClean="0">
                <a:cs typeface="Times New Roman" pitchFamily="18" charset="0"/>
              </a:rPr>
              <a:t>Servers </a:t>
            </a:r>
            <a:r>
              <a:rPr lang="en-US" sz="2000" b="1" smtClean="0">
                <a:solidFill>
                  <a:srgbClr val="FF0000"/>
                </a:solidFill>
                <a:cs typeface="Times New Roman" pitchFamily="18" charset="0"/>
              </a:rPr>
              <a:t>bind</a:t>
            </a:r>
            <a:r>
              <a:rPr lang="en-US" sz="2000" smtClean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en-US" sz="2000" smtClean="0">
                <a:cs typeface="Times New Roman" pitchFamily="18" charset="0"/>
              </a:rPr>
              <a:t>their “well-known port” when they start.</a:t>
            </a:r>
            <a:endParaRPr lang="en-US" sz="2000" i="1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u="sng" smtClean="0">
                <a:cs typeface="Times New Roman" pitchFamily="18" charset="0"/>
              </a:rPr>
              <a:t>returns</a:t>
            </a:r>
            <a:r>
              <a:rPr lang="en-US" sz="2000" smtClean="0">
                <a:cs typeface="Times New Roman" pitchFamily="18" charset="0"/>
              </a:rPr>
              <a:t> </a:t>
            </a: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on success:    0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008000"/>
                </a:solidFill>
                <a:cs typeface="Times New Roman" pitchFamily="18" charset="0"/>
              </a:rPr>
              <a:t>              on error:       -1</a:t>
            </a:r>
          </a:p>
          <a:p>
            <a:pPr eaLnBrk="1" hangingPunct="1">
              <a:buFontTx/>
              <a:buNone/>
            </a:pPr>
            <a:r>
              <a:rPr lang="en-US" sz="2000" smtClean="0"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chemeClr val="accent2"/>
                </a:solidFill>
                <a:cs typeface="Times New Roman" pitchFamily="18" charset="0"/>
              </a:rPr>
              <a:t>	</a:t>
            </a: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if (bind (sd, (struct sockaddr *) &amp;servaddr, sizeof (servaddr)) != 0)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solidFill>
                  <a:schemeClr val="accent2"/>
                </a:solidFill>
                <a:cs typeface="Times New Roman" pitchFamily="18" charset="0"/>
              </a:rPr>
              <a:t>    	     errsys (“bind call error”);</a:t>
            </a:r>
            <a:endParaRPr lang="en-US" sz="2000" b="1" smtClean="0">
              <a:solidFill>
                <a:srgbClr val="008000"/>
              </a:solidFill>
              <a:cs typeface="Times New Roman" pitchFamily="18" charset="0"/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1143000"/>
          </a:xfrm>
          <a:solidFill>
            <a:schemeClr val="bg1"/>
          </a:solidFill>
          <a:ln w="19050">
            <a:solidFill>
              <a:schemeClr val="accent2"/>
            </a:solidFill>
          </a:ln>
        </p:spPr>
        <p:txBody>
          <a:bodyPr/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  <a:t/>
            </a:r>
            <a:b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  <a:t>bind  Function</a:t>
            </a:r>
            <a:b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  <a:t>                    </a:t>
            </a:r>
            <a:br>
              <a:rPr lang="en-US" sz="2000" b="0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dirty="0" smtClean="0">
                <a:cs typeface="Times New Roman" pitchFamily="18" charset="0"/>
              </a:rPr>
              <a:t>   </a:t>
            </a:r>
            <a:r>
              <a:rPr lang="en-US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bind</a:t>
            </a:r>
            <a:r>
              <a:rPr lang="en-US" sz="2000" b="0" dirty="0" smtClean="0"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int</a:t>
            </a:r>
            <a:r>
              <a:rPr lang="en-US" sz="2000" dirty="0" smtClean="0">
                <a:cs typeface="Times New Roman" pitchFamily="18" charset="0"/>
              </a:rPr>
              <a:t>  </a:t>
            </a:r>
            <a:r>
              <a:rPr lang="en-US" sz="2000" i="1" dirty="0" err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const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struct</a:t>
            </a: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sockaddr</a:t>
            </a:r>
            <a:r>
              <a:rPr lang="en-US" sz="2000" i="1" dirty="0" smtClean="0">
                <a:cs typeface="Times New Roman" pitchFamily="18" charset="0"/>
              </a:rPr>
              <a:t>  </a:t>
            </a:r>
            <a:r>
              <a:rPr lang="en-US" sz="2000" i="1" dirty="0" smtClean="0">
                <a:solidFill>
                  <a:srgbClr val="0000FF"/>
                </a:solidFill>
                <a:cs typeface="Times New Roman" pitchFamily="18" charset="0"/>
              </a:rPr>
              <a:t>*</a:t>
            </a:r>
            <a:r>
              <a:rPr lang="en-US" sz="2000" i="1" dirty="0" err="1" smtClean="0">
                <a:solidFill>
                  <a:srgbClr val="0000FF"/>
                </a:solidFill>
                <a:cs typeface="Times New Roman" pitchFamily="18" charset="0"/>
              </a:rPr>
              <a:t>myaddr</a:t>
            </a: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cs typeface="Times New Roman" pitchFamily="18" charset="0"/>
              </a:rPr>
              <a:t>socklen_t</a:t>
            </a:r>
            <a:r>
              <a:rPr lang="en-US" sz="2000" dirty="0" smtClean="0">
                <a:cs typeface="Times New Roman" pitchFamily="18" charset="0"/>
              </a:rPr>
              <a:t>  </a:t>
            </a:r>
            <a:r>
              <a:rPr lang="en-US" sz="2000" i="1" dirty="0" err="1" smtClean="0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000" dirty="0" smtClean="0">
                <a:solidFill>
                  <a:schemeClr val="tx1"/>
                </a:solidFill>
                <a:cs typeface="Times New Roman" pitchFamily="18" charset="0"/>
              </a:rPr>
              <a:t>)</a:t>
            </a:r>
            <a:r>
              <a:rPr lang="en-US" sz="2000" i="1" dirty="0" smtClean="0">
                <a:solidFill>
                  <a:schemeClr val="tx1"/>
                </a:solidFill>
                <a:cs typeface="Times New Roman" pitchFamily="18" charset="0"/>
              </a:rPr>
              <a:t>;</a:t>
            </a:r>
            <a:r>
              <a:rPr lang="en-US" sz="2000" dirty="0" smtClean="0">
                <a:cs typeface="Times New Roman" pitchFamily="18" charset="0"/>
              </a:rPr>
              <a:t>  </a:t>
            </a:r>
            <a:br>
              <a:rPr lang="en-US" sz="2000" dirty="0" smtClean="0">
                <a:cs typeface="Times New Roman" pitchFamily="18" charset="0"/>
              </a:rPr>
            </a:br>
            <a:endParaRPr lang="en-US" sz="2000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1469</Words>
  <Application>Microsoft Office PowerPoint</Application>
  <PresentationFormat>On-screen Show (4:3)</PresentationFormat>
  <Paragraphs>367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Elementary TCP Sockets</vt:lpstr>
      <vt:lpstr>IPv4 Socket Address Structure</vt:lpstr>
      <vt:lpstr>PowerPoint Presentation</vt:lpstr>
      <vt:lpstr>PowerPoint Presentation</vt:lpstr>
      <vt:lpstr>PowerPoint Presentation</vt:lpstr>
      <vt:lpstr>System Calls for Elementary TCP Sockets </vt:lpstr>
      <vt:lpstr> connect  Function                      int   connect  (int  sockfd, const struct sockaddr  *servaddr, socklen_t  addrlen);   </vt:lpstr>
      <vt:lpstr>PowerPoint Presentation</vt:lpstr>
      <vt:lpstr> bind  Function                      int   bind  (int  sockfd, const struct sockaddr  *myaddr, socklen_t  addrlen);   </vt:lpstr>
      <vt:lpstr>listen  Function  int   listen  (int  sockfd, int backlog);</vt:lpstr>
      <vt:lpstr> accept  Function                      int   accept  (int  sockfd, struct sockaddr  *cliaddr, socklen_t  *addrlen);   </vt:lpstr>
      <vt:lpstr> accept  Function (cont.)                                          int   accept  (int  sockfd, struct sockaddr  *cliaddr, socklen_t  *addrlen);   </vt:lpstr>
      <vt:lpstr> close  Function  int   close    (int  sockfd);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Calls for Elementary TCP Sockets</dc:title>
  <dc:creator>Bob Kinicki</dc:creator>
  <cp:lastModifiedBy>Prof. Kinicki</cp:lastModifiedBy>
  <cp:revision>25</cp:revision>
  <dcterms:created xsi:type="dcterms:W3CDTF">2001-10-31T17:48:26Z</dcterms:created>
  <dcterms:modified xsi:type="dcterms:W3CDTF">2011-12-29T21:39:24Z</dcterms:modified>
</cp:coreProperties>
</file>