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68" r:id="rId3"/>
    <p:sldId id="369" r:id="rId4"/>
    <p:sldId id="370" r:id="rId5"/>
    <p:sldId id="396" r:id="rId6"/>
    <p:sldId id="372" r:id="rId7"/>
    <p:sldId id="407" r:id="rId8"/>
    <p:sldId id="409"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98" r:id="rId26"/>
    <p:sldId id="389" r:id="rId27"/>
    <p:sldId id="399" r:id="rId28"/>
    <p:sldId id="400" r:id="rId29"/>
    <p:sldId id="401" r:id="rId30"/>
    <p:sldId id="402" r:id="rId31"/>
    <p:sldId id="403" r:id="rId32"/>
    <p:sldId id="404" r:id="rId33"/>
    <p:sldId id="405" r:id="rId34"/>
    <p:sldId id="406" r:id="rId35"/>
    <p:sldId id="391" r:id="rId36"/>
    <p:sldId id="408" r:id="rId37"/>
    <p:sldId id="392" r:id="rId38"/>
    <p:sldId id="393" r:id="rId39"/>
    <p:sldId id="394" r:id="rId40"/>
    <p:sldId id="397"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00"/>
    <a:srgbClr val="FFFF00"/>
    <a:srgbClr val="990099"/>
    <a:srgbClr val="FF6600"/>
    <a:srgbClr val="990033"/>
    <a:srgbClr val="003366"/>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56" d="100"/>
          <a:sy n="56" d="100"/>
        </p:scale>
        <p:origin x="-82" y="-187"/>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17.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4/6/2012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4/6/2012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5</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3F7D-E14C-41D6-862B-EFA52D5F5528}" type="slidenum">
              <a:rPr lang="en-US"/>
              <a:pPr/>
              <a:t>27</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994-B72B-48F7-AD08-4C5CB4246F18}" type="slidenum">
              <a:rPr lang="en-US"/>
              <a:pPr/>
              <a:t>28</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74DD-0B15-412F-996E-AAEB196001E5}" type="slidenum">
              <a:rPr lang="en-US"/>
              <a:pPr/>
              <a:t>29</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18A6D-B12B-4EB3-8902-742FEFC4B2B3}" type="slidenum">
              <a:rPr lang="en-US"/>
              <a:pPr/>
              <a:t>30</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DA1F9-8303-443D-B437-324E7CA10F1B}" type="slidenum">
              <a:rPr lang="en-US"/>
              <a:pPr/>
              <a:t>31</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AFEE-F772-42AE-8957-48DA24106F95}" type="slidenum">
              <a:rPr lang="en-US"/>
              <a:pPr/>
              <a:t>32</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B1D5-0ADA-43EA-807C-848F3ACC9C14}" type="slidenum">
              <a:rPr lang="en-US"/>
              <a:pPr/>
              <a:t>33</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BED47-3AA1-435A-9B5B-CA36347452B3}" type="slidenum">
              <a:rPr lang="en-US"/>
              <a:pPr/>
              <a:t>34</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E2A52D-37EC-4A00-BB72-C17DA46AFFB4}" type="slidenum">
              <a:rPr lang="en-US" sz="1200">
                <a:solidFill>
                  <a:schemeClr val="tx1"/>
                </a:solidFill>
                <a:latin typeface="Times New Roman" pitchFamily="18" charset="0"/>
              </a:rPr>
              <a:pPr eaLnBrk="1" hangingPunct="1"/>
              <a:t>39</a:t>
            </a:fld>
            <a:endParaRPr lang="en-US" sz="120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189038" y="684213"/>
            <a:ext cx="4645025" cy="3482975"/>
          </a:xfrm>
          <a:ln w="12700"/>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41C4C4-58F1-4C29-8CDB-4AFFC2A700A0}"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7</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28AC4DA-0081-4CEF-AF3D-82742DDEC31F}"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7EAD63F2-61E2-4D27-9C88-E4C8FB0EE25B}" type="slidenum">
              <a:rPr lang="en-US" sz="1200">
                <a:solidFill>
                  <a:schemeClr val="tx1"/>
                </a:solidFill>
                <a:latin typeface="Times New Roman" pitchFamily="18" charset="0"/>
              </a:rPr>
              <a:pPr eaLnBrk="1" hangingPunct="1"/>
              <a:t>12</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B76B869E-3E59-4A4B-8302-072C87FFEE13}" type="slidenum">
              <a:rPr lang="en-US" sz="1200">
                <a:solidFill>
                  <a:schemeClr val="tx1"/>
                </a:solidFill>
                <a:latin typeface="Times New Roman" pitchFamily="18" charset="0"/>
              </a:rPr>
              <a:pPr eaLnBrk="1" hangingPunct="1"/>
              <a:t>13</a:t>
            </a:fld>
            <a:endParaRPr lang="en-US" sz="120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A2962902-A3A3-4F6C-9375-7F216B866987}" type="slidenum">
              <a:rPr lang="en-US" sz="1200">
                <a:solidFill>
                  <a:schemeClr val="tx1"/>
                </a:solidFill>
                <a:latin typeface="Times New Roman" pitchFamily="18" charset="0"/>
              </a:rPr>
              <a:pPr eaLnBrk="1" hangingPunct="1"/>
              <a:t>19</a:t>
            </a:fld>
            <a:endParaRPr 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FB0A3A6C-29F6-4B30-ACD1-B346ACCD5E00}" type="slidenum">
              <a:rPr lang="en-US" sz="1200">
                <a:solidFill>
                  <a:schemeClr val="tx1"/>
                </a:solidFill>
                <a:latin typeface="Times New Roman" pitchFamily="18" charset="0"/>
              </a:rPr>
              <a:pPr eaLnBrk="1" hangingPunct="1"/>
              <a:t>24</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25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a:latin typeface="Times New Roman" pitchFamily="32" charset="0"/>
              </a:rPr>
              <a:t>	To 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p>
          <a:p>
            <a:r>
              <a:rPr lang="en-US" b="1" dirty="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p>
          <a:p>
            <a:r>
              <a:rPr lang="en-US" b="1" dirty="0">
                <a:latin typeface="Times New Roman" pitchFamily="32" charset="0"/>
              </a:rPr>
              <a:t>10BASE-T: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p>
          <a:p>
            <a:r>
              <a:rPr lang="en-US" b="1" dirty="0">
                <a:latin typeface="Times New Roman" pitchFamily="32" charset="0"/>
              </a:rPr>
              <a:t>10BASE-F: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a:latin typeface="Times New Roman" pitchFamily="32" charset="0"/>
              </a:rPr>
              <a:t> </a:t>
            </a:r>
            <a:endParaRPr lang="en-US" dirty="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83568" y="2636119"/>
            <a:ext cx="8001000" cy="1656977"/>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1.wmf"/><Relationship Id="rId1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Microsoft_Word_97_-_2003_Document2.doc"/><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6.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16.wmf"/><Relationship Id="rId10" Type="http://schemas.openxmlformats.org/officeDocument/2006/relationships/oleObject" Target="../embeddings/oleObject29.bin"/><Relationship Id="rId4" Type="http://schemas.openxmlformats.org/officeDocument/2006/relationships/oleObject" Target="../embeddings/oleObject24.bin"/><Relationship Id="rId9"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16.wmf"/><Relationship Id="rId10" Type="http://schemas.openxmlformats.org/officeDocument/2006/relationships/oleObject" Target="../embeddings/oleObject35.bin"/><Relationship Id="rId4" Type="http://schemas.openxmlformats.org/officeDocument/2006/relationships/oleObject" Target="../embeddings/oleObject30.bin"/><Relationship Id="rId9"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5.xml"/><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7.bin"/><Relationship Id="rId5" Type="http://schemas.openxmlformats.org/officeDocument/2006/relationships/image" Target="../media/image16.wmf"/><Relationship Id="rId10" Type="http://schemas.openxmlformats.org/officeDocument/2006/relationships/oleObject" Target="../embeddings/oleObject41.bin"/><Relationship Id="rId4" Type="http://schemas.openxmlformats.org/officeDocument/2006/relationships/oleObject" Target="../embeddings/oleObject36.bin"/><Relationship Id="rId9"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3" Type="http://schemas.openxmlformats.org/officeDocument/2006/relationships/notesSlide" Target="../notesSlides/notesSlide16.xml"/><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16.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9.bin"/><Relationship Id="rId3" Type="http://schemas.openxmlformats.org/officeDocument/2006/relationships/notesSlide" Target="../notesSlides/notesSlide17.xml"/><Relationship Id="rId7" Type="http://schemas.openxmlformats.org/officeDocument/2006/relationships/oleObject" Target="../embeddings/oleObject53.bin"/><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oleObject" Target="../embeddings/oleObject57.bin"/><Relationship Id="rId5" Type="http://schemas.openxmlformats.org/officeDocument/2006/relationships/image" Target="../media/image16.wmf"/><Relationship Id="rId10" Type="http://schemas.openxmlformats.org/officeDocument/2006/relationships/oleObject" Target="../embeddings/oleObject56.bin"/><Relationship Id="rId4" Type="http://schemas.openxmlformats.org/officeDocument/2006/relationships/oleObject" Target="../embeddings/oleObject51.bin"/><Relationship Id="rId9" Type="http://schemas.openxmlformats.org/officeDocument/2006/relationships/oleObject" Target="../embeddings/oleObject5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471" y="1441846"/>
            <a:ext cx="8462993" cy="3643338"/>
          </a:xfrm>
        </p:spPr>
        <p:txBody>
          <a:bodyPr/>
          <a:lstStyle/>
          <a:p>
            <a:pPr>
              <a:defRPr/>
            </a:pP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Ethernet</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4" name="Rectangle 3"/>
          <p:cNvSpPr txBox="1">
            <a:spLocks noChangeArrowheads="1"/>
          </p:cNvSpPr>
          <p:nvPr/>
        </p:nvSpPr>
        <p:spPr bwMode="auto">
          <a:xfrm>
            <a:off x="3102991" y="5674295"/>
            <a:ext cx="6005513" cy="113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Advanced Computer 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539750" y="980728"/>
            <a:ext cx="7989888" cy="4465637"/>
          </a:xfrm>
        </p:spPr>
        <p:txBody>
          <a:bodyPr/>
          <a:lstStyle/>
          <a:p>
            <a:pPr eaLnBrk="1" hangingPunct="1">
              <a:buFontTx/>
              <a:buNone/>
            </a:pPr>
            <a:r>
              <a:rPr lang="en-US" sz="2800" i="1" dirty="0" smtClean="0"/>
              <a:t>Slotted ALOHA has been shown to be </a:t>
            </a:r>
            <a:r>
              <a:rPr lang="en-US" sz="2800" b="1" dirty="0" smtClean="0">
                <a:solidFill>
                  <a:srgbClr val="009900"/>
                </a:solidFill>
                <a:latin typeface="Comic Sans MS" pitchFamily="66" charset="0"/>
              </a:rPr>
              <a:t>unstable</a:t>
            </a:r>
            <a:r>
              <a:rPr lang="en-US" sz="2800" i="1" dirty="0" smtClean="0"/>
              <a:t> when</a:t>
            </a:r>
          </a:p>
          <a:p>
            <a:pPr algn="ctr" eaLnBrk="1" hangingPunct="1">
              <a:buFontTx/>
              <a:buNone/>
            </a:pPr>
            <a:r>
              <a:rPr lang="en-US" sz="2800" b="1" dirty="0" smtClean="0">
                <a:solidFill>
                  <a:srgbClr val="CC6600"/>
                </a:solidFill>
              </a:rPr>
              <a:t>p &gt; 1/n</a:t>
            </a:r>
          </a:p>
          <a:p>
            <a:pPr eaLnBrk="1" hangingPunct="1">
              <a:buFontTx/>
              <a:buNone/>
            </a:pPr>
            <a:r>
              <a:rPr lang="en-US" sz="2800" dirty="0" smtClean="0"/>
              <a:t>Since Ethernet permits up to 1024 stations, </a:t>
            </a:r>
            <a:r>
              <a:rPr lang="en-US" sz="2800" dirty="0" err="1" smtClean="0"/>
              <a:t>backoff</a:t>
            </a:r>
            <a:r>
              <a:rPr lang="en-US" sz="2800" dirty="0" smtClean="0"/>
              <a:t> continues until </a:t>
            </a:r>
            <a:r>
              <a:rPr lang="en-US" sz="2800" dirty="0" smtClean="0">
                <a:solidFill>
                  <a:srgbClr val="FF6600"/>
                </a:solidFill>
                <a:latin typeface="Comic Sans MS" pitchFamily="66" charset="0"/>
              </a:rPr>
              <a:t>K</a:t>
            </a:r>
            <a:r>
              <a:rPr lang="en-US" sz="2800" dirty="0" smtClean="0">
                <a:solidFill>
                  <a:srgbClr val="FF6600"/>
                </a:solidFill>
              </a:rPr>
              <a:t> = 10, L = 2</a:t>
            </a:r>
            <a:r>
              <a:rPr lang="en-US" sz="2800" baseline="30000" dirty="0" smtClean="0">
                <a:solidFill>
                  <a:srgbClr val="FF6600"/>
                </a:solidFill>
              </a:rPr>
              <a:t>10</a:t>
            </a:r>
            <a:r>
              <a:rPr lang="en-US" sz="2800" dirty="0" smtClean="0"/>
              <a:t>, and </a:t>
            </a:r>
            <a:r>
              <a:rPr lang="en-US" sz="2800" dirty="0" smtClean="0">
                <a:solidFill>
                  <a:schemeClr val="accent2"/>
                </a:solidFill>
              </a:rPr>
              <a:t>p = 1/2</a:t>
            </a:r>
            <a:r>
              <a:rPr lang="en-US" sz="2800" baseline="30000" dirty="0" smtClean="0">
                <a:solidFill>
                  <a:schemeClr val="accent2"/>
                </a:solidFill>
              </a:rPr>
              <a:t>10</a:t>
            </a:r>
            <a:endParaRPr lang="en-US" sz="2800" dirty="0" smtClean="0">
              <a:solidFill>
                <a:schemeClr val="accent2"/>
              </a:solidFill>
            </a:endParaRPr>
          </a:p>
          <a:p>
            <a:pPr eaLnBrk="1" hangingPunct="1">
              <a:buFontTx/>
              <a:buNone/>
            </a:pPr>
            <a:r>
              <a:rPr lang="en-US" sz="2800" dirty="0" smtClean="0"/>
              <a:t>Normally </a:t>
            </a:r>
            <a:r>
              <a:rPr lang="en-US" sz="2800" dirty="0" smtClean="0">
                <a:solidFill>
                  <a:srgbClr val="FF6600"/>
                </a:solidFill>
                <a:latin typeface="Comic Sans MS" pitchFamily="66" charset="0"/>
              </a:rPr>
              <a:t>K</a:t>
            </a:r>
            <a:r>
              <a:rPr lang="en-US" sz="2800" dirty="0" smtClean="0">
                <a:solidFill>
                  <a:srgbClr val="FF6600"/>
                </a:solidFill>
              </a:rPr>
              <a:t> </a:t>
            </a:r>
            <a:r>
              <a:rPr lang="en-US" sz="2800" dirty="0" smtClean="0"/>
              <a:t>is incremented up to 10, but BEB is set for 16 retries. After 16 retries, MAC gives up trying to send the frame.</a:t>
            </a:r>
          </a:p>
          <a:p>
            <a:pPr eaLnBrk="1" hangingPunct="1">
              <a:buFontTx/>
              <a:buNone/>
            </a:pPr>
            <a:r>
              <a:rPr lang="en-US" sz="2800" b="1" dirty="0" smtClean="0">
                <a:solidFill>
                  <a:schemeClr val="accent2"/>
                </a:solidFill>
              </a:rPr>
              <a:t>	 {The IP packet is now considered lost}.</a:t>
            </a:r>
          </a:p>
        </p:txBody>
      </p:sp>
      <p:sp>
        <p:nvSpPr>
          <p:cNvPr id="7"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160764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17550" y="1709738"/>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3"/>
          <p:cNvSpPr>
            <a:spLocks noChangeArrowheads="1"/>
          </p:cNvSpPr>
          <p:nvPr/>
        </p:nvSpPr>
        <p:spPr bwMode="auto">
          <a:xfrm>
            <a:off x="773113" y="1782763"/>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1270" name="Line 4"/>
          <p:cNvSpPr>
            <a:spLocks noChangeShapeType="1"/>
          </p:cNvSpPr>
          <p:nvPr/>
        </p:nvSpPr>
        <p:spPr bwMode="auto">
          <a:xfrm>
            <a:off x="1828800" y="1709738"/>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Rectangle 5"/>
          <p:cNvSpPr>
            <a:spLocks noChangeArrowheads="1"/>
          </p:cNvSpPr>
          <p:nvPr/>
        </p:nvSpPr>
        <p:spPr bwMode="auto">
          <a:xfrm>
            <a:off x="1916113" y="1795463"/>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1272" name="Line 6"/>
          <p:cNvSpPr>
            <a:spLocks noChangeShapeType="1"/>
          </p:cNvSpPr>
          <p:nvPr/>
        </p:nvSpPr>
        <p:spPr bwMode="auto">
          <a:xfrm>
            <a:off x="24765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2474913" y="1655763"/>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1274" name="Line 8"/>
          <p:cNvSpPr>
            <a:spLocks noChangeShapeType="1"/>
          </p:cNvSpPr>
          <p:nvPr/>
        </p:nvSpPr>
        <p:spPr bwMode="auto">
          <a:xfrm>
            <a:off x="37084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Rectangle 9"/>
          <p:cNvSpPr>
            <a:spLocks noChangeArrowheads="1"/>
          </p:cNvSpPr>
          <p:nvPr/>
        </p:nvSpPr>
        <p:spPr bwMode="auto">
          <a:xfrm>
            <a:off x="3859213" y="1655763"/>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1276" name="Line 10"/>
          <p:cNvSpPr>
            <a:spLocks noChangeShapeType="1"/>
          </p:cNvSpPr>
          <p:nvPr/>
        </p:nvSpPr>
        <p:spPr bwMode="auto">
          <a:xfrm>
            <a:off x="48768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1"/>
          <p:cNvSpPr>
            <a:spLocks noChangeArrowheads="1"/>
          </p:cNvSpPr>
          <p:nvPr/>
        </p:nvSpPr>
        <p:spPr bwMode="auto">
          <a:xfrm>
            <a:off x="4875213" y="17827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CC3300"/>
                </a:solidFill>
                <a:latin typeface="Times New Roman" pitchFamily="18" charset="0"/>
              </a:rPr>
              <a:t>Length</a:t>
            </a:r>
          </a:p>
        </p:txBody>
      </p:sp>
      <p:sp>
        <p:nvSpPr>
          <p:cNvPr id="11278" name="Line 12"/>
          <p:cNvSpPr>
            <a:spLocks noChangeShapeType="1"/>
          </p:cNvSpPr>
          <p:nvPr/>
        </p:nvSpPr>
        <p:spPr bwMode="auto">
          <a:xfrm>
            <a:off x="57023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13"/>
          <p:cNvSpPr>
            <a:spLocks noChangeArrowheads="1"/>
          </p:cNvSpPr>
          <p:nvPr/>
        </p:nvSpPr>
        <p:spPr bwMode="auto">
          <a:xfrm>
            <a:off x="5675313" y="1757363"/>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1280" name="Line 14"/>
          <p:cNvSpPr>
            <a:spLocks noChangeShapeType="1"/>
          </p:cNvSpPr>
          <p:nvPr/>
        </p:nvSpPr>
        <p:spPr bwMode="auto">
          <a:xfrm>
            <a:off x="68961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5"/>
          <p:cNvSpPr>
            <a:spLocks noChangeArrowheads="1"/>
          </p:cNvSpPr>
          <p:nvPr/>
        </p:nvSpPr>
        <p:spPr bwMode="auto">
          <a:xfrm>
            <a:off x="6881813" y="1770063"/>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1282" name="Line 16"/>
          <p:cNvSpPr>
            <a:spLocks noChangeShapeType="1"/>
          </p:cNvSpPr>
          <p:nvPr/>
        </p:nvSpPr>
        <p:spPr bwMode="auto">
          <a:xfrm>
            <a:off x="74930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17"/>
          <p:cNvSpPr>
            <a:spLocks noChangeArrowheads="1"/>
          </p:cNvSpPr>
          <p:nvPr/>
        </p:nvSpPr>
        <p:spPr bwMode="auto">
          <a:xfrm>
            <a:off x="7567613" y="1757363"/>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1284" name="Rectangle 18"/>
          <p:cNvSpPr>
            <a:spLocks noChangeArrowheads="1"/>
          </p:cNvSpPr>
          <p:nvPr/>
        </p:nvSpPr>
        <p:spPr bwMode="auto">
          <a:xfrm>
            <a:off x="1179513" y="14017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1285" name="Rectangle 19"/>
          <p:cNvSpPr>
            <a:spLocks noChangeArrowheads="1"/>
          </p:cNvSpPr>
          <p:nvPr/>
        </p:nvSpPr>
        <p:spPr bwMode="auto">
          <a:xfrm>
            <a:off x="20431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286" name="Rectangle 20"/>
          <p:cNvSpPr>
            <a:spLocks noChangeArrowheads="1"/>
          </p:cNvSpPr>
          <p:nvPr/>
        </p:nvSpPr>
        <p:spPr bwMode="auto">
          <a:xfrm>
            <a:off x="2716213" y="13763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7" name="Rectangle 21"/>
          <p:cNvSpPr>
            <a:spLocks noChangeArrowheads="1"/>
          </p:cNvSpPr>
          <p:nvPr/>
        </p:nvSpPr>
        <p:spPr bwMode="auto">
          <a:xfrm>
            <a:off x="3948113" y="13509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8" name="Rectangle 22"/>
          <p:cNvSpPr>
            <a:spLocks noChangeArrowheads="1"/>
          </p:cNvSpPr>
          <p:nvPr/>
        </p:nvSpPr>
        <p:spPr bwMode="auto">
          <a:xfrm>
            <a:off x="51673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1289" name="Rectangle 23"/>
          <p:cNvSpPr>
            <a:spLocks noChangeArrowheads="1"/>
          </p:cNvSpPr>
          <p:nvPr/>
        </p:nvSpPr>
        <p:spPr bwMode="auto">
          <a:xfrm>
            <a:off x="77835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1290" name="Line 24"/>
          <p:cNvSpPr>
            <a:spLocks noChangeShapeType="1"/>
          </p:cNvSpPr>
          <p:nvPr/>
        </p:nvSpPr>
        <p:spPr bwMode="auto">
          <a:xfrm flipV="1">
            <a:off x="825500" y="1268760"/>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a:off x="5791056" y="1269510"/>
            <a:ext cx="24795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2" name="Rectangle 26"/>
          <p:cNvSpPr>
            <a:spLocks noChangeArrowheads="1"/>
          </p:cNvSpPr>
          <p:nvPr/>
        </p:nvSpPr>
        <p:spPr bwMode="auto">
          <a:xfrm>
            <a:off x="3429000" y="2362200"/>
            <a:ext cx="190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a:t>
            </a:r>
            <a:r>
              <a:rPr lang="en-US" sz="1800" b="1">
                <a:solidFill>
                  <a:srgbClr val="333300"/>
                </a:solidFill>
                <a:latin typeface="Times New Roman" pitchFamily="18" charset="0"/>
              </a:rPr>
              <a:t>64 to 1518 bytes</a:t>
            </a:r>
          </a:p>
        </p:txBody>
      </p:sp>
      <p:sp>
        <p:nvSpPr>
          <p:cNvPr id="11293" name="Rectangle 27"/>
          <p:cNvSpPr>
            <a:spLocks noChangeArrowheads="1"/>
          </p:cNvSpPr>
          <p:nvPr/>
        </p:nvSpPr>
        <p:spPr bwMode="auto">
          <a:xfrm>
            <a:off x="827088" y="2252663"/>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1294" name="Rectangle 28"/>
          <p:cNvSpPr>
            <a:spLocks noChangeArrowheads="1"/>
          </p:cNvSpPr>
          <p:nvPr/>
        </p:nvSpPr>
        <p:spPr bwMode="auto">
          <a:xfrm>
            <a:off x="1830388" y="2265363"/>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1295" name="Rectangle 29"/>
          <p:cNvSpPr>
            <a:spLocks noChangeArrowheads="1"/>
          </p:cNvSpPr>
          <p:nvPr/>
        </p:nvSpPr>
        <p:spPr bwMode="auto">
          <a:xfrm>
            <a:off x="666750" y="33226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Rectangle 30"/>
          <p:cNvSpPr>
            <a:spLocks noChangeArrowheads="1"/>
          </p:cNvSpPr>
          <p:nvPr/>
        </p:nvSpPr>
        <p:spPr bwMode="auto">
          <a:xfrm>
            <a:off x="696913" y="33321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297" name="Line 31"/>
          <p:cNvSpPr>
            <a:spLocks noChangeShapeType="1"/>
          </p:cNvSpPr>
          <p:nvPr/>
        </p:nvSpPr>
        <p:spPr bwMode="auto">
          <a:xfrm>
            <a:off x="1041400" y="33226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32"/>
          <p:cNvSpPr>
            <a:spLocks noChangeArrowheads="1"/>
          </p:cNvSpPr>
          <p:nvPr/>
        </p:nvSpPr>
        <p:spPr bwMode="auto">
          <a:xfrm>
            <a:off x="1446213" y="33448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Single address</a:t>
            </a:r>
          </a:p>
        </p:txBody>
      </p:sp>
      <p:sp>
        <p:nvSpPr>
          <p:cNvPr id="11299" name="Rectangle 33"/>
          <p:cNvSpPr>
            <a:spLocks noChangeArrowheads="1"/>
          </p:cNvSpPr>
          <p:nvPr/>
        </p:nvSpPr>
        <p:spPr bwMode="auto">
          <a:xfrm>
            <a:off x="654050" y="39957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0" name="Rectangle 34"/>
          <p:cNvSpPr>
            <a:spLocks noChangeArrowheads="1"/>
          </p:cNvSpPr>
          <p:nvPr/>
        </p:nvSpPr>
        <p:spPr bwMode="auto">
          <a:xfrm>
            <a:off x="696913" y="40052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01" name="Line 35"/>
          <p:cNvSpPr>
            <a:spLocks noChangeShapeType="1"/>
          </p:cNvSpPr>
          <p:nvPr/>
        </p:nvSpPr>
        <p:spPr bwMode="auto">
          <a:xfrm>
            <a:off x="1041400" y="39957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Rectangle 36"/>
          <p:cNvSpPr>
            <a:spLocks noChangeArrowheads="1"/>
          </p:cNvSpPr>
          <p:nvPr/>
        </p:nvSpPr>
        <p:spPr bwMode="auto">
          <a:xfrm>
            <a:off x="1458913" y="39925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Group address</a:t>
            </a:r>
          </a:p>
        </p:txBody>
      </p:sp>
      <p:sp>
        <p:nvSpPr>
          <p:cNvPr id="11303" name="Rectangle 37"/>
          <p:cNvSpPr>
            <a:spLocks noChangeArrowheads="1"/>
          </p:cNvSpPr>
          <p:nvPr/>
        </p:nvSpPr>
        <p:spPr bwMode="auto">
          <a:xfrm>
            <a:off x="4354513" y="3268663"/>
            <a:ext cx="4338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r>
              <a:rPr lang="en-US" sz="1800">
                <a:solidFill>
                  <a:schemeClr val="tx1"/>
                </a:solidFill>
                <a:latin typeface="Times New Roman" pitchFamily="18" charset="0"/>
              </a:rPr>
              <a:t>  Destination address is either single address</a:t>
            </a:r>
          </a:p>
          <a:p>
            <a:pPr algn="l" eaLnBrk="0" hangingPunct="0"/>
            <a:r>
              <a:rPr lang="en-US" sz="1800">
                <a:solidFill>
                  <a:schemeClr val="tx1"/>
                </a:solidFill>
                <a:latin typeface="Times New Roman" pitchFamily="18" charset="0"/>
              </a:rPr>
              <a:t>or group address (broadcast = 111...111)</a:t>
            </a: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buFontTx/>
              <a:buChar char="•"/>
            </a:pPr>
            <a:r>
              <a:rPr lang="en-US" sz="1800">
                <a:solidFill>
                  <a:schemeClr val="tx1"/>
                </a:solidFill>
                <a:latin typeface="Times New Roman" pitchFamily="18" charset="0"/>
              </a:rPr>
              <a:t>  Addresses are defined on local or universal basis</a:t>
            </a:r>
          </a:p>
          <a:p>
            <a:pPr algn="l" eaLnBrk="0" hangingPunct="0">
              <a:buFontTx/>
              <a:buChar char="•"/>
            </a:pPr>
            <a:r>
              <a:rPr lang="en-US" sz="1800">
                <a:solidFill>
                  <a:schemeClr val="tx1"/>
                </a:solidFill>
                <a:latin typeface="Times New Roman" pitchFamily="18" charset="0"/>
              </a:rPr>
              <a:t>  2</a:t>
            </a:r>
            <a:r>
              <a:rPr lang="en-US" sz="1800" baseline="30000">
                <a:solidFill>
                  <a:schemeClr val="tx1"/>
                </a:solidFill>
                <a:latin typeface="Times New Roman" pitchFamily="18" charset="0"/>
              </a:rPr>
              <a:t>46</a:t>
            </a:r>
            <a:r>
              <a:rPr lang="en-US" sz="1800">
                <a:solidFill>
                  <a:schemeClr val="tx1"/>
                </a:solidFill>
                <a:latin typeface="Times New Roman" pitchFamily="18" charset="0"/>
              </a:rPr>
              <a:t> possible global addresses</a:t>
            </a:r>
          </a:p>
        </p:txBody>
      </p:sp>
      <p:sp>
        <p:nvSpPr>
          <p:cNvPr id="11304" name="Rectangle 38"/>
          <p:cNvSpPr>
            <a:spLocks noChangeArrowheads="1"/>
          </p:cNvSpPr>
          <p:nvPr/>
        </p:nvSpPr>
        <p:spPr bwMode="auto">
          <a:xfrm>
            <a:off x="1116013" y="4652963"/>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5" name="Rectangle 39"/>
          <p:cNvSpPr>
            <a:spLocks noChangeArrowheads="1"/>
          </p:cNvSpPr>
          <p:nvPr/>
        </p:nvSpPr>
        <p:spPr bwMode="auto">
          <a:xfrm>
            <a:off x="1154113" y="46529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306" name="Line 40"/>
          <p:cNvSpPr>
            <a:spLocks noChangeShapeType="1"/>
          </p:cNvSpPr>
          <p:nvPr/>
        </p:nvSpPr>
        <p:spPr bwMode="auto">
          <a:xfrm>
            <a:off x="1485900" y="46561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Rectangle 41"/>
          <p:cNvSpPr>
            <a:spLocks noChangeArrowheads="1"/>
          </p:cNvSpPr>
          <p:nvPr/>
        </p:nvSpPr>
        <p:spPr bwMode="auto">
          <a:xfrm>
            <a:off x="1497013" y="4665663"/>
            <a:ext cx="1501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Local  address</a:t>
            </a:r>
          </a:p>
        </p:txBody>
      </p:sp>
      <p:sp>
        <p:nvSpPr>
          <p:cNvPr id="11308" name="Rectangle 42"/>
          <p:cNvSpPr>
            <a:spLocks noChangeArrowheads="1"/>
          </p:cNvSpPr>
          <p:nvPr/>
        </p:nvSpPr>
        <p:spPr bwMode="auto">
          <a:xfrm>
            <a:off x="1111250" y="5367338"/>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Rectangle 43"/>
          <p:cNvSpPr>
            <a:spLocks noChangeArrowheads="1"/>
          </p:cNvSpPr>
          <p:nvPr/>
        </p:nvSpPr>
        <p:spPr bwMode="auto">
          <a:xfrm>
            <a:off x="1179513" y="53768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10" name="Line 44"/>
          <p:cNvSpPr>
            <a:spLocks noChangeShapeType="1"/>
          </p:cNvSpPr>
          <p:nvPr/>
        </p:nvSpPr>
        <p:spPr bwMode="auto">
          <a:xfrm>
            <a:off x="1511300" y="53800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Rectangle 45"/>
          <p:cNvSpPr>
            <a:spLocks noChangeArrowheads="1"/>
          </p:cNvSpPr>
          <p:nvPr/>
        </p:nvSpPr>
        <p:spPr bwMode="auto">
          <a:xfrm>
            <a:off x="1522413" y="5389563"/>
            <a:ext cx="160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Global  address</a:t>
            </a:r>
          </a:p>
        </p:txBody>
      </p:sp>
      <p:sp>
        <p:nvSpPr>
          <p:cNvPr id="11312" name="Rectangle 46"/>
          <p:cNvSpPr>
            <a:spLocks noChangeArrowheads="1"/>
          </p:cNvSpPr>
          <p:nvPr/>
        </p:nvSpPr>
        <p:spPr bwMode="auto">
          <a:xfrm>
            <a:off x="3328988" y="1052736"/>
            <a:ext cx="24782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CC3300"/>
                </a:solidFill>
                <a:latin typeface="+mn-lt"/>
              </a:rPr>
              <a:t>802.3 MAC Frame</a:t>
            </a:r>
          </a:p>
        </p:txBody>
      </p:sp>
      <p:cxnSp>
        <p:nvCxnSpPr>
          <p:cNvPr id="11316" name="Straight Arrow Connector 52"/>
          <p:cNvCxnSpPr>
            <a:cxnSpLocks noChangeShapeType="1"/>
          </p:cNvCxnSpPr>
          <p:nvPr/>
        </p:nvCxnSpPr>
        <p:spPr bwMode="auto">
          <a:xfrm rot="10800000">
            <a:off x="214313" y="1965325"/>
            <a:ext cx="503237" cy="3492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1317" name="Straight Arrow Connector 55"/>
          <p:cNvCxnSpPr>
            <a:cxnSpLocks noChangeShapeType="1"/>
            <a:stCxn id="11268" idx="1"/>
          </p:cNvCxnSpPr>
          <p:nvPr/>
        </p:nvCxnSpPr>
        <p:spPr bwMode="auto">
          <a:xfrm flipH="1">
            <a:off x="142875" y="1963738"/>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55" name="Rectangle 2"/>
          <p:cNvSpPr txBox="1">
            <a:spLocks noChangeArrowheads="1"/>
          </p:cNvSpPr>
          <p:nvPr/>
        </p:nvSpPr>
        <p:spPr>
          <a:xfrm>
            <a:off x="266700" y="50453"/>
            <a:ext cx="8426450"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IEEE 802.3 Frame Format </a:t>
            </a:r>
          </a:p>
        </p:txBody>
      </p:sp>
      <p:sp>
        <p:nvSpPr>
          <p:cNvPr id="5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221125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769938" y="2121223"/>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Rectangle 3"/>
          <p:cNvSpPr>
            <a:spLocks noChangeArrowheads="1"/>
          </p:cNvSpPr>
          <p:nvPr/>
        </p:nvSpPr>
        <p:spPr bwMode="auto">
          <a:xfrm>
            <a:off x="825500" y="2194248"/>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2294" name="Line 4"/>
          <p:cNvSpPr>
            <a:spLocks noChangeShapeType="1"/>
          </p:cNvSpPr>
          <p:nvPr/>
        </p:nvSpPr>
        <p:spPr bwMode="auto">
          <a:xfrm>
            <a:off x="1881188" y="2121223"/>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Rectangle 5"/>
          <p:cNvSpPr>
            <a:spLocks noChangeArrowheads="1"/>
          </p:cNvSpPr>
          <p:nvPr/>
        </p:nvSpPr>
        <p:spPr bwMode="auto">
          <a:xfrm>
            <a:off x="1968500" y="2206948"/>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2296" name="Line 6"/>
          <p:cNvSpPr>
            <a:spLocks noChangeShapeType="1"/>
          </p:cNvSpPr>
          <p:nvPr/>
        </p:nvSpPr>
        <p:spPr bwMode="auto">
          <a:xfrm>
            <a:off x="25288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7"/>
          <p:cNvSpPr>
            <a:spLocks noChangeArrowheads="1"/>
          </p:cNvSpPr>
          <p:nvPr/>
        </p:nvSpPr>
        <p:spPr bwMode="auto">
          <a:xfrm>
            <a:off x="2527300" y="2067248"/>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2298" name="Line 8"/>
          <p:cNvSpPr>
            <a:spLocks noChangeShapeType="1"/>
          </p:cNvSpPr>
          <p:nvPr/>
        </p:nvSpPr>
        <p:spPr bwMode="auto">
          <a:xfrm>
            <a:off x="37607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Rectangle 9"/>
          <p:cNvSpPr>
            <a:spLocks noChangeArrowheads="1"/>
          </p:cNvSpPr>
          <p:nvPr/>
        </p:nvSpPr>
        <p:spPr bwMode="auto">
          <a:xfrm>
            <a:off x="3911600" y="2067248"/>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2300" name="Line 10"/>
          <p:cNvSpPr>
            <a:spLocks noChangeShapeType="1"/>
          </p:cNvSpPr>
          <p:nvPr/>
        </p:nvSpPr>
        <p:spPr bwMode="auto">
          <a:xfrm>
            <a:off x="49291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Rectangle 11"/>
          <p:cNvSpPr>
            <a:spLocks noChangeArrowheads="1"/>
          </p:cNvSpPr>
          <p:nvPr/>
        </p:nvSpPr>
        <p:spPr bwMode="auto">
          <a:xfrm>
            <a:off x="4927600" y="2194248"/>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chemeClr val="accent2"/>
                </a:solidFill>
                <a:latin typeface="Times New Roman" pitchFamily="18" charset="0"/>
              </a:rPr>
              <a:t>Type</a:t>
            </a:r>
          </a:p>
        </p:txBody>
      </p:sp>
      <p:sp>
        <p:nvSpPr>
          <p:cNvPr id="12302" name="Line 12"/>
          <p:cNvSpPr>
            <a:spLocks noChangeShapeType="1"/>
          </p:cNvSpPr>
          <p:nvPr/>
        </p:nvSpPr>
        <p:spPr bwMode="auto">
          <a:xfrm>
            <a:off x="57546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3"/>
          <p:cNvSpPr>
            <a:spLocks noChangeArrowheads="1"/>
          </p:cNvSpPr>
          <p:nvPr/>
        </p:nvSpPr>
        <p:spPr bwMode="auto">
          <a:xfrm>
            <a:off x="5727700" y="2168848"/>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2304" name="Line 14"/>
          <p:cNvSpPr>
            <a:spLocks noChangeShapeType="1"/>
          </p:cNvSpPr>
          <p:nvPr/>
        </p:nvSpPr>
        <p:spPr bwMode="auto">
          <a:xfrm>
            <a:off x="69484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Rectangle 15"/>
          <p:cNvSpPr>
            <a:spLocks noChangeArrowheads="1"/>
          </p:cNvSpPr>
          <p:nvPr/>
        </p:nvSpPr>
        <p:spPr bwMode="auto">
          <a:xfrm>
            <a:off x="6934200" y="2181548"/>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2306" name="Line 16"/>
          <p:cNvSpPr>
            <a:spLocks noChangeShapeType="1"/>
          </p:cNvSpPr>
          <p:nvPr/>
        </p:nvSpPr>
        <p:spPr bwMode="auto">
          <a:xfrm>
            <a:off x="75453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Rectangle 17"/>
          <p:cNvSpPr>
            <a:spLocks noChangeArrowheads="1"/>
          </p:cNvSpPr>
          <p:nvPr/>
        </p:nvSpPr>
        <p:spPr bwMode="auto">
          <a:xfrm>
            <a:off x="7620000" y="216884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2308" name="Rectangle 18"/>
          <p:cNvSpPr>
            <a:spLocks noChangeArrowheads="1"/>
          </p:cNvSpPr>
          <p:nvPr/>
        </p:nvSpPr>
        <p:spPr bwMode="auto">
          <a:xfrm>
            <a:off x="1231900" y="18132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2309" name="Rectangle 19"/>
          <p:cNvSpPr>
            <a:spLocks noChangeArrowheads="1"/>
          </p:cNvSpPr>
          <p:nvPr/>
        </p:nvSpPr>
        <p:spPr bwMode="auto">
          <a:xfrm>
            <a:off x="20955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2310" name="Rectangle 20"/>
          <p:cNvSpPr>
            <a:spLocks noChangeArrowheads="1"/>
          </p:cNvSpPr>
          <p:nvPr/>
        </p:nvSpPr>
        <p:spPr bwMode="auto">
          <a:xfrm>
            <a:off x="2768600" y="17878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1" name="Rectangle 21"/>
          <p:cNvSpPr>
            <a:spLocks noChangeArrowheads="1"/>
          </p:cNvSpPr>
          <p:nvPr/>
        </p:nvSpPr>
        <p:spPr bwMode="auto">
          <a:xfrm>
            <a:off x="4000500" y="17624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2" name="Rectangle 22"/>
          <p:cNvSpPr>
            <a:spLocks noChangeArrowheads="1"/>
          </p:cNvSpPr>
          <p:nvPr/>
        </p:nvSpPr>
        <p:spPr bwMode="auto">
          <a:xfrm>
            <a:off x="52197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2313" name="Rectangle 23"/>
          <p:cNvSpPr>
            <a:spLocks noChangeArrowheads="1"/>
          </p:cNvSpPr>
          <p:nvPr/>
        </p:nvSpPr>
        <p:spPr bwMode="auto">
          <a:xfrm>
            <a:off x="78359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2314" name="Line 24"/>
          <p:cNvSpPr>
            <a:spLocks noChangeShapeType="1"/>
          </p:cNvSpPr>
          <p:nvPr/>
        </p:nvSpPr>
        <p:spPr bwMode="auto">
          <a:xfrm flipV="1">
            <a:off x="877888" y="1292548"/>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5"/>
          <p:cNvSpPr>
            <a:spLocks noChangeShapeType="1"/>
          </p:cNvSpPr>
          <p:nvPr/>
        </p:nvSpPr>
        <p:spPr bwMode="auto">
          <a:xfrm>
            <a:off x="5522913" y="1330648"/>
            <a:ext cx="2671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Rectangle 26"/>
          <p:cNvSpPr>
            <a:spLocks noChangeArrowheads="1"/>
          </p:cNvSpPr>
          <p:nvPr/>
        </p:nvSpPr>
        <p:spPr bwMode="auto">
          <a:xfrm>
            <a:off x="3540125" y="2714948"/>
            <a:ext cx="173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333300"/>
                </a:solidFill>
                <a:latin typeface="Times New Roman" pitchFamily="18" charset="0"/>
              </a:rPr>
              <a:t>64 to 1518 bytes</a:t>
            </a:r>
          </a:p>
        </p:txBody>
      </p:sp>
      <p:sp>
        <p:nvSpPr>
          <p:cNvPr id="12317" name="Rectangle 27"/>
          <p:cNvSpPr>
            <a:spLocks noChangeArrowheads="1"/>
          </p:cNvSpPr>
          <p:nvPr/>
        </p:nvSpPr>
        <p:spPr bwMode="auto">
          <a:xfrm>
            <a:off x="865188" y="2702248"/>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2318" name="Rectangle 28"/>
          <p:cNvSpPr>
            <a:spLocks noChangeArrowheads="1"/>
          </p:cNvSpPr>
          <p:nvPr/>
        </p:nvSpPr>
        <p:spPr bwMode="auto">
          <a:xfrm>
            <a:off x="1830388" y="2676848"/>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2319" name="Rectangle 29"/>
          <p:cNvSpPr>
            <a:spLocks noChangeArrowheads="1"/>
          </p:cNvSpPr>
          <p:nvPr/>
        </p:nvSpPr>
        <p:spPr bwMode="auto">
          <a:xfrm>
            <a:off x="3381375" y="1084585"/>
            <a:ext cx="21480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chemeClr val="accent2"/>
                </a:solidFill>
                <a:latin typeface="+mn-lt"/>
              </a:rPr>
              <a:t>Ethernet Frame</a:t>
            </a:r>
          </a:p>
        </p:txBody>
      </p:sp>
      <p:sp>
        <p:nvSpPr>
          <p:cNvPr id="35"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Frame Format </a:t>
            </a:r>
          </a:p>
        </p:txBody>
      </p:sp>
      <p:sp>
        <p:nvSpPr>
          <p:cNvPr id="36" name="Text Box 240"/>
          <p:cNvSpPr txBox="1">
            <a:spLocks noChangeArrowheads="1"/>
          </p:cNvSpPr>
          <p:nvPr/>
        </p:nvSpPr>
        <p:spPr bwMode="auto">
          <a:xfrm>
            <a:off x="6929438" y="3460998"/>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cxnSp>
        <p:nvCxnSpPr>
          <p:cNvPr id="34" name="Straight Arrow Connector 55"/>
          <p:cNvCxnSpPr>
            <a:cxnSpLocks noChangeShapeType="1"/>
          </p:cNvCxnSpPr>
          <p:nvPr/>
        </p:nvCxnSpPr>
        <p:spPr bwMode="auto">
          <a:xfrm flipH="1">
            <a:off x="179512" y="2395736"/>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bwMode="auto">
          <a:xfrm>
            <a:off x="462209" y="3356992"/>
            <a:ext cx="2591122"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Note – a minimum</a:t>
            </a:r>
          </a:p>
        </p:txBody>
      </p:sp>
      <p:cxnSp>
        <p:nvCxnSpPr>
          <p:cNvPr id="6" name="Straight Arrow Connector 5"/>
          <p:cNvCxnSpPr/>
          <p:nvPr/>
        </p:nvCxnSpPr>
        <p:spPr bwMode="auto">
          <a:xfrm flipV="1">
            <a:off x="2843808" y="2995936"/>
            <a:ext cx="765038" cy="497672"/>
          </a:xfrm>
          <a:prstGeom prst="straightConnector1">
            <a:avLst/>
          </a:prstGeom>
          <a:noFill/>
          <a:ln w="25400" cap="flat" cmpd="sng" algn="ctr">
            <a:solidFill>
              <a:srgbClr val="800000"/>
            </a:solidFill>
            <a:prstDash val="solid"/>
            <a:round/>
            <a:headEnd type="none" w="med" len="med"/>
            <a:tailEnd type="arrow"/>
          </a:ln>
          <a:effectLst/>
        </p:spPr>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5840413" cy="236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1028"/>
          <p:cNvSpPr>
            <a:spLocks noChangeArrowheads="1"/>
          </p:cNvSpPr>
          <p:nvPr/>
        </p:nvSpPr>
        <p:spPr bwMode="auto">
          <a:xfrm>
            <a:off x="7392293" y="5509096"/>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6</a:t>
            </a:r>
            <a:r>
              <a:rPr lang="en-US" sz="1600" b="1" baseline="30000" dirty="0">
                <a:solidFill>
                  <a:srgbClr val="006600"/>
                </a:solidFill>
                <a:latin typeface="Comic Sans MS" pitchFamily="66" charset="0"/>
              </a:rPr>
              <a:t>th</a:t>
            </a:r>
            <a:r>
              <a:rPr lang="en-US" sz="1600" b="1" dirty="0">
                <a:solidFill>
                  <a:srgbClr val="006600"/>
                </a:solidFill>
                <a:latin typeface="Comic Sans MS" pitchFamily="66" charset="0"/>
              </a:rPr>
              <a:t> Ed.</a:t>
            </a:r>
          </a:p>
          <a:p>
            <a:r>
              <a:rPr lang="en-US" sz="1600" b="1" dirty="0">
                <a:solidFill>
                  <a:srgbClr val="006600"/>
                </a:solidFill>
                <a:latin typeface="Comic Sans MS" pitchFamily="66" charset="0"/>
              </a:rPr>
              <a:t>Stallings</a:t>
            </a: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12</a:t>
            </a:fld>
            <a:endParaRPr lang="en-US" dirty="0"/>
          </a:p>
        </p:txBody>
      </p:sp>
    </p:spTree>
    <p:extLst>
      <p:ext uri="{BB962C8B-B14F-4D97-AF65-F5344CB8AC3E}">
        <p14:creationId xmlns:p14="http://schemas.microsoft.com/office/powerpoint/2010/main" val="41576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481089" y="3938315"/>
            <a:ext cx="1576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AA  AA  03</a:t>
            </a:r>
          </a:p>
        </p:txBody>
      </p:sp>
      <p:sp>
        <p:nvSpPr>
          <p:cNvPr id="13317" name="Rectangle 3"/>
          <p:cNvSpPr>
            <a:spLocks noChangeArrowheads="1"/>
          </p:cNvSpPr>
          <p:nvPr/>
        </p:nvSpPr>
        <p:spPr bwMode="auto">
          <a:xfrm>
            <a:off x="1276350" y="5338763"/>
            <a:ext cx="7246938"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4"/>
          <p:cNvSpPr>
            <a:spLocks noChangeShapeType="1"/>
          </p:cNvSpPr>
          <p:nvPr/>
        </p:nvSpPr>
        <p:spPr bwMode="auto">
          <a:xfrm>
            <a:off x="2581275" y="5349875"/>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5"/>
          <p:cNvSpPr>
            <a:spLocks noChangeArrowheads="1"/>
          </p:cNvSpPr>
          <p:nvPr/>
        </p:nvSpPr>
        <p:spPr bwMode="auto">
          <a:xfrm>
            <a:off x="1457325" y="49911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0" name="Line 6"/>
          <p:cNvSpPr>
            <a:spLocks noChangeShapeType="1"/>
          </p:cNvSpPr>
          <p:nvPr/>
        </p:nvSpPr>
        <p:spPr bwMode="auto">
          <a:xfrm>
            <a:off x="7947025" y="5349875"/>
            <a:ext cx="0" cy="779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7"/>
          <p:cNvSpPr>
            <a:spLocks noChangeArrowheads="1"/>
          </p:cNvSpPr>
          <p:nvPr/>
        </p:nvSpPr>
        <p:spPr bwMode="auto">
          <a:xfrm>
            <a:off x="2541414" y="3628752"/>
            <a:ext cx="541496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Line 8"/>
          <p:cNvSpPr>
            <a:spLocks noChangeShapeType="1"/>
          </p:cNvSpPr>
          <p:nvPr/>
        </p:nvSpPr>
        <p:spPr bwMode="auto">
          <a:xfrm flipH="1">
            <a:off x="3765376" y="3652565"/>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9"/>
          <p:cNvSpPr>
            <a:spLocks noChangeArrowheads="1"/>
          </p:cNvSpPr>
          <p:nvPr/>
        </p:nvSpPr>
        <p:spPr bwMode="auto">
          <a:xfrm>
            <a:off x="3732213" y="2085851"/>
            <a:ext cx="4265612"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Rectangle 10"/>
          <p:cNvSpPr>
            <a:spLocks noChangeArrowheads="1"/>
          </p:cNvSpPr>
          <p:nvPr/>
        </p:nvSpPr>
        <p:spPr bwMode="auto">
          <a:xfrm>
            <a:off x="5540375" y="2258889"/>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3325" name="Rectangle 11"/>
          <p:cNvSpPr>
            <a:spLocks noChangeArrowheads="1"/>
          </p:cNvSpPr>
          <p:nvPr/>
        </p:nvSpPr>
        <p:spPr bwMode="auto">
          <a:xfrm>
            <a:off x="1487488" y="5429250"/>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MAC Header</a:t>
            </a:r>
          </a:p>
        </p:txBody>
      </p:sp>
      <p:sp>
        <p:nvSpPr>
          <p:cNvPr id="13326" name="Rectangle 12"/>
          <p:cNvSpPr>
            <a:spLocks noChangeArrowheads="1"/>
          </p:cNvSpPr>
          <p:nvPr/>
        </p:nvSpPr>
        <p:spPr bwMode="auto">
          <a:xfrm>
            <a:off x="7913688" y="55133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3327" name="AutoShape 13"/>
          <p:cNvSpPr>
            <a:spLocks noChangeArrowheads="1"/>
          </p:cNvSpPr>
          <p:nvPr/>
        </p:nvSpPr>
        <p:spPr bwMode="auto">
          <a:xfrm>
            <a:off x="5796136" y="3258567"/>
            <a:ext cx="252809" cy="314449"/>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28" name="AutoShape 14"/>
          <p:cNvSpPr>
            <a:spLocks/>
          </p:cNvSpPr>
          <p:nvPr/>
        </p:nvSpPr>
        <p:spPr bwMode="auto">
          <a:xfrm rot="-5400000">
            <a:off x="5002833" y="2140471"/>
            <a:ext cx="223837" cy="5089525"/>
          </a:xfrm>
          <a:prstGeom prst="leftBrace">
            <a:avLst>
              <a:gd name="adj1" fmla="val 1894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utoShape 15"/>
          <p:cNvSpPr>
            <a:spLocks noChangeArrowheads="1"/>
          </p:cNvSpPr>
          <p:nvPr/>
        </p:nvSpPr>
        <p:spPr bwMode="auto">
          <a:xfrm>
            <a:off x="4951413" y="4879975"/>
            <a:ext cx="247650" cy="382588"/>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30" name="Text Box 16"/>
          <p:cNvSpPr txBox="1">
            <a:spLocks noChangeArrowheads="1"/>
          </p:cNvSpPr>
          <p:nvPr/>
        </p:nvSpPr>
        <p:spPr bwMode="auto">
          <a:xfrm>
            <a:off x="0" y="54117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802.3 Frame</a:t>
            </a:r>
          </a:p>
        </p:txBody>
      </p:sp>
      <p:sp>
        <p:nvSpPr>
          <p:cNvPr id="13331" name="Text Box 17"/>
          <p:cNvSpPr txBox="1">
            <a:spLocks noChangeArrowheads="1"/>
          </p:cNvSpPr>
          <p:nvPr/>
        </p:nvSpPr>
        <p:spPr bwMode="auto">
          <a:xfrm>
            <a:off x="985838" y="372375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dirty="0">
                <a:solidFill>
                  <a:schemeClr val="tx1"/>
                </a:solidFill>
                <a:latin typeface="Times New Roman" pitchFamily="18" charset="0"/>
              </a:rPr>
              <a:t>LLC PDU</a:t>
            </a:r>
          </a:p>
        </p:txBody>
      </p:sp>
      <p:sp>
        <p:nvSpPr>
          <p:cNvPr id="13332" name="Line 18"/>
          <p:cNvSpPr>
            <a:spLocks noChangeShapeType="1"/>
          </p:cNvSpPr>
          <p:nvPr/>
        </p:nvSpPr>
        <p:spPr bwMode="auto">
          <a:xfrm>
            <a:off x="29509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9"/>
          <p:cNvSpPr>
            <a:spLocks noChangeShapeType="1"/>
          </p:cNvSpPr>
          <p:nvPr/>
        </p:nvSpPr>
        <p:spPr bwMode="auto">
          <a:xfrm>
            <a:off x="33827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0"/>
          <p:cNvSpPr>
            <a:spLocks/>
          </p:cNvSpPr>
          <p:nvPr/>
        </p:nvSpPr>
        <p:spPr bwMode="auto">
          <a:xfrm rot="-5400000">
            <a:off x="5751513" y="947614"/>
            <a:ext cx="271462" cy="4259262"/>
          </a:xfrm>
          <a:prstGeom prst="leftBrace">
            <a:avLst>
              <a:gd name="adj1" fmla="val 13075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Line 21"/>
          <p:cNvSpPr>
            <a:spLocks noChangeShapeType="1"/>
          </p:cNvSpPr>
          <p:nvPr/>
        </p:nvSpPr>
        <p:spPr bwMode="auto">
          <a:xfrm flipH="1">
            <a:off x="4981575" y="2106489"/>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Rectangle 22"/>
          <p:cNvSpPr>
            <a:spLocks noChangeArrowheads="1"/>
          </p:cNvSpPr>
          <p:nvPr/>
        </p:nvSpPr>
        <p:spPr bwMode="auto">
          <a:xfrm>
            <a:off x="3859213" y="2146176"/>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SNAP Header</a:t>
            </a:r>
          </a:p>
        </p:txBody>
      </p:sp>
      <p:sp>
        <p:nvSpPr>
          <p:cNvPr id="13337" name="Rectangle 23"/>
          <p:cNvSpPr>
            <a:spLocks noChangeArrowheads="1"/>
          </p:cNvSpPr>
          <p:nvPr/>
        </p:nvSpPr>
        <p:spPr bwMode="auto">
          <a:xfrm>
            <a:off x="3168650" y="1115889"/>
            <a:ext cx="1012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Type</a:t>
            </a:r>
          </a:p>
        </p:txBody>
      </p:sp>
      <p:sp>
        <p:nvSpPr>
          <p:cNvPr id="13338" name="Rectangle 24"/>
          <p:cNvSpPr>
            <a:spLocks noChangeArrowheads="1"/>
          </p:cNvSpPr>
          <p:nvPr/>
        </p:nvSpPr>
        <p:spPr bwMode="auto">
          <a:xfrm>
            <a:off x="2047875" y="1117476"/>
            <a:ext cx="9604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ORG</a:t>
            </a:r>
          </a:p>
        </p:txBody>
      </p:sp>
      <p:sp>
        <p:nvSpPr>
          <p:cNvPr id="13339" name="Text Box 25"/>
          <p:cNvSpPr txBox="1">
            <a:spLocks noChangeArrowheads="1"/>
          </p:cNvSpPr>
          <p:nvPr/>
        </p:nvSpPr>
        <p:spPr bwMode="auto">
          <a:xfrm>
            <a:off x="2065338" y="216046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SNAP PDU</a:t>
            </a:r>
          </a:p>
        </p:txBody>
      </p:sp>
      <p:sp>
        <p:nvSpPr>
          <p:cNvPr id="13340" name="Text Box 26"/>
          <p:cNvSpPr txBox="1">
            <a:spLocks noChangeArrowheads="1"/>
          </p:cNvSpPr>
          <p:nvPr/>
        </p:nvSpPr>
        <p:spPr bwMode="auto">
          <a:xfrm>
            <a:off x="2800350" y="155562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3</a:t>
            </a:r>
          </a:p>
        </p:txBody>
      </p:sp>
      <p:sp>
        <p:nvSpPr>
          <p:cNvPr id="13341" name="Text Box 27"/>
          <p:cNvSpPr txBox="1">
            <a:spLocks noChangeArrowheads="1"/>
          </p:cNvSpPr>
          <p:nvPr/>
        </p:nvSpPr>
        <p:spPr bwMode="auto">
          <a:xfrm>
            <a:off x="3825875" y="1547689"/>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2</a:t>
            </a:r>
          </a:p>
        </p:txBody>
      </p:sp>
      <p:sp>
        <p:nvSpPr>
          <p:cNvPr id="13342" name="Text Box 28"/>
          <p:cNvSpPr txBox="1">
            <a:spLocks noChangeArrowheads="1"/>
          </p:cNvSpPr>
          <p:nvPr/>
        </p:nvSpPr>
        <p:spPr bwMode="auto">
          <a:xfrm>
            <a:off x="2612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3" name="Text Box 29"/>
          <p:cNvSpPr txBox="1">
            <a:spLocks noChangeArrowheads="1"/>
          </p:cNvSpPr>
          <p:nvPr/>
        </p:nvSpPr>
        <p:spPr bwMode="auto">
          <a:xfrm>
            <a:off x="2993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4" name="Text Box 30"/>
          <p:cNvSpPr txBox="1">
            <a:spLocks noChangeArrowheads="1"/>
          </p:cNvSpPr>
          <p:nvPr/>
        </p:nvSpPr>
        <p:spPr bwMode="auto">
          <a:xfrm>
            <a:off x="33875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5" name="Line 31"/>
          <p:cNvSpPr>
            <a:spLocks noChangeShapeType="1"/>
          </p:cNvSpPr>
          <p:nvPr/>
        </p:nvSpPr>
        <p:spPr bwMode="auto">
          <a:xfrm>
            <a:off x="1862138" y="1620714"/>
            <a:ext cx="1878012" cy="463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2"/>
          <p:cNvSpPr>
            <a:spLocks noChangeShapeType="1"/>
          </p:cNvSpPr>
          <p:nvPr/>
        </p:nvSpPr>
        <p:spPr bwMode="auto">
          <a:xfrm>
            <a:off x="4186238" y="1619126"/>
            <a:ext cx="769937" cy="461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3"/>
          <p:cNvSpPr>
            <a:spLocks noChangeShapeType="1"/>
          </p:cNvSpPr>
          <p:nvPr/>
        </p:nvSpPr>
        <p:spPr bwMode="auto">
          <a:xfrm>
            <a:off x="18796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8" name="Line 34"/>
          <p:cNvSpPr>
            <a:spLocks noChangeShapeType="1"/>
          </p:cNvSpPr>
          <p:nvPr/>
        </p:nvSpPr>
        <p:spPr bwMode="auto">
          <a:xfrm>
            <a:off x="29845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9" name="Line 35"/>
          <p:cNvSpPr>
            <a:spLocks noChangeShapeType="1"/>
          </p:cNvSpPr>
          <p:nvPr/>
        </p:nvSpPr>
        <p:spPr bwMode="auto">
          <a:xfrm>
            <a:off x="42037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50" name="Line 36"/>
          <p:cNvSpPr>
            <a:spLocks noChangeShapeType="1"/>
          </p:cNvSpPr>
          <p:nvPr/>
        </p:nvSpPr>
        <p:spPr bwMode="auto">
          <a:xfrm>
            <a:off x="1892300" y="1622301"/>
            <a:ext cx="233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1" name="Text Box 240"/>
          <p:cNvSpPr txBox="1">
            <a:spLocks noChangeArrowheads="1"/>
          </p:cNvSpPr>
          <p:nvPr/>
        </p:nvSpPr>
        <p:spPr bwMode="auto">
          <a:xfrm>
            <a:off x="6929438" y="1228750"/>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2"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Encapsulation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13</a:t>
            </a:fld>
            <a:endParaRPr lang="en-US" dirty="0"/>
          </a:p>
        </p:txBody>
      </p:sp>
    </p:spTree>
    <p:extLst>
      <p:ext uri="{BB962C8B-B14F-4D97-AF65-F5344CB8AC3E}">
        <p14:creationId xmlns:p14="http://schemas.microsoft.com/office/powerpoint/2010/main" val="239094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My Documents\My Pictures\Lineage Fast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508"/>
            <a:ext cx="6577148" cy="61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14</a:t>
            </a:fld>
            <a:endParaRPr lang="en-US" dirty="0"/>
          </a:p>
        </p:txBody>
      </p:sp>
    </p:spTree>
    <p:extLst>
      <p:ext uri="{BB962C8B-B14F-4D97-AF65-F5344CB8AC3E}">
        <p14:creationId xmlns:p14="http://schemas.microsoft.com/office/powerpoint/2010/main" val="276261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384"/>
            <a:ext cx="7772400" cy="990600"/>
          </a:xfrm>
        </p:spPr>
        <p:txBody>
          <a:bodyPr/>
          <a:lstStyle/>
          <a:p>
            <a:pPr eaLnBrk="1" hangingPunct="1">
              <a:defRPr/>
            </a:pPr>
            <a:r>
              <a:rPr lang="en-US" dirty="0" smtClean="0"/>
              <a:t>Ethernet Evolution</a:t>
            </a:r>
          </a:p>
        </p:txBody>
      </p:sp>
      <p:sp>
        <p:nvSpPr>
          <p:cNvPr id="15365" name="Rectangle 3"/>
          <p:cNvSpPr>
            <a:spLocks noGrp="1" noChangeArrowheads="1"/>
          </p:cNvSpPr>
          <p:nvPr>
            <p:ph type="body" idx="1"/>
          </p:nvPr>
        </p:nvSpPr>
        <p:spPr>
          <a:xfrm>
            <a:off x="685800" y="1124744"/>
            <a:ext cx="7772400" cy="5184576"/>
          </a:xfrm>
          <a:noFill/>
          <a:ln w="19050">
            <a:solidFill>
              <a:schemeClr val="tx1"/>
            </a:solidFill>
            <a:miter lim="800000"/>
            <a:headEnd/>
            <a:tailEnd/>
          </a:ln>
        </p:spPr>
        <p:txBody>
          <a:bodyPr/>
          <a:lstStyle/>
          <a:p>
            <a:pPr eaLnBrk="1" hangingPunct="1">
              <a:lnSpc>
                <a:spcPct val="90000"/>
              </a:lnSpc>
              <a:buFontTx/>
              <a:buNone/>
            </a:pPr>
            <a:r>
              <a:rPr lang="en-US" sz="2800" b="1" dirty="0" smtClean="0">
                <a:solidFill>
                  <a:schemeClr val="accent2"/>
                </a:solidFill>
              </a:rPr>
              <a:t>				</a:t>
            </a:r>
            <a:r>
              <a:rPr lang="en-US" b="1" dirty="0" smtClean="0">
                <a:solidFill>
                  <a:schemeClr val="accent2"/>
                </a:solidFill>
              </a:rPr>
              <a:t>10BASE5 </a:t>
            </a:r>
            <a:r>
              <a:rPr lang="en-US" sz="2800" b="1" dirty="0" smtClean="0">
                <a:solidFill>
                  <a:schemeClr val="accent2"/>
                </a:solidFill>
              </a:rPr>
              <a:t>                      {1983}</a:t>
            </a:r>
          </a:p>
          <a:p>
            <a:pPr eaLnBrk="1" hangingPunct="1">
              <a:lnSpc>
                <a:spcPct val="90000"/>
              </a:lnSpc>
            </a:pPr>
            <a:r>
              <a:rPr lang="en-US" sz="2800" dirty="0" smtClean="0"/>
              <a:t>10 Mbps</a:t>
            </a:r>
          </a:p>
          <a:p>
            <a:pPr eaLnBrk="1" hangingPunct="1">
              <a:lnSpc>
                <a:spcPct val="90000"/>
              </a:lnSpc>
            </a:pPr>
            <a:r>
              <a:rPr lang="en-US" sz="2800" dirty="0" smtClean="0"/>
              <a:t>500 meter segment length</a:t>
            </a:r>
          </a:p>
          <a:p>
            <a:pPr eaLnBrk="1" hangingPunct="1">
              <a:lnSpc>
                <a:spcPct val="90000"/>
              </a:lnSpc>
            </a:pPr>
            <a:r>
              <a:rPr lang="en-US" sz="2800" dirty="0" smtClean="0"/>
              <a:t>Signal-regenerating repeaters</a:t>
            </a:r>
          </a:p>
          <a:p>
            <a:pPr eaLnBrk="1" hangingPunct="1">
              <a:lnSpc>
                <a:spcPct val="90000"/>
              </a:lnSpc>
            </a:pPr>
            <a:r>
              <a:rPr lang="en-US" sz="2800" b="1" dirty="0" smtClean="0"/>
              <a:t>Thick Coax</a:t>
            </a:r>
          </a:p>
          <a:p>
            <a:pPr lvl="1" eaLnBrk="1" hangingPunct="1">
              <a:lnSpc>
                <a:spcPct val="90000"/>
              </a:lnSpc>
            </a:pPr>
            <a:r>
              <a:rPr lang="en-US" sz="2400" b="1" i="1" dirty="0" smtClean="0">
                <a:solidFill>
                  <a:srgbClr val="006600"/>
                </a:solidFill>
              </a:rPr>
              <a:t>Advantages: </a:t>
            </a:r>
            <a:r>
              <a:rPr lang="en-US" sz="2400" dirty="0" smtClean="0"/>
              <a:t>Low attenuation, excellent noise immunity, superior mechanical strength</a:t>
            </a:r>
          </a:p>
          <a:p>
            <a:pPr lvl="1" eaLnBrk="1" hangingPunct="1">
              <a:lnSpc>
                <a:spcPct val="90000"/>
              </a:lnSpc>
            </a:pPr>
            <a:r>
              <a:rPr lang="en-US" sz="2400" b="1" i="1" dirty="0" smtClean="0">
                <a:solidFill>
                  <a:srgbClr val="006600"/>
                </a:solidFill>
              </a:rPr>
              <a:t>Disadvantages: </a:t>
            </a:r>
            <a:r>
              <a:rPr lang="en-US" sz="2400" dirty="0" smtClean="0"/>
              <a:t>Bulky, difficult to pull, transceiver boxes too expensive</a:t>
            </a:r>
            <a:endParaRPr lang="en-US" sz="2400" dirty="0" smtClean="0">
              <a:solidFill>
                <a:srgbClr val="FF0000"/>
              </a:solidFill>
            </a:endParaRPr>
          </a:p>
          <a:p>
            <a:pPr eaLnBrk="1" hangingPunct="1">
              <a:lnSpc>
                <a:spcPct val="90000"/>
              </a:lnSpc>
              <a:buFontTx/>
              <a:buChar char="*"/>
            </a:pPr>
            <a:r>
              <a:rPr lang="en-US" sz="2800" b="1" dirty="0" smtClean="0">
                <a:solidFill>
                  <a:srgbClr val="800000"/>
                </a:solidFill>
              </a:rPr>
              <a:t>Wiring represented a significant part of total installed cost.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406858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Thick Eth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016099"/>
            <a:ext cx="720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1600200" y="5301208"/>
            <a:ext cx="621216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1800" dirty="0">
                <a:solidFill>
                  <a:schemeClr val="tx1"/>
                </a:solidFill>
              </a:rPr>
              <a:t>MAU device is physically hooked on main cable.</a:t>
            </a:r>
          </a:p>
          <a:p>
            <a:pPr algn="l"/>
            <a:endParaRPr lang="en-US" sz="1800" dirty="0">
              <a:solidFill>
                <a:schemeClr val="tx1"/>
              </a:solidFill>
              <a:latin typeface="Times New Roman" pitchFamily="18" charset="0"/>
            </a:endParaRPr>
          </a:p>
          <a:p>
            <a:pPr algn="l"/>
            <a:r>
              <a:rPr lang="en-US" sz="1800" dirty="0">
                <a:solidFill>
                  <a:schemeClr val="tx1"/>
                </a:solidFill>
              </a:rPr>
              <a:t>50 meter AUI cable from MAU to station</a:t>
            </a:r>
            <a:r>
              <a:rPr lang="en-US" sz="1800" dirty="0">
                <a:solidFill>
                  <a:schemeClr val="tx1"/>
                </a:solidFill>
                <a:latin typeface="Times New Roman" pitchFamily="18" charset="0"/>
              </a:rPr>
              <a:t>.</a:t>
            </a:r>
          </a:p>
        </p:txBody>
      </p:sp>
      <p:sp>
        <p:nvSpPr>
          <p:cNvPr id="6" name="Rectangle 2"/>
          <p:cNvSpPr txBox="1">
            <a:spLocks noChangeArrowheads="1"/>
          </p:cNvSpPr>
          <p:nvPr/>
        </p:nvSpPr>
        <p:spPr>
          <a:xfrm>
            <a:off x="685800" y="44624"/>
            <a:ext cx="7772400" cy="963216"/>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10BASE5</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16</a:t>
            </a:fld>
            <a:endParaRPr lang="en-US" dirty="0"/>
          </a:p>
        </p:txBody>
      </p:sp>
    </p:spTree>
    <p:extLst>
      <p:ext uri="{BB962C8B-B14F-4D97-AF65-F5344CB8AC3E}">
        <p14:creationId xmlns:p14="http://schemas.microsoft.com/office/powerpoint/2010/main" val="2170262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685800" y="1062608"/>
            <a:ext cx="7772400" cy="5246712"/>
          </a:xfrm>
          <a:noFill/>
          <a:ln w="19050">
            <a:solidFill>
              <a:schemeClr val="tx1"/>
            </a:solidFill>
            <a:miter lim="800000"/>
            <a:headEnd/>
            <a:tailEnd/>
          </a:ln>
        </p:spPr>
        <p:txBody>
          <a:bodyPr/>
          <a:lstStyle/>
          <a:p>
            <a:pPr eaLnBrk="1" hangingPunct="1">
              <a:lnSpc>
                <a:spcPct val="90000"/>
              </a:lnSpc>
              <a:buFontTx/>
              <a:buNone/>
            </a:pPr>
            <a:r>
              <a:rPr lang="en-US" b="1" dirty="0" smtClean="0">
                <a:solidFill>
                  <a:schemeClr val="accent2"/>
                </a:solidFill>
              </a:rPr>
              <a:t>			10BASE2  ‘</a:t>
            </a:r>
            <a:r>
              <a:rPr lang="en-US" b="1" dirty="0" err="1" smtClean="0">
                <a:solidFill>
                  <a:schemeClr val="accent2"/>
                </a:solidFill>
              </a:rPr>
              <a:t>Cheapernet</a:t>
            </a:r>
            <a:r>
              <a:rPr lang="en-US" b="1" i="1" dirty="0" smtClean="0">
                <a:solidFill>
                  <a:schemeClr val="accent2"/>
                </a:solidFill>
              </a:rPr>
              <a:t>’         </a:t>
            </a:r>
            <a:r>
              <a:rPr lang="en-US" sz="2400" b="1" dirty="0" smtClean="0">
                <a:solidFill>
                  <a:schemeClr val="accent2"/>
                </a:solidFill>
              </a:rPr>
              <a:t>{1985}</a:t>
            </a:r>
          </a:p>
          <a:p>
            <a:pPr eaLnBrk="1" hangingPunct="1">
              <a:lnSpc>
                <a:spcPct val="90000"/>
              </a:lnSpc>
            </a:pPr>
            <a:r>
              <a:rPr lang="en-US" sz="2400" dirty="0" smtClean="0"/>
              <a:t>10 Mbps</a:t>
            </a:r>
          </a:p>
          <a:p>
            <a:pPr eaLnBrk="1" hangingPunct="1">
              <a:lnSpc>
                <a:spcPct val="90000"/>
              </a:lnSpc>
            </a:pPr>
            <a:r>
              <a:rPr lang="en-US" sz="2400" dirty="0" smtClean="0"/>
              <a:t>185 meter segment length</a:t>
            </a:r>
          </a:p>
          <a:p>
            <a:pPr eaLnBrk="1" hangingPunct="1">
              <a:lnSpc>
                <a:spcPct val="90000"/>
              </a:lnSpc>
            </a:pPr>
            <a:r>
              <a:rPr lang="en-US" sz="2400" dirty="0" smtClean="0"/>
              <a:t>Signal-regenerating repeaters</a:t>
            </a:r>
          </a:p>
          <a:p>
            <a:pPr eaLnBrk="1" hangingPunct="1">
              <a:lnSpc>
                <a:spcPct val="90000"/>
              </a:lnSpc>
            </a:pPr>
            <a:r>
              <a:rPr lang="en-US" sz="2400" dirty="0" smtClean="0"/>
              <a:t>Transceiver was integrated onto the adapter</a:t>
            </a:r>
          </a:p>
          <a:p>
            <a:pPr eaLnBrk="1" hangingPunct="1">
              <a:lnSpc>
                <a:spcPct val="90000"/>
              </a:lnSpc>
            </a:pPr>
            <a:r>
              <a:rPr lang="en-US" sz="2400" b="1" dirty="0" smtClean="0"/>
              <a:t>Thin Coax  </a:t>
            </a:r>
            <a:r>
              <a:rPr lang="en-US" sz="2400" dirty="0" smtClean="0"/>
              <a:t>(coax thinner and lighter)</a:t>
            </a:r>
          </a:p>
          <a:p>
            <a:pPr lvl="1" eaLnBrk="1" hangingPunct="1">
              <a:lnSpc>
                <a:spcPct val="90000"/>
              </a:lnSpc>
            </a:pPr>
            <a:r>
              <a:rPr lang="en-US" sz="2400" b="1" i="1" dirty="0" smtClean="0">
                <a:solidFill>
                  <a:srgbClr val="006600"/>
                </a:solidFill>
              </a:rPr>
              <a:t>Advantages: </a:t>
            </a:r>
            <a:r>
              <a:rPr lang="en-US" sz="2400" dirty="0" smtClean="0"/>
              <a:t>Easier to install, reduced hardware cost, BNC connectors widely deployed </a:t>
            </a:r>
            <a:r>
              <a:rPr lang="en-US" sz="2400" dirty="0" smtClean="0">
                <a:sym typeface="Wingdings" pitchFamily="2" charset="2"/>
              </a:rPr>
              <a:t> lower installation costs.</a:t>
            </a:r>
            <a:endParaRPr lang="en-US" sz="2400" dirty="0" smtClean="0"/>
          </a:p>
          <a:p>
            <a:pPr lvl="1" eaLnBrk="1" hangingPunct="1">
              <a:lnSpc>
                <a:spcPct val="90000"/>
              </a:lnSpc>
            </a:pPr>
            <a:r>
              <a:rPr lang="en-US" sz="2400" b="1" i="1" dirty="0" smtClean="0">
                <a:solidFill>
                  <a:srgbClr val="006600"/>
                </a:solidFill>
              </a:rPr>
              <a:t>Disadvantages: </a:t>
            </a:r>
            <a:r>
              <a:rPr lang="en-US" sz="2400" dirty="0" smtClean="0"/>
              <a:t>Higher </a:t>
            </a:r>
            <a:r>
              <a:rPr lang="en-US" sz="2400" dirty="0"/>
              <a:t>a</a:t>
            </a:r>
            <a:r>
              <a:rPr lang="en-US" sz="2400" dirty="0" smtClean="0"/>
              <a:t>ttenuation and could not support as many stations due to signal reflection caused by BNC Tee Connector.</a:t>
            </a:r>
          </a:p>
        </p:txBody>
      </p:sp>
      <p:sp>
        <p:nvSpPr>
          <p:cNvPr id="25605"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176392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026" descr="C:\My Documents\My Pictures\Thin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3789"/>
            <a:ext cx="69024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a:xfrm>
            <a:off x="685800" y="44624"/>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10Base2 </a:t>
            </a:r>
            <a:r>
              <a:rPr lang="en-US" dirty="0" err="1" smtClean="0"/>
              <a:t>Cheapernet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18</a:t>
            </a:fld>
            <a:endParaRPr lang="en-US" dirty="0"/>
          </a:p>
        </p:txBody>
      </p:sp>
    </p:spTree>
    <p:extLst>
      <p:ext uri="{BB962C8B-B14F-4D97-AF65-F5344CB8AC3E}">
        <p14:creationId xmlns:p14="http://schemas.microsoft.com/office/powerpoint/2010/main" val="418669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2"/>
          <p:cNvSpPr>
            <a:spLocks/>
          </p:cNvSpPr>
          <p:nvPr/>
        </p:nvSpPr>
        <p:spPr bwMode="auto">
          <a:xfrm>
            <a:off x="4094163" y="4179888"/>
            <a:ext cx="1243012" cy="603250"/>
          </a:xfrm>
          <a:custGeom>
            <a:avLst/>
            <a:gdLst>
              <a:gd name="T0" fmla="*/ 0 w 745"/>
              <a:gd name="T1" fmla="*/ 0 h 545"/>
              <a:gd name="T2" fmla="*/ 206891 w 745"/>
              <a:gd name="T3" fmla="*/ 232445 h 545"/>
              <a:gd name="T4" fmla="*/ 675731 w 745"/>
              <a:gd name="T5" fmla="*/ 293323 h 545"/>
              <a:gd name="T6" fmla="*/ 1156251 w 745"/>
              <a:gd name="T7" fmla="*/ 430577 h 545"/>
              <a:gd name="T8" fmla="*/ 1196295 w 745"/>
              <a:gd name="T9" fmla="*/ 603250 h 545"/>
              <a:gd name="T10" fmla="*/ 0 60000 65536"/>
              <a:gd name="T11" fmla="*/ 0 60000 65536"/>
              <a:gd name="T12" fmla="*/ 0 60000 65536"/>
              <a:gd name="T13" fmla="*/ 0 60000 65536"/>
              <a:gd name="T14" fmla="*/ 0 60000 65536"/>
              <a:gd name="T15" fmla="*/ 0 w 745"/>
              <a:gd name="T16" fmla="*/ 0 h 545"/>
              <a:gd name="T17" fmla="*/ 745 w 745"/>
              <a:gd name="T18" fmla="*/ 545 h 545"/>
            </a:gdLst>
            <a:ahLst/>
            <a:cxnLst>
              <a:cxn ang="T10">
                <a:pos x="T0" y="T1"/>
              </a:cxn>
              <a:cxn ang="T11">
                <a:pos x="T2" y="T3"/>
              </a:cxn>
              <a:cxn ang="T12">
                <a:pos x="T4" y="T5"/>
              </a:cxn>
              <a:cxn ang="T13">
                <a:pos x="T6" y="T7"/>
              </a:cxn>
              <a:cxn ang="T14">
                <a:pos x="T8" y="T9"/>
              </a:cxn>
            </a:cxnLst>
            <a:rect l="T15" t="T16" r="T17" b="T18"/>
            <a:pathLst>
              <a:path w="745" h="545">
                <a:moveTo>
                  <a:pt x="0" y="0"/>
                </a:moveTo>
                <a:cubicBezTo>
                  <a:pt x="28" y="83"/>
                  <a:pt x="57" y="166"/>
                  <a:pt x="124" y="210"/>
                </a:cubicBezTo>
                <a:cubicBezTo>
                  <a:pt x="191" y="254"/>
                  <a:pt x="310" y="235"/>
                  <a:pt x="405" y="265"/>
                </a:cubicBezTo>
                <a:cubicBezTo>
                  <a:pt x="500" y="295"/>
                  <a:pt x="641" y="342"/>
                  <a:pt x="693" y="389"/>
                </a:cubicBezTo>
                <a:cubicBezTo>
                  <a:pt x="745" y="436"/>
                  <a:pt x="731" y="490"/>
                  <a:pt x="717" y="5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 name="Freeform 3"/>
          <p:cNvSpPr>
            <a:spLocks/>
          </p:cNvSpPr>
          <p:nvPr/>
        </p:nvSpPr>
        <p:spPr bwMode="auto">
          <a:xfrm rot="16748423" flipV="1">
            <a:off x="6500812" y="4854576"/>
            <a:ext cx="506413" cy="576262"/>
          </a:xfrm>
          <a:custGeom>
            <a:avLst/>
            <a:gdLst>
              <a:gd name="T0" fmla="*/ 446515 w 465"/>
              <a:gd name="T1" fmla="*/ 0 h 357"/>
              <a:gd name="T2" fmla="*/ 471563 w 465"/>
              <a:gd name="T3" fmla="*/ 264725 h 357"/>
              <a:gd name="T4" fmla="*/ 234148 w 465"/>
              <a:gd name="T5" fmla="*/ 101693 h 357"/>
              <a:gd name="T6" fmla="*/ 242860 w 465"/>
              <a:gd name="T7" fmla="*/ 540750 h 357"/>
              <a:gd name="T8" fmla="*/ 39206 w 465"/>
              <a:gd name="T9" fmla="*/ 314765 h 357"/>
              <a:gd name="T10" fmla="*/ 5445 w 465"/>
              <a:gd name="T11" fmla="*/ 403545 h 357"/>
              <a:gd name="T12" fmla="*/ 0 60000 65536"/>
              <a:gd name="T13" fmla="*/ 0 60000 65536"/>
              <a:gd name="T14" fmla="*/ 0 60000 65536"/>
              <a:gd name="T15" fmla="*/ 0 60000 65536"/>
              <a:gd name="T16" fmla="*/ 0 60000 65536"/>
              <a:gd name="T17" fmla="*/ 0 60000 65536"/>
              <a:gd name="T18" fmla="*/ 0 w 465"/>
              <a:gd name="T19" fmla="*/ 0 h 357"/>
              <a:gd name="T20" fmla="*/ 465 w 465"/>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465" h="357">
                <a:moveTo>
                  <a:pt x="410" y="0"/>
                </a:moveTo>
                <a:cubicBezTo>
                  <a:pt x="437" y="77"/>
                  <a:pt x="465" y="154"/>
                  <a:pt x="433" y="164"/>
                </a:cubicBezTo>
                <a:cubicBezTo>
                  <a:pt x="401" y="174"/>
                  <a:pt x="250" y="35"/>
                  <a:pt x="215" y="63"/>
                </a:cubicBezTo>
                <a:cubicBezTo>
                  <a:pt x="180" y="91"/>
                  <a:pt x="253" y="313"/>
                  <a:pt x="223" y="335"/>
                </a:cubicBezTo>
                <a:cubicBezTo>
                  <a:pt x="193" y="357"/>
                  <a:pt x="72" y="209"/>
                  <a:pt x="36" y="195"/>
                </a:cubicBezTo>
                <a:cubicBezTo>
                  <a:pt x="0" y="181"/>
                  <a:pt x="10" y="246"/>
                  <a:pt x="5" y="25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Freeform 4"/>
          <p:cNvSpPr>
            <a:spLocks/>
          </p:cNvSpPr>
          <p:nvPr/>
        </p:nvSpPr>
        <p:spPr bwMode="auto">
          <a:xfrm>
            <a:off x="3498850" y="4951413"/>
            <a:ext cx="1611313" cy="1119187"/>
          </a:xfrm>
          <a:custGeom>
            <a:avLst/>
            <a:gdLst>
              <a:gd name="T0" fmla="*/ 1611313 w 967"/>
              <a:gd name="T1" fmla="*/ 84133 h 1011"/>
              <a:gd name="T2" fmla="*/ 1416356 w 967"/>
              <a:gd name="T3" fmla="*/ 6642 h 1011"/>
              <a:gd name="T4" fmla="*/ 1208068 w 967"/>
              <a:gd name="T5" fmla="*/ 127306 h 1011"/>
              <a:gd name="T6" fmla="*/ 923131 w 967"/>
              <a:gd name="T7" fmla="*/ 179336 h 1011"/>
              <a:gd name="T8" fmla="*/ 869809 w 967"/>
              <a:gd name="T9" fmla="*/ 454981 h 1011"/>
              <a:gd name="T10" fmla="*/ 663188 w 967"/>
              <a:gd name="T11" fmla="*/ 739483 h 1011"/>
              <a:gd name="T12" fmla="*/ 0 w 967"/>
              <a:gd name="T13" fmla="*/ 1119187 h 1011"/>
              <a:gd name="T14" fmla="*/ 0 60000 65536"/>
              <a:gd name="T15" fmla="*/ 0 60000 65536"/>
              <a:gd name="T16" fmla="*/ 0 60000 65536"/>
              <a:gd name="T17" fmla="*/ 0 60000 65536"/>
              <a:gd name="T18" fmla="*/ 0 60000 65536"/>
              <a:gd name="T19" fmla="*/ 0 60000 65536"/>
              <a:gd name="T20" fmla="*/ 0 60000 65536"/>
              <a:gd name="T21" fmla="*/ 0 w 967"/>
              <a:gd name="T22" fmla="*/ 0 h 1011"/>
              <a:gd name="T23" fmla="*/ 967 w 967"/>
              <a:gd name="T24" fmla="*/ 1011 h 1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7" h="1011">
                <a:moveTo>
                  <a:pt x="967" y="76"/>
                </a:moveTo>
                <a:cubicBezTo>
                  <a:pt x="928" y="38"/>
                  <a:pt x="890" y="0"/>
                  <a:pt x="850" y="6"/>
                </a:cubicBezTo>
                <a:cubicBezTo>
                  <a:pt x="810" y="12"/>
                  <a:pt x="774" y="89"/>
                  <a:pt x="725" y="115"/>
                </a:cubicBezTo>
                <a:cubicBezTo>
                  <a:pt x="676" y="141"/>
                  <a:pt x="588" y="113"/>
                  <a:pt x="554" y="162"/>
                </a:cubicBezTo>
                <a:cubicBezTo>
                  <a:pt x="520" y="211"/>
                  <a:pt x="548" y="327"/>
                  <a:pt x="522" y="411"/>
                </a:cubicBezTo>
                <a:cubicBezTo>
                  <a:pt x="496" y="495"/>
                  <a:pt x="485" y="568"/>
                  <a:pt x="398" y="668"/>
                </a:cubicBezTo>
                <a:cubicBezTo>
                  <a:pt x="311" y="768"/>
                  <a:pt x="155" y="889"/>
                  <a:pt x="0" y="10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 name="Freeform 5"/>
          <p:cNvSpPr>
            <a:spLocks/>
          </p:cNvSpPr>
          <p:nvPr/>
        </p:nvSpPr>
        <p:spPr bwMode="auto">
          <a:xfrm>
            <a:off x="6451600" y="5665788"/>
            <a:ext cx="573088" cy="582612"/>
          </a:xfrm>
          <a:custGeom>
            <a:avLst/>
            <a:gdLst>
              <a:gd name="T0" fmla="*/ 0 w 436"/>
              <a:gd name="T1" fmla="*/ 0 h 732"/>
              <a:gd name="T2" fmla="*/ 205050 w 436"/>
              <a:gd name="T3" fmla="*/ 80388 h 732"/>
              <a:gd name="T4" fmla="*/ 164303 w 436"/>
              <a:gd name="T5" fmla="*/ 148837 h 732"/>
              <a:gd name="T6" fmla="*/ 297059 w 436"/>
              <a:gd name="T7" fmla="*/ 278571 h 732"/>
              <a:gd name="T8" fmla="*/ 266828 w 436"/>
              <a:gd name="T9" fmla="*/ 315979 h 732"/>
              <a:gd name="T10" fmla="*/ 573088 w 436"/>
              <a:gd name="T11" fmla="*/ 582612 h 732"/>
              <a:gd name="T12" fmla="*/ 0 60000 65536"/>
              <a:gd name="T13" fmla="*/ 0 60000 65536"/>
              <a:gd name="T14" fmla="*/ 0 60000 65536"/>
              <a:gd name="T15" fmla="*/ 0 60000 65536"/>
              <a:gd name="T16" fmla="*/ 0 60000 65536"/>
              <a:gd name="T17" fmla="*/ 0 60000 65536"/>
              <a:gd name="T18" fmla="*/ 0 w 436"/>
              <a:gd name="T19" fmla="*/ 0 h 732"/>
              <a:gd name="T20" fmla="*/ 436 w 436"/>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436" h="732">
                <a:moveTo>
                  <a:pt x="0" y="0"/>
                </a:moveTo>
                <a:cubicBezTo>
                  <a:pt x="67" y="35"/>
                  <a:pt x="135" y="70"/>
                  <a:pt x="156" y="101"/>
                </a:cubicBezTo>
                <a:cubicBezTo>
                  <a:pt x="177" y="132"/>
                  <a:pt x="113" y="146"/>
                  <a:pt x="125" y="187"/>
                </a:cubicBezTo>
                <a:cubicBezTo>
                  <a:pt x="137" y="228"/>
                  <a:pt x="213" y="315"/>
                  <a:pt x="226" y="350"/>
                </a:cubicBezTo>
                <a:cubicBezTo>
                  <a:pt x="239" y="385"/>
                  <a:pt x="168" y="333"/>
                  <a:pt x="203" y="397"/>
                </a:cubicBezTo>
                <a:cubicBezTo>
                  <a:pt x="238" y="461"/>
                  <a:pt x="393" y="675"/>
                  <a:pt x="436" y="73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1024"/>
          <p:cNvGraphicFramePr>
            <a:graphicFrameLocks noChangeAspect="1"/>
          </p:cNvGraphicFramePr>
          <p:nvPr/>
        </p:nvGraphicFramePr>
        <p:xfrm>
          <a:off x="2801938" y="3398838"/>
          <a:ext cx="1550987" cy="1187450"/>
        </p:xfrm>
        <a:graphic>
          <a:graphicData uri="http://schemas.openxmlformats.org/presentationml/2006/ole">
            <mc:AlternateContent xmlns:mc="http://schemas.openxmlformats.org/markup-compatibility/2006">
              <mc:Choice xmlns:v="urn:schemas-microsoft-com:vml" Requires="v">
                <p:oleObj spid="_x0000_s1181" name="Clip" r:id="rId4" imgW="942840" imgH="838080" progId="MS_ClipArt_Gallery.2">
                  <p:embed/>
                </p:oleObj>
              </mc:Choice>
              <mc:Fallback>
                <p:oleObj name="Clip" r:id="rId4"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8" y="339883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5"/>
          <p:cNvGraphicFramePr>
            <a:graphicFrameLocks noChangeAspect="1"/>
          </p:cNvGraphicFramePr>
          <p:nvPr/>
        </p:nvGraphicFramePr>
        <p:xfrm>
          <a:off x="6983413" y="4217988"/>
          <a:ext cx="1550987" cy="1187450"/>
        </p:xfrm>
        <a:graphic>
          <a:graphicData uri="http://schemas.openxmlformats.org/presentationml/2006/ole">
            <mc:AlternateContent xmlns:mc="http://schemas.openxmlformats.org/markup-compatibility/2006">
              <mc:Choice xmlns:v="urn:schemas-microsoft-com:vml" Requires="v">
                <p:oleObj spid="_x0000_s1182" name="Clip" r:id="rId6" imgW="942840" imgH="838080" progId="MS_ClipArt_Gallery.2">
                  <p:embed/>
                </p:oleObj>
              </mc:Choice>
              <mc:Fallback>
                <p:oleObj name="Clip" r:id="rId6"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421798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7" name="Group 8"/>
          <p:cNvGrpSpPr>
            <a:grpSpLocks/>
          </p:cNvGrpSpPr>
          <p:nvPr/>
        </p:nvGrpSpPr>
        <p:grpSpPr bwMode="auto">
          <a:xfrm rot="10413777">
            <a:off x="4960938" y="4852988"/>
            <a:ext cx="457200" cy="166687"/>
            <a:chOff x="1488" y="3234"/>
            <a:chExt cx="538" cy="405"/>
          </a:xfrm>
        </p:grpSpPr>
        <p:sp>
          <p:nvSpPr>
            <p:cNvPr id="1062" name="Rectangle 9"/>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3" name="Rectangle 10"/>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grpSp>
        <p:nvGrpSpPr>
          <p:cNvPr id="1038" name="Group 11"/>
          <p:cNvGrpSpPr>
            <a:grpSpLocks/>
          </p:cNvGrpSpPr>
          <p:nvPr/>
        </p:nvGrpSpPr>
        <p:grpSpPr bwMode="auto">
          <a:xfrm rot="-6256271">
            <a:off x="6341269" y="5337969"/>
            <a:ext cx="307975" cy="258763"/>
            <a:chOff x="1488" y="3234"/>
            <a:chExt cx="538" cy="405"/>
          </a:xfrm>
        </p:grpSpPr>
        <p:sp>
          <p:nvSpPr>
            <p:cNvPr id="1060" name="Rectangle 12"/>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1" name="Rectangle 13"/>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39" name="Freeform 14"/>
          <p:cNvSpPr>
            <a:spLocks/>
          </p:cNvSpPr>
          <p:nvPr/>
        </p:nvSpPr>
        <p:spPr bwMode="auto">
          <a:xfrm>
            <a:off x="5367338" y="4918075"/>
            <a:ext cx="1079500" cy="369888"/>
          </a:xfrm>
          <a:custGeom>
            <a:avLst/>
            <a:gdLst>
              <a:gd name="T0" fmla="*/ 0 w 647"/>
              <a:gd name="T1" fmla="*/ 51895 h 335"/>
              <a:gd name="T2" fmla="*/ 468840 w 647"/>
              <a:gd name="T3" fmla="*/ 34228 h 335"/>
              <a:gd name="T4" fmla="*/ 637355 w 647"/>
              <a:gd name="T5" fmla="*/ 258370 h 335"/>
              <a:gd name="T6" fmla="*/ 936012 w 647"/>
              <a:gd name="T7" fmla="*/ 292598 h 335"/>
              <a:gd name="T8" fmla="*/ 1079500 w 647"/>
              <a:gd name="T9" fmla="*/ 369888 h 335"/>
              <a:gd name="T10" fmla="*/ 0 60000 65536"/>
              <a:gd name="T11" fmla="*/ 0 60000 65536"/>
              <a:gd name="T12" fmla="*/ 0 60000 65536"/>
              <a:gd name="T13" fmla="*/ 0 60000 65536"/>
              <a:gd name="T14" fmla="*/ 0 60000 65536"/>
              <a:gd name="T15" fmla="*/ 0 w 647"/>
              <a:gd name="T16" fmla="*/ 0 h 335"/>
              <a:gd name="T17" fmla="*/ 647 w 647"/>
              <a:gd name="T18" fmla="*/ 335 h 335"/>
            </a:gdLst>
            <a:ahLst/>
            <a:cxnLst>
              <a:cxn ang="T10">
                <a:pos x="T0" y="T1"/>
              </a:cxn>
              <a:cxn ang="T11">
                <a:pos x="T2" y="T3"/>
              </a:cxn>
              <a:cxn ang="T12">
                <a:pos x="T4" y="T5"/>
              </a:cxn>
              <a:cxn ang="T13">
                <a:pos x="T6" y="T7"/>
              </a:cxn>
              <a:cxn ang="T14">
                <a:pos x="T8" y="T9"/>
              </a:cxn>
            </a:cxnLst>
            <a:rect l="T15" t="T16" r="T17" b="T18"/>
            <a:pathLst>
              <a:path w="647" h="335">
                <a:moveTo>
                  <a:pt x="0" y="47"/>
                </a:moveTo>
                <a:cubicBezTo>
                  <a:pt x="108" y="23"/>
                  <a:pt x="217" y="0"/>
                  <a:pt x="281" y="31"/>
                </a:cubicBezTo>
                <a:cubicBezTo>
                  <a:pt x="345" y="62"/>
                  <a:pt x="335" y="195"/>
                  <a:pt x="382" y="234"/>
                </a:cubicBezTo>
                <a:cubicBezTo>
                  <a:pt x="429" y="273"/>
                  <a:pt x="517" y="248"/>
                  <a:pt x="561" y="265"/>
                </a:cubicBezTo>
                <a:cubicBezTo>
                  <a:pt x="605" y="282"/>
                  <a:pt x="626" y="308"/>
                  <a:pt x="647" y="33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15"/>
          <p:cNvSpPr>
            <a:spLocks/>
          </p:cNvSpPr>
          <p:nvPr/>
        </p:nvSpPr>
        <p:spPr bwMode="auto">
          <a:xfrm flipH="1">
            <a:off x="1547813" y="253250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8" name="Object 1026"/>
          <p:cNvGraphicFramePr>
            <a:graphicFrameLocks noChangeAspect="1"/>
          </p:cNvGraphicFramePr>
          <p:nvPr>
            <p:extLst>
              <p:ext uri="{D42A27DB-BD31-4B8C-83A1-F6EECF244321}">
                <p14:modId xmlns:p14="http://schemas.microsoft.com/office/powerpoint/2010/main" val="135370787"/>
              </p:ext>
            </p:extLst>
          </p:nvPr>
        </p:nvGraphicFramePr>
        <p:xfrm flipH="1">
          <a:off x="6543675" y="1278384"/>
          <a:ext cx="1309688" cy="990600"/>
        </p:xfrm>
        <a:graphic>
          <a:graphicData uri="http://schemas.openxmlformats.org/presentationml/2006/ole">
            <mc:AlternateContent xmlns:mc="http://schemas.openxmlformats.org/markup-compatibility/2006">
              <mc:Choice xmlns:v="urn:schemas-microsoft-com:vml" Requires="v">
                <p:oleObj spid="_x0000_s1183" name="Clip" r:id="rId7" imgW="942840" imgH="838080" progId="MS_ClipArt_Gallery.2">
                  <p:embed/>
                </p:oleObj>
              </mc:Choice>
              <mc:Fallback>
                <p:oleObj name="Clip" r:id="rId7"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43675" y="1278384"/>
                        <a:ext cx="13096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Freeform 17"/>
          <p:cNvSpPr>
            <a:spLocks/>
          </p:cNvSpPr>
          <p:nvPr/>
        </p:nvSpPr>
        <p:spPr bwMode="auto">
          <a:xfrm flipH="1">
            <a:off x="6194425" y="185305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Freeform 18"/>
          <p:cNvSpPr>
            <a:spLocks/>
          </p:cNvSpPr>
          <p:nvPr/>
        </p:nvSpPr>
        <p:spPr bwMode="auto">
          <a:xfrm>
            <a:off x="2900363" y="18641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Line 19"/>
          <p:cNvSpPr>
            <a:spLocks noChangeShapeType="1"/>
          </p:cNvSpPr>
          <p:nvPr/>
        </p:nvSpPr>
        <p:spPr bwMode="auto">
          <a:xfrm>
            <a:off x="1216025" y="2645222"/>
            <a:ext cx="5689600"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Rectangle 20"/>
          <p:cNvSpPr>
            <a:spLocks noChangeArrowheads="1"/>
          </p:cNvSpPr>
          <p:nvPr/>
        </p:nvSpPr>
        <p:spPr bwMode="auto">
          <a:xfrm flipH="1">
            <a:off x="56959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5" name="Rectangle 21"/>
          <p:cNvSpPr>
            <a:spLocks noChangeArrowheads="1"/>
          </p:cNvSpPr>
          <p:nvPr/>
        </p:nvSpPr>
        <p:spPr bwMode="auto">
          <a:xfrm>
            <a:off x="3235325" y="2464247"/>
            <a:ext cx="636588" cy="166687"/>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649413" y="2454722"/>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7" name="Text Box 23"/>
          <p:cNvSpPr txBox="1">
            <a:spLocks noChangeArrowheads="1"/>
          </p:cNvSpPr>
          <p:nvPr/>
        </p:nvSpPr>
        <p:spPr bwMode="auto">
          <a:xfrm>
            <a:off x="515938" y="1073597"/>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1048" name="Text Box 24"/>
          <p:cNvSpPr txBox="1">
            <a:spLocks noChangeArrowheads="1"/>
          </p:cNvSpPr>
          <p:nvPr/>
        </p:nvSpPr>
        <p:spPr bwMode="auto">
          <a:xfrm>
            <a:off x="457200" y="339407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aphicFrame>
        <p:nvGraphicFramePr>
          <p:cNvPr id="1029" name="Object 1027"/>
          <p:cNvGraphicFramePr>
            <a:graphicFrameLocks noChangeAspect="1"/>
          </p:cNvGraphicFramePr>
          <p:nvPr>
            <p:extLst>
              <p:ext uri="{D42A27DB-BD31-4B8C-83A1-F6EECF244321}">
                <p14:modId xmlns:p14="http://schemas.microsoft.com/office/powerpoint/2010/main" val="374126201"/>
              </p:ext>
            </p:extLst>
          </p:nvPr>
        </p:nvGraphicFramePr>
        <p:xfrm>
          <a:off x="1903413" y="854522"/>
          <a:ext cx="1136650" cy="1350962"/>
        </p:xfrm>
        <a:graphic>
          <a:graphicData uri="http://schemas.openxmlformats.org/presentationml/2006/ole">
            <mc:AlternateContent xmlns:mc="http://schemas.openxmlformats.org/markup-compatibility/2006">
              <mc:Choice xmlns:v="urn:schemas-microsoft-com:vml" Requires="v">
                <p:oleObj spid="_x0000_s1184" name="Clip" r:id="rId8" imgW="2048040" imgH="2857680" progId="MS_ClipArt_Gallery.2">
                  <p:embed/>
                </p:oleObj>
              </mc:Choice>
              <mc:Fallback>
                <p:oleObj name="Clip" r:id="rId8"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854522"/>
                        <a:ext cx="1136650"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Freeform 26"/>
          <p:cNvSpPr>
            <a:spLocks/>
          </p:cNvSpPr>
          <p:nvPr/>
        </p:nvSpPr>
        <p:spPr bwMode="auto">
          <a:xfrm>
            <a:off x="4879975" y="25245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Rectangle 27"/>
          <p:cNvSpPr>
            <a:spLocks noChangeArrowheads="1"/>
          </p:cNvSpPr>
          <p:nvPr/>
        </p:nvSpPr>
        <p:spPr bwMode="auto">
          <a:xfrm>
            <a:off x="43751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graphicFrame>
        <p:nvGraphicFramePr>
          <p:cNvPr id="1030" name="Object 1028"/>
          <p:cNvGraphicFramePr>
            <a:graphicFrameLocks noChangeAspect="1"/>
          </p:cNvGraphicFramePr>
          <p:nvPr/>
        </p:nvGraphicFramePr>
        <p:xfrm>
          <a:off x="1679575" y="4930775"/>
          <a:ext cx="1239838" cy="1473200"/>
        </p:xfrm>
        <a:graphic>
          <a:graphicData uri="http://schemas.openxmlformats.org/presentationml/2006/ole">
            <mc:AlternateContent xmlns:mc="http://schemas.openxmlformats.org/markup-compatibility/2006">
              <mc:Choice xmlns:v="urn:schemas-microsoft-com:vml" Requires="v">
                <p:oleObj spid="_x0000_s1185" name="Clip" r:id="rId10" imgW="2048040" imgH="2857680" progId="MS_ClipArt_Gallery.2">
                  <p:embed/>
                </p:oleObj>
              </mc:Choice>
              <mc:Fallback>
                <p:oleObj name="Clip" r:id="rId10"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9575" y="4930775"/>
                        <a:ext cx="12398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1" name="Freeform 29"/>
          <p:cNvSpPr>
            <a:spLocks/>
          </p:cNvSpPr>
          <p:nvPr/>
        </p:nvSpPr>
        <p:spPr bwMode="auto">
          <a:xfrm>
            <a:off x="2752725" y="5461000"/>
            <a:ext cx="1295400" cy="328613"/>
          </a:xfrm>
          <a:custGeom>
            <a:avLst/>
            <a:gdLst>
              <a:gd name="T0" fmla="*/ 0 w 748"/>
              <a:gd name="T1" fmla="*/ 141597 h 246"/>
              <a:gd name="T2" fmla="*/ 419100 w 748"/>
              <a:gd name="T3" fmla="*/ 16030 h 246"/>
              <a:gd name="T4" fmla="*/ 715241 w 748"/>
              <a:gd name="T5" fmla="*/ 235105 h 246"/>
              <a:gd name="T6" fmla="*/ 1148196 w 748"/>
              <a:gd name="T7" fmla="*/ 183008 h 246"/>
              <a:gd name="T8" fmla="*/ 1295400 w 748"/>
              <a:gd name="T9" fmla="*/ 328613 h 246"/>
              <a:gd name="T10" fmla="*/ 0 60000 65536"/>
              <a:gd name="T11" fmla="*/ 0 60000 65536"/>
              <a:gd name="T12" fmla="*/ 0 60000 65536"/>
              <a:gd name="T13" fmla="*/ 0 60000 65536"/>
              <a:gd name="T14" fmla="*/ 0 60000 65536"/>
              <a:gd name="T15" fmla="*/ 0 w 748"/>
              <a:gd name="T16" fmla="*/ 0 h 246"/>
              <a:gd name="T17" fmla="*/ 748 w 748"/>
              <a:gd name="T18" fmla="*/ 246 h 246"/>
            </a:gdLst>
            <a:ahLst/>
            <a:cxnLst>
              <a:cxn ang="T10">
                <a:pos x="T0" y="T1"/>
              </a:cxn>
              <a:cxn ang="T11">
                <a:pos x="T2" y="T3"/>
              </a:cxn>
              <a:cxn ang="T12">
                <a:pos x="T4" y="T5"/>
              </a:cxn>
              <a:cxn ang="T13">
                <a:pos x="T6" y="T7"/>
              </a:cxn>
              <a:cxn ang="T14">
                <a:pos x="T8" y="T9"/>
              </a:cxn>
            </a:cxnLst>
            <a:rect l="T15" t="T16" r="T17" b="T18"/>
            <a:pathLst>
              <a:path w="748" h="246">
                <a:moveTo>
                  <a:pt x="0" y="106"/>
                </a:moveTo>
                <a:cubicBezTo>
                  <a:pt x="86" y="53"/>
                  <a:pt x="173" y="0"/>
                  <a:pt x="242" y="12"/>
                </a:cubicBezTo>
                <a:cubicBezTo>
                  <a:pt x="311" y="24"/>
                  <a:pt x="343" y="155"/>
                  <a:pt x="413" y="176"/>
                </a:cubicBezTo>
                <a:cubicBezTo>
                  <a:pt x="483" y="197"/>
                  <a:pt x="607" y="125"/>
                  <a:pt x="663" y="137"/>
                </a:cubicBezTo>
                <a:cubicBezTo>
                  <a:pt x="719" y="149"/>
                  <a:pt x="738" y="234"/>
                  <a:pt x="748" y="2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2" name="Group 30"/>
          <p:cNvGrpSpPr>
            <a:grpSpLocks/>
          </p:cNvGrpSpPr>
          <p:nvPr/>
        </p:nvGrpSpPr>
        <p:grpSpPr bwMode="auto">
          <a:xfrm rot="8179995" flipH="1">
            <a:off x="3805238" y="5707063"/>
            <a:ext cx="404812" cy="220662"/>
            <a:chOff x="1488" y="3234"/>
            <a:chExt cx="538" cy="405"/>
          </a:xfrm>
        </p:grpSpPr>
        <p:sp>
          <p:nvSpPr>
            <p:cNvPr id="1058" name="Rectangle 31"/>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59" name="Rectangle 32"/>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53" name="AutoShape 33"/>
          <p:cNvSpPr>
            <a:spLocks/>
          </p:cNvSpPr>
          <p:nvPr/>
        </p:nvSpPr>
        <p:spPr bwMode="auto">
          <a:xfrm>
            <a:off x="4116388" y="1311722"/>
            <a:ext cx="1309687" cy="336550"/>
          </a:xfrm>
          <a:prstGeom prst="borderCallout2">
            <a:avLst>
              <a:gd name="adj1" fmla="val 33963"/>
              <a:gd name="adj2" fmla="val -5819"/>
              <a:gd name="adj3" fmla="val 33963"/>
              <a:gd name="adj4" fmla="val -14667"/>
              <a:gd name="adj5" fmla="val 325472"/>
              <a:gd name="adj6" fmla="val -4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triangle" w="med" len="med"/>
              </a14:hiddenLine>
            </a:ext>
          </a:extLst>
        </p:spPr>
        <p:txBody>
          <a:bodyPr>
            <a:spAutoFit/>
          </a:bodyPr>
          <a:lstStyle/>
          <a:p>
            <a:pPr algn="l" eaLnBrk="0" hangingPunct="0"/>
            <a:r>
              <a:rPr lang="en-US" sz="1600">
                <a:solidFill>
                  <a:schemeClr val="tx1"/>
                </a:solidFill>
                <a:latin typeface="Times New Roman" pitchFamily="18" charset="0"/>
              </a:rPr>
              <a:t>transceivers</a:t>
            </a:r>
            <a:endParaRPr lang="en-US" sz="2000">
              <a:solidFill>
                <a:schemeClr val="tx1"/>
              </a:solidFill>
              <a:latin typeface="Times New Roman" pitchFamily="18" charset="0"/>
            </a:endParaRPr>
          </a:p>
        </p:txBody>
      </p:sp>
      <p:sp>
        <p:nvSpPr>
          <p:cNvPr id="1055" name="Line 35"/>
          <p:cNvSpPr>
            <a:spLocks noChangeShapeType="1"/>
          </p:cNvSpPr>
          <p:nvPr/>
        </p:nvSpPr>
        <p:spPr bwMode="auto">
          <a:xfrm flipH="1">
            <a:off x="3717925" y="1543497"/>
            <a:ext cx="398463"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6" name="Rectangle 36"/>
          <p:cNvSpPr>
            <a:spLocks noChangeArrowheads="1"/>
          </p:cNvSpPr>
          <p:nvPr/>
        </p:nvSpPr>
        <p:spPr bwMode="auto">
          <a:xfrm>
            <a:off x="3200400" y="541784"/>
            <a:ext cx="3581400" cy="609600"/>
          </a:xfrm>
          <a:prstGeom prst="rect">
            <a:avLst/>
          </a:prstGeom>
          <a:solidFill>
            <a:srgbClr val="00FF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Thick Ethernet Cable</a:t>
            </a:r>
          </a:p>
        </p:txBody>
      </p:sp>
      <p:sp>
        <p:nvSpPr>
          <p:cNvPr id="1057" name="Rectangle 37"/>
          <p:cNvSpPr>
            <a:spLocks noChangeArrowheads="1"/>
          </p:cNvSpPr>
          <p:nvPr/>
        </p:nvSpPr>
        <p:spPr bwMode="auto">
          <a:xfrm>
            <a:off x="4433888" y="3467472"/>
            <a:ext cx="3581400" cy="609600"/>
          </a:xfrm>
          <a:prstGeom prst="rect">
            <a:avLst/>
          </a:prstGeom>
          <a:solidFill>
            <a:srgbClr val="99CC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Thin Ethernet Cable</a:t>
            </a:r>
          </a:p>
        </p:txBody>
      </p:sp>
      <p:sp>
        <p:nvSpPr>
          <p:cNvPr id="40"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19</a:t>
            </a:fld>
            <a:endParaRPr lang="en-US" dirty="0"/>
          </a:p>
        </p:txBody>
      </p:sp>
    </p:spTree>
    <p:extLst>
      <p:ext uri="{BB962C8B-B14F-4D97-AF65-F5344CB8AC3E}">
        <p14:creationId xmlns:p14="http://schemas.microsoft.com/office/powerpoint/2010/main" val="326987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Outline</a:t>
            </a:r>
            <a:endParaRPr lang="en-US" dirty="0"/>
          </a:p>
        </p:txBody>
      </p:sp>
      <p:sp>
        <p:nvSpPr>
          <p:cNvPr id="3" name="Content Placeholder 2"/>
          <p:cNvSpPr>
            <a:spLocks noGrp="1"/>
          </p:cNvSpPr>
          <p:nvPr>
            <p:ph idx="1"/>
          </p:nvPr>
        </p:nvSpPr>
        <p:spPr>
          <a:xfrm>
            <a:off x="251520" y="1295400"/>
            <a:ext cx="8568952"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56529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685800" y="1066800"/>
            <a:ext cx="7772400" cy="5029200"/>
          </a:xfrm>
          <a:noFill/>
          <a:ln w="19050">
            <a:solidFill>
              <a:schemeClr val="tx1"/>
            </a:solidFill>
            <a:miter lim="800000"/>
            <a:headEnd/>
            <a:tailEnd/>
          </a:ln>
        </p:spPr>
        <p:txBody>
          <a:bodyPr/>
          <a:lstStyle/>
          <a:p>
            <a:pPr eaLnBrk="1" hangingPunct="1">
              <a:lnSpc>
                <a:spcPct val="90000"/>
              </a:lnSpc>
              <a:buFontTx/>
              <a:buNone/>
            </a:pPr>
            <a:r>
              <a:rPr lang="en-US" dirty="0" smtClean="0">
                <a:solidFill>
                  <a:schemeClr val="accent2"/>
                </a:solidFill>
              </a:rPr>
              <a:t>			  </a:t>
            </a:r>
            <a:r>
              <a:rPr lang="en-US" b="1" dirty="0" smtClean="0">
                <a:solidFill>
                  <a:schemeClr val="accent2"/>
                </a:solidFill>
              </a:rPr>
              <a:t>1BASE5  </a:t>
            </a:r>
            <a:r>
              <a:rPr lang="en-US" b="1" dirty="0" err="1" smtClean="0">
                <a:solidFill>
                  <a:schemeClr val="accent2"/>
                </a:solidFill>
              </a:rPr>
              <a:t>StarLAN</a:t>
            </a:r>
            <a:r>
              <a:rPr lang="en-US" sz="2800" i="1" dirty="0" smtClean="0">
                <a:solidFill>
                  <a:schemeClr val="accent2"/>
                </a:solidFill>
              </a:rPr>
              <a:t>              </a:t>
            </a:r>
            <a:r>
              <a:rPr lang="en-US" sz="2800" dirty="0" smtClean="0">
                <a:solidFill>
                  <a:schemeClr val="accent2"/>
                </a:solidFill>
              </a:rPr>
              <a:t>{1987}</a:t>
            </a:r>
          </a:p>
          <a:p>
            <a:pPr eaLnBrk="1" hangingPunct="1">
              <a:lnSpc>
                <a:spcPct val="90000"/>
              </a:lnSpc>
            </a:pPr>
            <a:r>
              <a:rPr lang="en-US" sz="2800" dirty="0" smtClean="0"/>
              <a:t>1 Mbps</a:t>
            </a:r>
          </a:p>
          <a:p>
            <a:pPr eaLnBrk="1" hangingPunct="1">
              <a:lnSpc>
                <a:spcPct val="90000"/>
              </a:lnSpc>
            </a:pPr>
            <a:r>
              <a:rPr lang="en-US" sz="2800" dirty="0" smtClean="0"/>
              <a:t>250 meter segment length</a:t>
            </a:r>
          </a:p>
          <a:p>
            <a:pPr eaLnBrk="1" hangingPunct="1">
              <a:lnSpc>
                <a:spcPct val="90000"/>
              </a:lnSpc>
            </a:pPr>
            <a:r>
              <a:rPr lang="en-US" sz="2800" dirty="0" smtClean="0"/>
              <a:t>Signal-regenerating repeaters</a:t>
            </a:r>
          </a:p>
          <a:p>
            <a:pPr eaLnBrk="1" hangingPunct="1">
              <a:lnSpc>
                <a:spcPct val="90000"/>
              </a:lnSpc>
            </a:pPr>
            <a:r>
              <a:rPr lang="en-US" sz="2800" dirty="0" smtClean="0"/>
              <a:t>Transceiver integrated onto the adapter</a:t>
            </a:r>
          </a:p>
          <a:p>
            <a:pPr eaLnBrk="1" hangingPunct="1">
              <a:lnSpc>
                <a:spcPct val="90000"/>
              </a:lnSpc>
            </a:pPr>
            <a:r>
              <a:rPr lang="en-US" sz="2800" dirty="0" smtClean="0"/>
              <a:t>Hub-and-Spoke topology (star topology)</a:t>
            </a:r>
          </a:p>
          <a:p>
            <a:pPr eaLnBrk="1" hangingPunct="1">
              <a:lnSpc>
                <a:spcPct val="90000"/>
              </a:lnSpc>
            </a:pPr>
            <a:r>
              <a:rPr lang="en-US" sz="2800" b="1" dirty="0" smtClean="0">
                <a:solidFill>
                  <a:srgbClr val="800000"/>
                </a:solidFill>
              </a:rPr>
              <a:t>Two pairs of unshielded twisted pair</a:t>
            </a:r>
          </a:p>
          <a:p>
            <a:pPr lvl="1">
              <a:lnSpc>
                <a:spcPct val="90000"/>
              </a:lnSpc>
              <a:spcBef>
                <a:spcPct val="0"/>
              </a:spcBef>
            </a:pPr>
            <a:r>
              <a:rPr lang="en-US" sz="2400" b="1" i="1" dirty="0" smtClean="0">
                <a:solidFill>
                  <a:srgbClr val="006600"/>
                </a:solidFill>
              </a:rPr>
              <a:t>Advantages: </a:t>
            </a:r>
            <a:r>
              <a:rPr lang="en-US" sz="2400" i="1" dirty="0" smtClean="0"/>
              <a:t>Since four or more UTP are </a:t>
            </a:r>
            <a:r>
              <a:rPr lang="en-US" sz="2400" i="1" u="sng" dirty="0" smtClean="0"/>
              <a:t>ubiquitous</a:t>
            </a:r>
            <a:r>
              <a:rPr lang="en-US" sz="2400" i="1" dirty="0" smtClean="0"/>
              <a:t> in buildings, it is easier to use installed wiring in the walls. Telephone wiring is hierarchical </a:t>
            </a:r>
            <a:r>
              <a:rPr lang="en-US" sz="2400" i="1" dirty="0" smtClean="0">
                <a:solidFill>
                  <a:srgbClr val="0033CC"/>
                </a:solidFill>
                <a:sym typeface="Wingdings" pitchFamily="2" charset="2"/>
              </a:rPr>
              <a:t> can use wiring closets</a:t>
            </a:r>
            <a:r>
              <a:rPr lang="en-US" sz="2400" i="1" dirty="0" smtClean="0">
                <a:sym typeface="Wingdings" pitchFamily="2" charset="2"/>
              </a:rPr>
              <a:t>.</a:t>
            </a:r>
            <a:endParaRPr lang="en-US" sz="2400" dirty="0" smtClean="0"/>
          </a:p>
        </p:txBody>
      </p:sp>
      <p:sp>
        <p:nvSpPr>
          <p:cNvPr id="26629"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353332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251520" y="1052736"/>
            <a:ext cx="8568952" cy="5184576"/>
          </a:xfrm>
          <a:noFill/>
          <a:ln w="19050">
            <a:solidFill>
              <a:schemeClr val="tx1"/>
            </a:solidFill>
            <a:miter lim="800000"/>
            <a:headEnd/>
            <a:tailEnd/>
          </a:ln>
        </p:spPr>
        <p:txBody>
          <a:bodyPr/>
          <a:lstStyle/>
          <a:p>
            <a:pPr eaLnBrk="1" hangingPunct="1">
              <a:buFontTx/>
              <a:buNone/>
            </a:pPr>
            <a:r>
              <a:rPr lang="en-US" sz="2800" b="1" dirty="0" smtClean="0">
                <a:solidFill>
                  <a:schemeClr val="accent2"/>
                </a:solidFill>
              </a:rPr>
              <a:t>		    </a:t>
            </a:r>
            <a:r>
              <a:rPr lang="en-US" sz="2800" b="1" dirty="0" smtClean="0">
                <a:solidFill>
                  <a:srgbClr val="800000"/>
                </a:solidFill>
              </a:rPr>
              <a:t>10BASE-T  </a:t>
            </a:r>
            <a:r>
              <a:rPr lang="en-US" sz="2400" b="1" dirty="0" smtClean="0">
                <a:solidFill>
                  <a:srgbClr val="800000"/>
                </a:solidFill>
              </a:rPr>
              <a:t>{1990}   </a:t>
            </a:r>
            <a:r>
              <a:rPr lang="en-US" sz="2800" dirty="0" smtClean="0">
                <a:solidFill>
                  <a:srgbClr val="800000"/>
                </a:solidFill>
              </a:rPr>
              <a:t> </a:t>
            </a:r>
            <a:r>
              <a:rPr lang="en-US" sz="2800" b="1" dirty="0" smtClean="0">
                <a:solidFill>
                  <a:srgbClr val="800000"/>
                </a:solidFill>
              </a:rPr>
              <a:t>**Most popular</a:t>
            </a:r>
          </a:p>
          <a:p>
            <a:pPr eaLnBrk="1" hangingPunct="1"/>
            <a:r>
              <a:rPr lang="en-US" sz="2800" dirty="0" smtClean="0"/>
              <a:t>10 Mbps</a:t>
            </a:r>
          </a:p>
          <a:p>
            <a:pPr eaLnBrk="1" hangingPunct="1"/>
            <a:r>
              <a:rPr lang="en-US" sz="2800" dirty="0" smtClean="0"/>
              <a:t>100 meter segment length</a:t>
            </a:r>
          </a:p>
          <a:p>
            <a:pPr eaLnBrk="1" hangingPunct="1"/>
            <a:r>
              <a:rPr lang="en-US" sz="2800" dirty="0" smtClean="0"/>
              <a:t>Signal-regenerating repeaters</a:t>
            </a:r>
          </a:p>
          <a:p>
            <a:pPr eaLnBrk="1" hangingPunct="1"/>
            <a:r>
              <a:rPr lang="en-US" sz="2800" dirty="0" smtClean="0"/>
              <a:t>Transceiver integrated onto adapter</a:t>
            </a:r>
          </a:p>
          <a:p>
            <a:pPr eaLnBrk="1" hangingPunct="1"/>
            <a:r>
              <a:rPr lang="en-US" sz="2800" dirty="0" smtClean="0"/>
              <a:t>Two pairs of UTP</a:t>
            </a:r>
          </a:p>
          <a:p>
            <a:pPr eaLnBrk="1" hangingPunct="1"/>
            <a:r>
              <a:rPr lang="en-US" sz="2800" b="1" dirty="0" smtClean="0">
                <a:solidFill>
                  <a:srgbClr val="800000"/>
                </a:solidFill>
              </a:rPr>
              <a:t>Hub-and-spoke topology </a:t>
            </a:r>
            <a:r>
              <a:rPr lang="en-US" sz="2800" dirty="0" smtClean="0">
                <a:solidFill>
                  <a:srgbClr val="800000"/>
                </a:solidFill>
              </a:rPr>
              <a:t>{Hub in the closet}</a:t>
            </a:r>
          </a:p>
          <a:p>
            <a:pPr lvl="1" eaLnBrk="1" hangingPunct="1"/>
            <a:r>
              <a:rPr lang="en-US" sz="2400" b="1" i="1" dirty="0" smtClean="0">
                <a:solidFill>
                  <a:srgbClr val="006600"/>
                </a:solidFill>
              </a:rPr>
              <a:t>Advantages: </a:t>
            </a:r>
            <a:r>
              <a:rPr lang="en-US" sz="2400" dirty="0" smtClean="0"/>
              <a:t>could be done without pulling new wires. Each hub is a </a:t>
            </a:r>
            <a:r>
              <a:rPr lang="en-US" sz="2400" dirty="0" smtClean="0">
                <a:solidFill>
                  <a:srgbClr val="0033CC"/>
                </a:solidFill>
              </a:rPr>
              <a:t>repeater</a:t>
            </a:r>
            <a:r>
              <a:rPr lang="en-US" sz="2400" dirty="0" smtClean="0"/>
              <a:t> –</a:t>
            </a:r>
            <a:r>
              <a:rPr lang="en-US" sz="2400" dirty="0" smtClean="0">
                <a:solidFill>
                  <a:srgbClr val="0033CC"/>
                </a:solidFill>
              </a:rPr>
              <a:t> </a:t>
            </a:r>
            <a:r>
              <a:rPr lang="en-US" sz="2400" dirty="0" smtClean="0"/>
              <a:t>recovering the incoming signal, amplifying the signal and broadcasting it on all outgoing lines.</a:t>
            </a:r>
            <a:endParaRPr lang="en-US" sz="2400" i="1" dirty="0" smtClean="0">
              <a:solidFill>
                <a:srgbClr val="006600"/>
              </a:solidFill>
            </a:endParaRPr>
          </a:p>
        </p:txBody>
      </p:sp>
      <p:sp>
        <p:nvSpPr>
          <p:cNvPr id="29701" name="Rectangle 5"/>
          <p:cNvSpPr>
            <a:spLocks noGrp="1" noChangeArrowheads="1"/>
          </p:cNvSpPr>
          <p:nvPr>
            <p:ph type="title"/>
          </p:nvPr>
        </p:nvSpPr>
        <p:spPr>
          <a:xfrm>
            <a:off x="762000" y="7052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3986121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a typeface="Latha" pitchFamily="2"/>
                <a:cs typeface="Latha" pitchFamily="2"/>
              </a:rPr>
              <a:t>The Hub Concept</a:t>
            </a:r>
          </a:p>
        </p:txBody>
      </p:sp>
      <p:sp>
        <p:nvSpPr>
          <p:cNvPr id="21509" name="Rectangle 3"/>
          <p:cNvSpPr>
            <a:spLocks noGrp="1" noChangeArrowheads="1"/>
          </p:cNvSpPr>
          <p:nvPr>
            <p:ph type="body" idx="1"/>
          </p:nvPr>
        </p:nvSpPr>
        <p:spPr/>
        <p:txBody>
          <a:bodyPr/>
          <a:lstStyle/>
          <a:p>
            <a:pPr eaLnBrk="1" hangingPunct="1"/>
            <a:r>
              <a:rPr lang="en-US" dirty="0" smtClean="0"/>
              <a:t>Separate transmit and receive pair of wires.</a:t>
            </a:r>
          </a:p>
          <a:p>
            <a:pPr eaLnBrk="1" hangingPunct="1"/>
            <a:r>
              <a:rPr lang="en-US" dirty="0" smtClean="0"/>
              <a:t>The </a:t>
            </a:r>
            <a:r>
              <a:rPr lang="en-US" b="1" dirty="0" smtClean="0">
                <a:solidFill>
                  <a:srgbClr val="006600"/>
                </a:solidFill>
              </a:rPr>
              <a:t>repeater</a:t>
            </a:r>
            <a:r>
              <a:rPr lang="en-US" dirty="0" smtClean="0"/>
              <a:t> in the hub retransmits the signal received from </a:t>
            </a:r>
            <a:r>
              <a:rPr lang="en-US" b="1" dirty="0" smtClean="0">
                <a:solidFill>
                  <a:srgbClr val="A50021"/>
                </a:solidFill>
              </a:rPr>
              <a:t>any</a:t>
            </a:r>
            <a:r>
              <a:rPr lang="en-US" dirty="0" smtClean="0"/>
              <a:t> input pair onto </a:t>
            </a:r>
            <a:r>
              <a:rPr lang="en-US" b="1" dirty="0" smtClean="0">
                <a:solidFill>
                  <a:srgbClr val="A50021"/>
                </a:solidFill>
              </a:rPr>
              <a:t>ALL</a:t>
            </a:r>
            <a:r>
              <a:rPr lang="en-US" dirty="0" smtClean="0"/>
              <a:t> output pairs.</a:t>
            </a:r>
          </a:p>
          <a:p>
            <a:pPr eaLnBrk="1" hangingPunct="1"/>
            <a:r>
              <a:rPr lang="en-US" i="1" dirty="0" smtClean="0">
                <a:solidFill>
                  <a:srgbClr val="0000FF"/>
                </a:solidFill>
              </a:rPr>
              <a:t>Essentially, the </a:t>
            </a:r>
            <a:r>
              <a:rPr lang="en-US" b="1" i="1" dirty="0" smtClean="0">
                <a:solidFill>
                  <a:srgbClr val="0000FF"/>
                </a:solidFill>
              </a:rPr>
              <a:t>hub</a:t>
            </a:r>
            <a:r>
              <a:rPr lang="en-US" i="1" dirty="0" smtClean="0">
                <a:solidFill>
                  <a:srgbClr val="0000FF"/>
                </a:solidFill>
              </a:rPr>
              <a:t> emulates a </a:t>
            </a:r>
            <a:r>
              <a:rPr lang="en-US" b="1" i="1" dirty="0" smtClean="0">
                <a:solidFill>
                  <a:srgbClr val="0000FF"/>
                </a:solidFill>
              </a:rPr>
              <a:t>broadcast</a:t>
            </a:r>
            <a:r>
              <a:rPr lang="en-US" i="1" dirty="0">
                <a:solidFill>
                  <a:srgbClr val="0000FF"/>
                </a:solidFill>
              </a:rPr>
              <a:t> </a:t>
            </a:r>
            <a:r>
              <a:rPr lang="en-US" b="1" i="1" dirty="0" smtClean="0">
                <a:solidFill>
                  <a:srgbClr val="0000FF"/>
                </a:solidFill>
              </a:rPr>
              <a:t>channel</a:t>
            </a:r>
            <a:r>
              <a:rPr lang="en-US" i="1" dirty="0" smtClean="0">
                <a:solidFill>
                  <a:srgbClr val="0000FF"/>
                </a:solidFill>
              </a:rPr>
              <a:t> with collisions detected by receiving nodes.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267398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My Documents\My Pictures\10Bas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1124"/>
            <a:ext cx="7315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10Base-T Hub Concept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23</a:t>
            </a:fld>
            <a:endParaRPr lang="en-US" dirty="0"/>
          </a:p>
        </p:txBody>
      </p:sp>
    </p:spTree>
    <p:extLst>
      <p:ext uri="{BB962C8B-B14F-4D97-AF65-F5344CB8AC3E}">
        <p14:creationId xmlns:p14="http://schemas.microsoft.com/office/powerpoint/2010/main" val="406695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914400" y="1093664"/>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2061" name="Text Box 3"/>
          <p:cNvSpPr txBox="1">
            <a:spLocks noChangeArrowheads="1"/>
          </p:cNvSpPr>
          <p:nvPr/>
        </p:nvSpPr>
        <p:spPr bwMode="auto">
          <a:xfrm>
            <a:off x="838200" y="3631778"/>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pSp>
        <p:nvGrpSpPr>
          <p:cNvPr id="2062" name="Group 4"/>
          <p:cNvGrpSpPr>
            <a:grpSpLocks/>
          </p:cNvGrpSpPr>
          <p:nvPr/>
        </p:nvGrpSpPr>
        <p:grpSpPr bwMode="auto">
          <a:xfrm>
            <a:off x="2557463" y="1044451"/>
            <a:ext cx="3783012" cy="2168525"/>
            <a:chOff x="797" y="505"/>
            <a:chExt cx="2383" cy="1366"/>
          </a:xfrm>
        </p:grpSpPr>
        <p:sp>
          <p:nvSpPr>
            <p:cNvPr id="2129" name="Rectangle 5"/>
            <p:cNvSpPr>
              <a:spLocks noChangeArrowheads="1"/>
            </p:cNvSpPr>
            <p:nvPr/>
          </p:nvSpPr>
          <p:spPr bwMode="auto">
            <a:xfrm>
              <a:off x="1359" y="505"/>
              <a:ext cx="1126" cy="2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0" name="Text Box 6"/>
            <p:cNvSpPr txBox="1">
              <a:spLocks noChangeArrowheads="1"/>
            </p:cNvSpPr>
            <p:nvPr/>
          </p:nvSpPr>
          <p:spPr bwMode="auto">
            <a:xfrm>
              <a:off x="1387" y="596"/>
              <a:ext cx="11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400">
                  <a:solidFill>
                    <a:schemeClr val="tx1"/>
                  </a:solidFill>
                  <a:latin typeface="Times New Roman" pitchFamily="18" charset="0"/>
                  <a:sym typeface="Wingdings" pitchFamily="2" charset="2"/>
                </a:rPr>
                <a:t>                 </a:t>
              </a:r>
              <a:endParaRPr lang="en-US" sz="1600">
                <a:solidFill>
                  <a:schemeClr val="tx1"/>
                </a:solidFill>
                <a:latin typeface="Times New Roman" pitchFamily="18" charset="0"/>
              </a:endParaRPr>
            </a:p>
          </p:txBody>
        </p:sp>
        <p:sp>
          <p:nvSpPr>
            <p:cNvPr id="2131" name="Arc 7"/>
            <p:cNvSpPr>
              <a:spLocks/>
            </p:cNvSpPr>
            <p:nvPr/>
          </p:nvSpPr>
          <p:spPr bwMode="auto">
            <a:xfrm>
              <a:off x="1451" y="564"/>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2" name="Arc 8"/>
            <p:cNvSpPr>
              <a:spLocks/>
            </p:cNvSpPr>
            <p:nvPr/>
          </p:nvSpPr>
          <p:spPr bwMode="auto">
            <a:xfrm>
              <a:off x="1823" y="566"/>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3" name="Arc 9"/>
            <p:cNvSpPr>
              <a:spLocks/>
            </p:cNvSpPr>
            <p:nvPr/>
          </p:nvSpPr>
          <p:spPr bwMode="auto">
            <a:xfrm>
              <a:off x="1637" y="575"/>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4" name="Arc 10"/>
            <p:cNvSpPr>
              <a:spLocks/>
            </p:cNvSpPr>
            <p:nvPr/>
          </p:nvSpPr>
          <p:spPr bwMode="auto">
            <a:xfrm>
              <a:off x="2007" y="567"/>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5" name="Arc 11"/>
            <p:cNvSpPr>
              <a:spLocks/>
            </p:cNvSpPr>
            <p:nvPr/>
          </p:nvSpPr>
          <p:spPr bwMode="auto">
            <a:xfrm>
              <a:off x="2196" y="560"/>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4" name="Object 12"/>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2298" name="Clip" r:id="rId4" imgW="2048040" imgH="2857680" progId="MS_ClipArt_Gallery.2">
                    <p:embed/>
                  </p:oleObj>
                </mc:Choice>
                <mc:Fallback>
                  <p:oleObj name="Clip" r:id="rId4"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6" name="Freeform 13"/>
            <p:cNvSpPr>
              <a:spLocks/>
            </p:cNvSpPr>
            <p:nvPr/>
          </p:nvSpPr>
          <p:spPr bwMode="auto">
            <a:xfrm>
              <a:off x="1121" y="684"/>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7" name="Freeform 14"/>
            <p:cNvSpPr>
              <a:spLocks/>
            </p:cNvSpPr>
            <p:nvPr/>
          </p:nvSpPr>
          <p:spPr bwMode="auto">
            <a:xfrm flipH="1">
              <a:off x="2377" y="672"/>
              <a:ext cx="334" cy="703"/>
            </a:xfrm>
            <a:custGeom>
              <a:avLst/>
              <a:gdLst>
                <a:gd name="T0" fmla="*/ 334 w 569"/>
                <a:gd name="T1" fmla="*/ 0 h 1254"/>
                <a:gd name="T2" fmla="*/ 297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8" name="Freeform 15"/>
            <p:cNvSpPr>
              <a:spLocks/>
            </p:cNvSpPr>
            <p:nvPr/>
          </p:nvSpPr>
          <p:spPr bwMode="auto">
            <a:xfrm>
              <a:off x="2174" y="708"/>
              <a:ext cx="70" cy="774"/>
            </a:xfrm>
            <a:custGeom>
              <a:avLst/>
              <a:gdLst>
                <a:gd name="T0" fmla="*/ 10 w 118"/>
                <a:gd name="T1" fmla="*/ 0 h 1380"/>
                <a:gd name="T2" fmla="*/ 10 w 118"/>
                <a:gd name="T3" fmla="*/ 416 h 1380"/>
                <a:gd name="T4" fmla="*/ 70 w 118"/>
                <a:gd name="T5" fmla="*/ 774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5" name="Object 16"/>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2299" name="Clip" r:id="rId6" imgW="971640" imgH="685800" progId="MS_ClipArt_Gallery.2">
                    <p:embed/>
                  </p:oleObj>
                </mc:Choice>
                <mc:Fallback>
                  <p:oleObj name="Clip" r:id="rId6"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7"/>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2300" name="Clip" r:id="rId8" imgW="942840" imgH="838080" progId="MS_ClipArt_Gallery.2">
                    <p:embed/>
                  </p:oleObj>
                </mc:Choice>
                <mc:Fallback>
                  <p:oleObj name="Clip" r:id="rId8"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9" name="Freeform 18"/>
            <p:cNvSpPr>
              <a:spLocks/>
            </p:cNvSpPr>
            <p:nvPr/>
          </p:nvSpPr>
          <p:spPr bwMode="auto">
            <a:xfrm>
              <a:off x="1661" y="717"/>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7" name="Object 19"/>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2301" name="Clip" r:id="rId10" imgW="942840" imgH="838080" progId="MS_ClipArt_Gallery.2">
                    <p:embed/>
                  </p:oleObj>
                </mc:Choice>
                <mc:Fallback>
                  <p:oleObj name="Clip" r:id="rId10"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3" name="Rectangle 20"/>
          <p:cNvSpPr>
            <a:spLocks noChangeArrowheads="1"/>
          </p:cNvSpPr>
          <p:nvPr/>
        </p:nvSpPr>
        <p:spPr bwMode="auto">
          <a:xfrm>
            <a:off x="3760788" y="3990553"/>
            <a:ext cx="1787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4" name="Text Box 21"/>
          <p:cNvSpPr txBox="1">
            <a:spLocks noChangeArrowheads="1"/>
          </p:cNvSpPr>
          <p:nvPr/>
        </p:nvSpPr>
        <p:spPr bwMode="auto">
          <a:xfrm>
            <a:off x="3779838" y="4381078"/>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a:solidFill>
                  <a:schemeClr val="tx1"/>
                </a:solidFill>
                <a:latin typeface="Times New Roman" pitchFamily="18" charset="0"/>
                <a:sym typeface="Wingdings" pitchFamily="2" charset="2"/>
              </a:rPr>
              <a:t>                           </a:t>
            </a:r>
            <a:endParaRPr lang="en-US" sz="1800">
              <a:solidFill>
                <a:schemeClr val="tx1"/>
              </a:solidFill>
              <a:latin typeface="Times New Roman" pitchFamily="18" charset="0"/>
            </a:endParaRPr>
          </a:p>
        </p:txBody>
      </p:sp>
      <p:graphicFrame>
        <p:nvGraphicFramePr>
          <p:cNvPr id="2050" name="Object 22"/>
          <p:cNvGraphicFramePr>
            <a:graphicFrameLocks noChangeAspect="1"/>
          </p:cNvGraphicFramePr>
          <p:nvPr>
            <p:extLst>
              <p:ext uri="{D42A27DB-BD31-4B8C-83A1-F6EECF244321}">
                <p14:modId xmlns:p14="http://schemas.microsoft.com/office/powerpoint/2010/main" val="1451227014"/>
              </p:ext>
            </p:extLst>
          </p:nvPr>
        </p:nvGraphicFramePr>
        <p:xfrm>
          <a:off x="5873750" y="4955753"/>
          <a:ext cx="754063" cy="1003300"/>
        </p:xfrm>
        <a:graphic>
          <a:graphicData uri="http://schemas.openxmlformats.org/presentationml/2006/ole">
            <mc:AlternateContent xmlns:mc="http://schemas.openxmlformats.org/markup-compatibility/2006">
              <mc:Choice xmlns:v="urn:schemas-microsoft-com:vml" Requires="v">
                <p:oleObj spid="_x0000_s2302" name="Clip" r:id="rId11" imgW="2048040" imgH="2857680" progId="MS_ClipArt_Gallery.2">
                  <p:embed/>
                </p:oleObj>
              </mc:Choice>
              <mc:Fallback>
                <p:oleObj name="Clip" r:id="rId11"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55753"/>
                        <a:ext cx="75406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Freeform 23"/>
          <p:cNvSpPr>
            <a:spLocks/>
          </p:cNvSpPr>
          <p:nvPr/>
        </p:nvSpPr>
        <p:spPr bwMode="auto">
          <a:xfrm>
            <a:off x="3359150" y="4522366"/>
            <a:ext cx="557213" cy="1090612"/>
          </a:xfrm>
          <a:custGeom>
            <a:avLst/>
            <a:gdLst>
              <a:gd name="T0" fmla="*/ 557213 w 569"/>
              <a:gd name="T1" fmla="*/ 0 h 1254"/>
              <a:gd name="T2" fmla="*/ 495518 w 569"/>
              <a:gd name="T3" fmla="*/ 500951 h 1254"/>
              <a:gd name="T4" fmla="*/ 259510 w 569"/>
              <a:gd name="T5" fmla="*/ 887970 h 1254"/>
              <a:gd name="T6" fmla="*/ 0 w 569"/>
              <a:gd name="T7" fmla="*/ 1090612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6" name="Freeform 24"/>
          <p:cNvSpPr>
            <a:spLocks/>
          </p:cNvSpPr>
          <p:nvPr/>
        </p:nvSpPr>
        <p:spPr bwMode="auto">
          <a:xfrm flipH="1">
            <a:off x="5773738" y="4576341"/>
            <a:ext cx="109537" cy="1017587"/>
          </a:xfrm>
          <a:custGeom>
            <a:avLst/>
            <a:gdLst>
              <a:gd name="T0" fmla="*/ 109537 w 569"/>
              <a:gd name="T1" fmla="*/ 0 h 1254"/>
              <a:gd name="T2" fmla="*/ 97409 w 569"/>
              <a:gd name="T3" fmla="*/ 467408 h 1254"/>
              <a:gd name="T4" fmla="*/ 51015 w 569"/>
              <a:gd name="T5" fmla="*/ 828514 h 1254"/>
              <a:gd name="T6" fmla="*/ 0 w 569"/>
              <a:gd name="T7" fmla="*/ 1017587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Freeform 25"/>
          <p:cNvSpPr>
            <a:spLocks/>
          </p:cNvSpPr>
          <p:nvPr/>
        </p:nvSpPr>
        <p:spPr bwMode="auto">
          <a:xfrm>
            <a:off x="5118100" y="4560466"/>
            <a:ext cx="158750" cy="1203325"/>
          </a:xfrm>
          <a:custGeom>
            <a:avLst/>
            <a:gdLst>
              <a:gd name="T0" fmla="*/ 22871 w 118"/>
              <a:gd name="T1" fmla="*/ 0 h 1380"/>
              <a:gd name="T2" fmla="*/ 22871 w 118"/>
              <a:gd name="T3" fmla="*/ 646133 h 1380"/>
              <a:gd name="T4" fmla="*/ 158750 w 118"/>
              <a:gd name="T5" fmla="*/ 1203325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1" name="Object 26"/>
          <p:cNvGraphicFramePr>
            <a:graphicFrameLocks noChangeAspect="1"/>
          </p:cNvGraphicFramePr>
          <p:nvPr>
            <p:extLst>
              <p:ext uri="{D42A27DB-BD31-4B8C-83A1-F6EECF244321}">
                <p14:modId xmlns:p14="http://schemas.microsoft.com/office/powerpoint/2010/main" val="422864577"/>
              </p:ext>
            </p:extLst>
          </p:nvPr>
        </p:nvGraphicFramePr>
        <p:xfrm>
          <a:off x="2844800" y="5333578"/>
          <a:ext cx="971550" cy="685800"/>
        </p:xfrm>
        <a:graphic>
          <a:graphicData uri="http://schemas.openxmlformats.org/presentationml/2006/ole">
            <mc:AlternateContent xmlns:mc="http://schemas.openxmlformats.org/markup-compatibility/2006">
              <mc:Choice xmlns:v="urn:schemas-microsoft-com:vml" Requires="v">
                <p:oleObj spid="_x0000_s2303" name="Clip" r:id="rId12" imgW="971640" imgH="685800" progId="MS_ClipArt_Gallery.2">
                  <p:embed/>
                </p:oleObj>
              </mc:Choice>
              <mc:Fallback>
                <p:oleObj name="Clip" r:id="rId12"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5333578"/>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7"/>
          <p:cNvGraphicFramePr>
            <a:graphicFrameLocks noChangeAspect="1"/>
          </p:cNvGraphicFramePr>
          <p:nvPr>
            <p:extLst>
              <p:ext uri="{D42A27DB-BD31-4B8C-83A1-F6EECF244321}">
                <p14:modId xmlns:p14="http://schemas.microsoft.com/office/powerpoint/2010/main" val="1293234281"/>
              </p:ext>
            </p:extLst>
          </p:nvPr>
        </p:nvGraphicFramePr>
        <p:xfrm>
          <a:off x="4900613" y="5644728"/>
          <a:ext cx="868362" cy="736600"/>
        </p:xfrm>
        <a:graphic>
          <a:graphicData uri="http://schemas.openxmlformats.org/presentationml/2006/ole">
            <mc:AlternateContent xmlns:mc="http://schemas.openxmlformats.org/markup-compatibility/2006">
              <mc:Choice xmlns:v="urn:schemas-microsoft-com:vml" Requires="v">
                <p:oleObj spid="_x0000_s2304" name="Clip" r:id="rId13" imgW="942840" imgH="838080" progId="MS_ClipArt_Gallery.2">
                  <p:embed/>
                </p:oleObj>
              </mc:Choice>
              <mc:Fallback>
                <p:oleObj name="Clip" r:id="rId13"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3" y="5644728"/>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Freeform 28"/>
          <p:cNvSpPr>
            <a:spLocks/>
          </p:cNvSpPr>
          <p:nvPr/>
        </p:nvSpPr>
        <p:spPr bwMode="auto">
          <a:xfrm>
            <a:off x="4216400" y="4536653"/>
            <a:ext cx="334963" cy="1128713"/>
          </a:xfrm>
          <a:custGeom>
            <a:avLst/>
            <a:gdLst>
              <a:gd name="T0" fmla="*/ 334963 w 569"/>
              <a:gd name="T1" fmla="*/ 0 h 1254"/>
              <a:gd name="T2" fmla="*/ 297876 w 569"/>
              <a:gd name="T3" fmla="*/ 518452 h 1254"/>
              <a:gd name="T4" fmla="*/ 156002 w 569"/>
              <a:gd name="T5" fmla="*/ 918992 h 1254"/>
              <a:gd name="T6" fmla="*/ 0 w 569"/>
              <a:gd name="T7" fmla="*/ 112871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3" name="Object 29"/>
          <p:cNvGraphicFramePr>
            <a:graphicFrameLocks noChangeAspect="1"/>
          </p:cNvGraphicFramePr>
          <p:nvPr>
            <p:extLst>
              <p:ext uri="{D42A27DB-BD31-4B8C-83A1-F6EECF244321}">
                <p14:modId xmlns:p14="http://schemas.microsoft.com/office/powerpoint/2010/main" val="2784541448"/>
              </p:ext>
            </p:extLst>
          </p:nvPr>
        </p:nvGraphicFramePr>
        <p:xfrm>
          <a:off x="3770313" y="5617741"/>
          <a:ext cx="868362" cy="736600"/>
        </p:xfrm>
        <a:graphic>
          <a:graphicData uri="http://schemas.openxmlformats.org/presentationml/2006/ole">
            <mc:AlternateContent xmlns:mc="http://schemas.openxmlformats.org/markup-compatibility/2006">
              <mc:Choice xmlns:v="urn:schemas-microsoft-com:vml" Requires="v">
                <p:oleObj spid="_x0000_s2305" name="Clip" r:id="rId14" imgW="942840" imgH="838080" progId="MS_ClipArt_Gallery.2">
                  <p:embed/>
                </p:oleObj>
              </mc:Choice>
              <mc:Fallback>
                <p:oleObj name="Clip" r:id="rId14"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313" y="5617741"/>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Rectangle 30"/>
          <p:cNvSpPr>
            <a:spLocks noChangeArrowheads="1"/>
          </p:cNvSpPr>
          <p:nvPr/>
        </p:nvSpPr>
        <p:spPr bwMode="auto">
          <a:xfrm>
            <a:off x="3617913" y="3249191"/>
            <a:ext cx="2644775" cy="1335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0" name="Text Box 31"/>
          <p:cNvSpPr txBox="1">
            <a:spLocks noChangeArrowheads="1"/>
          </p:cNvSpPr>
          <p:nvPr/>
        </p:nvSpPr>
        <p:spPr bwMode="auto">
          <a:xfrm>
            <a:off x="3711575" y="3458741"/>
            <a:ext cx="2462213" cy="593725"/>
          </a:xfrm>
          <a:prstGeom prst="rect">
            <a:avLst/>
          </a:prstGeom>
          <a:solidFill>
            <a:srgbClr val="EAEAEA"/>
          </a:solidFill>
          <a:ln w="12700">
            <a:solidFill>
              <a:schemeClr val="tx1"/>
            </a:solidFill>
            <a:miter lim="800000"/>
            <a:headEnd/>
            <a:tailEnd/>
          </a:ln>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High-Speed Backplane or Interconnection fabric</a:t>
            </a:r>
          </a:p>
        </p:txBody>
      </p:sp>
      <p:grpSp>
        <p:nvGrpSpPr>
          <p:cNvPr id="2071" name="Group 32"/>
          <p:cNvGrpSpPr>
            <a:grpSpLocks/>
          </p:cNvGrpSpPr>
          <p:nvPr/>
        </p:nvGrpSpPr>
        <p:grpSpPr bwMode="auto">
          <a:xfrm>
            <a:off x="3703638" y="4125491"/>
            <a:ext cx="528637" cy="438150"/>
            <a:chOff x="4091" y="2922"/>
            <a:chExt cx="333" cy="276"/>
          </a:xfrm>
        </p:grpSpPr>
        <p:grpSp>
          <p:nvGrpSpPr>
            <p:cNvPr id="2117" name="Group 33"/>
            <p:cNvGrpSpPr>
              <a:grpSpLocks/>
            </p:cNvGrpSpPr>
            <p:nvPr/>
          </p:nvGrpSpPr>
          <p:grpSpPr bwMode="auto">
            <a:xfrm>
              <a:off x="4091" y="3062"/>
              <a:ext cx="151" cy="133"/>
              <a:chOff x="4029" y="2961"/>
              <a:chExt cx="213" cy="234"/>
            </a:xfrm>
          </p:grpSpPr>
          <p:sp>
            <p:nvSpPr>
              <p:cNvPr id="2125" name="Rectangle 34"/>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6" name="Line 35"/>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36"/>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37"/>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8" name="Group 38"/>
            <p:cNvGrpSpPr>
              <a:grpSpLocks/>
            </p:cNvGrpSpPr>
            <p:nvPr/>
          </p:nvGrpSpPr>
          <p:grpSpPr bwMode="auto">
            <a:xfrm>
              <a:off x="4273" y="3065"/>
              <a:ext cx="151" cy="133"/>
              <a:chOff x="4029" y="2961"/>
              <a:chExt cx="213" cy="234"/>
            </a:xfrm>
          </p:grpSpPr>
          <p:sp>
            <p:nvSpPr>
              <p:cNvPr id="2121" name="Rectangle 39"/>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2" name="Line 40"/>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41"/>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42"/>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19" name="Line 43"/>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44"/>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2" name="Group 45"/>
          <p:cNvGrpSpPr>
            <a:grpSpLocks/>
          </p:cNvGrpSpPr>
          <p:nvPr/>
        </p:nvGrpSpPr>
        <p:grpSpPr bwMode="auto">
          <a:xfrm>
            <a:off x="4325938" y="4115966"/>
            <a:ext cx="528637" cy="438150"/>
            <a:chOff x="4091" y="2922"/>
            <a:chExt cx="333" cy="276"/>
          </a:xfrm>
        </p:grpSpPr>
        <p:grpSp>
          <p:nvGrpSpPr>
            <p:cNvPr id="2105" name="Group 46"/>
            <p:cNvGrpSpPr>
              <a:grpSpLocks/>
            </p:cNvGrpSpPr>
            <p:nvPr/>
          </p:nvGrpSpPr>
          <p:grpSpPr bwMode="auto">
            <a:xfrm>
              <a:off x="4091" y="3062"/>
              <a:ext cx="151" cy="133"/>
              <a:chOff x="4029" y="2961"/>
              <a:chExt cx="213" cy="234"/>
            </a:xfrm>
          </p:grpSpPr>
          <p:sp>
            <p:nvSpPr>
              <p:cNvPr id="2113" name="Rectangle 47"/>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4" name="Line 48"/>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49"/>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0"/>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6" name="Group 51"/>
            <p:cNvGrpSpPr>
              <a:grpSpLocks/>
            </p:cNvGrpSpPr>
            <p:nvPr/>
          </p:nvGrpSpPr>
          <p:grpSpPr bwMode="auto">
            <a:xfrm>
              <a:off x="4273" y="3065"/>
              <a:ext cx="151" cy="133"/>
              <a:chOff x="4029" y="2961"/>
              <a:chExt cx="213" cy="234"/>
            </a:xfrm>
          </p:grpSpPr>
          <p:sp>
            <p:nvSpPr>
              <p:cNvPr id="2109" name="Rectangle 52"/>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0" name="Line 53"/>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4"/>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5"/>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07" name="Line 56"/>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57"/>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3" name="Group 58"/>
          <p:cNvGrpSpPr>
            <a:grpSpLocks/>
          </p:cNvGrpSpPr>
          <p:nvPr/>
        </p:nvGrpSpPr>
        <p:grpSpPr bwMode="auto">
          <a:xfrm>
            <a:off x="4911725" y="4108028"/>
            <a:ext cx="528638" cy="438150"/>
            <a:chOff x="4091" y="2922"/>
            <a:chExt cx="333" cy="276"/>
          </a:xfrm>
        </p:grpSpPr>
        <p:grpSp>
          <p:nvGrpSpPr>
            <p:cNvPr id="2093" name="Group 59"/>
            <p:cNvGrpSpPr>
              <a:grpSpLocks/>
            </p:cNvGrpSpPr>
            <p:nvPr/>
          </p:nvGrpSpPr>
          <p:grpSpPr bwMode="auto">
            <a:xfrm>
              <a:off x="4091" y="3062"/>
              <a:ext cx="151" cy="133"/>
              <a:chOff x="4029" y="2961"/>
              <a:chExt cx="213" cy="234"/>
            </a:xfrm>
          </p:grpSpPr>
          <p:sp>
            <p:nvSpPr>
              <p:cNvPr id="2101" name="Rectangle 60"/>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2" name="Line 61"/>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62"/>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63"/>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4" name="Group 64"/>
            <p:cNvGrpSpPr>
              <a:grpSpLocks/>
            </p:cNvGrpSpPr>
            <p:nvPr/>
          </p:nvGrpSpPr>
          <p:grpSpPr bwMode="auto">
            <a:xfrm>
              <a:off x="4273" y="3065"/>
              <a:ext cx="151" cy="133"/>
              <a:chOff x="4029" y="2961"/>
              <a:chExt cx="213" cy="234"/>
            </a:xfrm>
          </p:grpSpPr>
          <p:sp>
            <p:nvSpPr>
              <p:cNvPr id="2097" name="Rectangle 65"/>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8" name="Line 66"/>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67"/>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68"/>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95" name="Line 69"/>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70"/>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4" name="Group 71"/>
          <p:cNvGrpSpPr>
            <a:grpSpLocks/>
          </p:cNvGrpSpPr>
          <p:nvPr/>
        </p:nvGrpSpPr>
        <p:grpSpPr bwMode="auto">
          <a:xfrm>
            <a:off x="5497513" y="4100091"/>
            <a:ext cx="528637" cy="438150"/>
            <a:chOff x="4091" y="2922"/>
            <a:chExt cx="333" cy="276"/>
          </a:xfrm>
        </p:grpSpPr>
        <p:grpSp>
          <p:nvGrpSpPr>
            <p:cNvPr id="2081" name="Group 72"/>
            <p:cNvGrpSpPr>
              <a:grpSpLocks/>
            </p:cNvGrpSpPr>
            <p:nvPr/>
          </p:nvGrpSpPr>
          <p:grpSpPr bwMode="auto">
            <a:xfrm>
              <a:off x="4091" y="3062"/>
              <a:ext cx="151" cy="133"/>
              <a:chOff x="4029" y="2961"/>
              <a:chExt cx="213" cy="234"/>
            </a:xfrm>
          </p:grpSpPr>
          <p:sp>
            <p:nvSpPr>
              <p:cNvPr id="2089" name="Rectangle 73"/>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0" name="Line 74"/>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75"/>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76"/>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2" name="Group 77"/>
            <p:cNvGrpSpPr>
              <a:grpSpLocks/>
            </p:cNvGrpSpPr>
            <p:nvPr/>
          </p:nvGrpSpPr>
          <p:grpSpPr bwMode="auto">
            <a:xfrm>
              <a:off x="4273" y="3065"/>
              <a:ext cx="151" cy="133"/>
              <a:chOff x="4029" y="2961"/>
              <a:chExt cx="213" cy="234"/>
            </a:xfrm>
          </p:grpSpPr>
          <p:sp>
            <p:nvSpPr>
              <p:cNvPr id="2085" name="Rectangle 78"/>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6" name="Line 79"/>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80"/>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81"/>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83" name="Line 82"/>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83"/>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75" name="Text Box 84"/>
          <p:cNvSpPr txBox="1">
            <a:spLocks noChangeArrowheads="1"/>
          </p:cNvSpPr>
          <p:nvPr/>
        </p:nvSpPr>
        <p:spPr bwMode="auto">
          <a:xfrm>
            <a:off x="5492750" y="1047626"/>
            <a:ext cx="258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b="1" dirty="0">
                <a:solidFill>
                  <a:schemeClr val="tx1"/>
                </a:solidFill>
                <a:latin typeface="Times New Roman" pitchFamily="18" charset="0"/>
              </a:rPr>
              <a:t>Single collision domain</a:t>
            </a:r>
          </a:p>
        </p:txBody>
      </p:sp>
      <p:sp>
        <p:nvSpPr>
          <p:cNvPr id="2078" name="Rectangle 87"/>
          <p:cNvSpPr>
            <a:spLocks noChangeArrowheads="1"/>
          </p:cNvSpPr>
          <p:nvPr/>
        </p:nvSpPr>
        <p:spPr bwMode="auto">
          <a:xfrm>
            <a:off x="1828800" y="1047626"/>
            <a:ext cx="1143000"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chemeClr val="accent2"/>
                </a:solidFill>
              </a:rPr>
              <a:t>hub</a:t>
            </a:r>
          </a:p>
        </p:txBody>
      </p:sp>
      <p:sp>
        <p:nvSpPr>
          <p:cNvPr id="2079" name="Rectangle 88"/>
          <p:cNvSpPr>
            <a:spLocks noChangeArrowheads="1"/>
          </p:cNvSpPr>
          <p:nvPr/>
        </p:nvSpPr>
        <p:spPr bwMode="auto">
          <a:xfrm>
            <a:off x="1676400" y="3409528"/>
            <a:ext cx="1600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rgbClr val="990099"/>
                </a:solidFill>
              </a:rPr>
              <a:t>switch</a:t>
            </a:r>
          </a:p>
        </p:txBody>
      </p:sp>
      <p:sp>
        <p:nvSpPr>
          <p:cNvPr id="93"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94" name="Rectangle 2"/>
          <p:cNvSpPr txBox="1">
            <a:spLocks noChangeArrowheads="1"/>
          </p:cNvSpPr>
          <p:nvPr/>
        </p:nvSpPr>
        <p:spPr>
          <a:xfrm>
            <a:off x="251271" y="11655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Twisted Pair Ethernet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24</a:t>
            </a:fld>
            <a:endParaRPr lang="en-US" dirty="0"/>
          </a:p>
        </p:txBody>
      </p:sp>
    </p:spTree>
    <p:extLst>
      <p:ext uri="{BB962C8B-B14F-4D97-AF65-F5344CB8AC3E}">
        <p14:creationId xmlns:p14="http://schemas.microsoft.com/office/powerpoint/2010/main" val="3588532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504" y="44624"/>
            <a:ext cx="9036496" cy="792162"/>
          </a:xfrm>
        </p:spPr>
        <p:txBody>
          <a:bodyPr/>
          <a:lstStyle/>
          <a:p>
            <a:pPr eaLnBrk="1" hangingPunct="1">
              <a:defRPr/>
            </a:pPr>
            <a:r>
              <a:rPr kumimoji="1" lang="en-US" dirty="0"/>
              <a:t>10Mbps </a:t>
            </a:r>
            <a:r>
              <a:rPr kumimoji="1" lang="en-US" dirty="0" smtClean="0"/>
              <a:t>Specification </a:t>
            </a:r>
            <a:r>
              <a:rPr kumimoji="1" lang="en-US" dirty="0"/>
              <a:t>(Ethernet)</a:t>
            </a:r>
          </a:p>
        </p:txBody>
      </p:sp>
      <p:graphicFrame>
        <p:nvGraphicFramePr>
          <p:cNvPr id="18435" name="Object 6"/>
          <p:cNvGraphicFramePr>
            <a:graphicFrameLocks noChangeAspect="1"/>
          </p:cNvGraphicFramePr>
          <p:nvPr>
            <p:extLst>
              <p:ext uri="{D42A27DB-BD31-4B8C-83A1-F6EECF244321}">
                <p14:modId xmlns:p14="http://schemas.microsoft.com/office/powerpoint/2010/main" val="4194518379"/>
              </p:ext>
            </p:extLst>
          </p:nvPr>
        </p:nvGraphicFramePr>
        <p:xfrm>
          <a:off x="-685800" y="1412776"/>
          <a:ext cx="10448327" cy="4114800"/>
        </p:xfrm>
        <a:graphic>
          <a:graphicData uri="http://schemas.openxmlformats.org/presentationml/2006/ole">
            <mc:AlternateContent xmlns:mc="http://schemas.openxmlformats.org/markup-compatibility/2006">
              <mc:Choice xmlns:v="urn:schemas-microsoft-com:vml" Requires="v">
                <p:oleObj spid="_x0000_s3095" name="Document" r:id="rId5" imgW="8345424" imgH="2923032" progId="Word.Document.8">
                  <p:embed/>
                </p:oleObj>
              </mc:Choice>
              <mc:Fallback>
                <p:oleObj name="Document" r:id="rId5" imgW="8345424" imgH="292303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12776"/>
                        <a:ext cx="1044832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742631337"/>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23557" name="Rectangle 3"/>
          <p:cNvSpPr>
            <a:spLocks noGrp="1" noChangeArrowheads="1"/>
          </p:cNvSpPr>
          <p:nvPr>
            <p:ph type="body" idx="1"/>
          </p:nvPr>
        </p:nvSpPr>
        <p:spPr/>
        <p:txBody>
          <a:bodyPr/>
          <a:lstStyle/>
          <a:p>
            <a:pPr marL="0" indent="0" eaLnBrk="1" hangingPunct="1">
              <a:lnSpc>
                <a:spcPct val="90000"/>
              </a:lnSpc>
              <a:buNone/>
            </a:pPr>
            <a:r>
              <a:rPr lang="en-US" sz="2800" dirty="0" smtClean="0">
                <a:solidFill>
                  <a:srgbClr val="990099"/>
                </a:solidFill>
              </a:rPr>
              <a:t>*Basic idea: </a:t>
            </a:r>
            <a:r>
              <a:rPr lang="en-US" sz="2800" dirty="0" smtClean="0"/>
              <a:t>improve on the </a:t>
            </a:r>
            <a:r>
              <a:rPr lang="en-US" sz="2800" b="1" dirty="0" smtClean="0"/>
              <a:t>Hub </a:t>
            </a:r>
            <a:r>
              <a:rPr lang="en-US" sz="2800" dirty="0" smtClean="0"/>
              <a:t>concept</a:t>
            </a:r>
          </a:p>
          <a:p>
            <a:pPr eaLnBrk="1" hangingPunct="1">
              <a:lnSpc>
                <a:spcPct val="90000"/>
              </a:lnSpc>
              <a:buClr>
                <a:schemeClr val="tx1"/>
              </a:buClr>
            </a:pPr>
            <a:r>
              <a:rPr lang="en-US" sz="2800" dirty="0" smtClean="0"/>
              <a:t>The switch </a:t>
            </a:r>
            <a:r>
              <a:rPr lang="en-US" sz="2800" i="1" dirty="0" smtClean="0">
                <a:solidFill>
                  <a:srgbClr val="0033CC"/>
                </a:solidFill>
              </a:rPr>
              <a:t>learns destination locations </a:t>
            </a:r>
            <a:r>
              <a:rPr lang="en-US" sz="2800" dirty="0" smtClean="0"/>
              <a:t>by remembering the ports of the associated source address in a table.</a:t>
            </a:r>
          </a:p>
          <a:p>
            <a:pPr eaLnBrk="1" hangingPunct="1">
              <a:lnSpc>
                <a:spcPct val="90000"/>
              </a:lnSpc>
              <a:buClr>
                <a:schemeClr val="tx1"/>
              </a:buClr>
            </a:pPr>
            <a:r>
              <a:rPr lang="en-US" sz="2800" dirty="0" smtClean="0"/>
              <a:t>The switch may not have to broadcast to all output ports. It may be able to send the frame </a:t>
            </a:r>
            <a:r>
              <a:rPr lang="en-US" sz="2800" b="1" dirty="0" smtClean="0">
                <a:solidFill>
                  <a:srgbClr val="0033CC"/>
                </a:solidFill>
              </a:rPr>
              <a:t>only</a:t>
            </a:r>
            <a:r>
              <a:rPr lang="en-US" sz="2800" i="1" dirty="0" smtClean="0">
                <a:solidFill>
                  <a:schemeClr val="tx2"/>
                </a:solidFill>
              </a:rPr>
              <a:t> </a:t>
            </a:r>
            <a:r>
              <a:rPr lang="en-US" sz="2800" dirty="0" smtClean="0">
                <a:solidFill>
                  <a:schemeClr val="tx2"/>
                </a:solidFill>
              </a:rPr>
              <a:t>to the destination port.</a:t>
            </a:r>
          </a:p>
          <a:p>
            <a:pPr eaLnBrk="1" hangingPunct="1">
              <a:lnSpc>
                <a:spcPct val="90000"/>
              </a:lnSpc>
              <a:buClr>
                <a:schemeClr val="tx1"/>
              </a:buClr>
            </a:pPr>
            <a:r>
              <a:rPr lang="en-US" sz="2800" dirty="0" smtClean="0">
                <a:solidFill>
                  <a:srgbClr val="990099"/>
                </a:solidFill>
                <a:sym typeface="Wingdings" pitchFamily="2" charset="2"/>
              </a:rPr>
              <a:t> </a:t>
            </a:r>
            <a:r>
              <a:rPr lang="en-US" sz="2800" b="1" dirty="0" smtClean="0">
                <a:solidFill>
                  <a:srgbClr val="990099"/>
                </a:solidFill>
                <a:sym typeface="Wingdings" pitchFamily="2" charset="2"/>
              </a:rPr>
              <a:t>a big performance advantage over a hub</a:t>
            </a:r>
            <a:r>
              <a:rPr lang="en-US" sz="2800" dirty="0" smtClean="0">
                <a:sym typeface="Wingdings" pitchFamily="2" charset="2"/>
              </a:rPr>
              <a:t>, if more than one frame transfer can go through the switch concurrently.</a:t>
            </a:r>
            <a:endParaRPr lang="en-US" sz="2800" dirty="0" smtClean="0">
              <a:solidFill>
                <a:srgbClr val="990099"/>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67884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46100" y="0"/>
            <a:ext cx="7772400" cy="1143000"/>
          </a:xfrm>
        </p:spPr>
        <p:txBody>
          <a:bodyPr/>
          <a:lstStyle/>
          <a:p>
            <a:r>
              <a:rPr lang="en-US" dirty="0" smtClean="0"/>
              <a:t>Switches</a:t>
            </a:r>
            <a:endParaRPr lang="en-US" dirty="0"/>
          </a:p>
        </p:txBody>
      </p:sp>
      <p:sp>
        <p:nvSpPr>
          <p:cNvPr id="417795" name="Rectangle 3"/>
          <p:cNvSpPr>
            <a:spLocks noGrp="1" noChangeArrowheads="1"/>
          </p:cNvSpPr>
          <p:nvPr>
            <p:ph type="body" idx="1"/>
          </p:nvPr>
        </p:nvSpPr>
        <p:spPr>
          <a:xfrm>
            <a:off x="925513" y="1231900"/>
            <a:ext cx="8001000" cy="3803650"/>
          </a:xfrm>
        </p:spPr>
        <p:txBody>
          <a:bodyPr/>
          <a:lstStyle/>
          <a:p>
            <a:r>
              <a:rPr lang="en-US" sz="2400" dirty="0">
                <a:solidFill>
                  <a:srgbClr val="800000"/>
                </a:solidFill>
              </a:rPr>
              <a:t>link-layer </a:t>
            </a:r>
            <a:r>
              <a:rPr lang="en-US" sz="2400" dirty="0" smtClean="0">
                <a:solidFill>
                  <a:srgbClr val="800000"/>
                </a:solidFill>
              </a:rPr>
              <a:t>devices: </a:t>
            </a:r>
            <a:r>
              <a:rPr lang="en-US" sz="2400" dirty="0">
                <a:solidFill>
                  <a:srgbClr val="800000"/>
                </a:solidFill>
              </a:rPr>
              <a:t>smarter than hubs, take </a:t>
            </a:r>
            <a:r>
              <a:rPr lang="en-US" sz="2400" i="1" dirty="0">
                <a:solidFill>
                  <a:srgbClr val="800000"/>
                </a:solidFill>
              </a:rPr>
              <a:t>active</a:t>
            </a:r>
            <a:r>
              <a:rPr lang="en-US" sz="2400" dirty="0">
                <a:solidFill>
                  <a:srgbClr val="800000"/>
                </a:solidFill>
              </a:rPr>
              <a:t> role</a:t>
            </a:r>
          </a:p>
          <a:p>
            <a:pPr lvl="1"/>
            <a:r>
              <a:rPr lang="en-US" sz="2400" dirty="0" smtClean="0"/>
              <a:t>Store and </a:t>
            </a:r>
            <a:r>
              <a:rPr lang="en-US" sz="2400" dirty="0"/>
              <a:t>forward Ethernet </a:t>
            </a:r>
            <a:r>
              <a:rPr lang="en-US" sz="2400" dirty="0" smtClean="0"/>
              <a:t>frames.</a:t>
            </a:r>
            <a:endParaRPr lang="en-US" sz="2400" dirty="0"/>
          </a:p>
          <a:p>
            <a:pPr lvl="1"/>
            <a:r>
              <a:rPr lang="en-US" sz="2400" dirty="0"/>
              <a:t>E</a:t>
            </a:r>
            <a:r>
              <a:rPr lang="en-US" sz="2400" dirty="0" smtClean="0"/>
              <a:t>xamine </a:t>
            </a:r>
            <a:r>
              <a:rPr lang="en-US" sz="2400" dirty="0"/>
              <a:t>incoming frame’s MAC address, </a:t>
            </a:r>
            <a:r>
              <a:rPr lang="en-US" sz="2400" dirty="0">
                <a:solidFill>
                  <a:srgbClr val="800000"/>
                </a:solidFill>
              </a:rPr>
              <a:t>selectively</a:t>
            </a:r>
            <a:r>
              <a:rPr lang="en-US" sz="2400" dirty="0"/>
              <a:t> forward  frame to one-or-more outgoing links when frame is to be forwarded on segment, uses CSMA/CD to access </a:t>
            </a:r>
            <a:r>
              <a:rPr lang="en-US" sz="2400" dirty="0" smtClean="0"/>
              <a:t>segment.</a:t>
            </a:r>
            <a:endParaRPr lang="en-US" sz="2400" dirty="0"/>
          </a:p>
          <a:p>
            <a:r>
              <a:rPr lang="en-US" sz="2400" i="1" dirty="0">
                <a:solidFill>
                  <a:srgbClr val="800000"/>
                </a:solidFill>
              </a:rPr>
              <a:t>transparent</a:t>
            </a:r>
          </a:p>
          <a:p>
            <a:pPr lvl="1"/>
            <a:r>
              <a:rPr lang="en-US" sz="2400" dirty="0"/>
              <a:t>hosts are unaware of presence of </a:t>
            </a:r>
            <a:r>
              <a:rPr lang="en-US" sz="2400" dirty="0" smtClean="0"/>
              <a:t>switches.</a:t>
            </a:r>
            <a:endParaRPr lang="en-US" sz="2400" dirty="0"/>
          </a:p>
          <a:p>
            <a:r>
              <a:rPr lang="en-US" sz="2400" i="1" dirty="0">
                <a:solidFill>
                  <a:srgbClr val="800000"/>
                </a:solidFill>
              </a:rPr>
              <a:t>plug-and-play, self-learning</a:t>
            </a:r>
          </a:p>
          <a:p>
            <a:pPr lvl="1"/>
            <a:r>
              <a:rPr lang="en-US" sz="2400" dirty="0"/>
              <a:t>switches do not need to be </a:t>
            </a:r>
            <a:r>
              <a:rPr lang="en-US" sz="2400" dirty="0" smtClean="0"/>
              <a:t>configured.</a:t>
            </a:r>
            <a:endParaRPr lang="en-US" sz="2400" dirty="0"/>
          </a:p>
          <a:p>
            <a:endParaRPr lang="en-US" sz="2400" dirty="0"/>
          </a:p>
        </p:txBody>
      </p:sp>
      <p:sp>
        <p:nvSpPr>
          <p:cNvPr id="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261900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9144000" cy="980728"/>
          </a:xfrm>
        </p:spPr>
        <p:txBody>
          <a:bodyPr/>
          <a:lstStyle/>
          <a:p>
            <a:r>
              <a:rPr lang="en-US" sz="3200" dirty="0" smtClean="0"/>
              <a:t>Switches</a:t>
            </a:r>
            <a:br>
              <a:rPr lang="en-US" sz="3200" dirty="0" smtClean="0"/>
            </a:br>
            <a:r>
              <a:rPr lang="en-US" sz="3200" dirty="0" smtClean="0"/>
              <a:t>  </a:t>
            </a:r>
            <a:r>
              <a:rPr lang="en-US" sz="3200" dirty="0"/>
              <a:t>allows </a:t>
            </a:r>
            <a:r>
              <a:rPr lang="en-US" sz="3200" i="1" dirty="0">
                <a:solidFill>
                  <a:srgbClr val="FFFF00"/>
                </a:solidFill>
              </a:rPr>
              <a:t>multiple</a:t>
            </a:r>
            <a:r>
              <a:rPr lang="en-US" sz="3200" dirty="0"/>
              <a:t> simultaneous transmissions</a:t>
            </a:r>
          </a:p>
        </p:txBody>
      </p:sp>
      <p:sp>
        <p:nvSpPr>
          <p:cNvPr id="678915" name="Rectangle 3"/>
          <p:cNvSpPr>
            <a:spLocks noGrp="1" noChangeArrowheads="1"/>
          </p:cNvSpPr>
          <p:nvPr>
            <p:ph type="body" idx="1"/>
          </p:nvPr>
        </p:nvSpPr>
        <p:spPr>
          <a:xfrm>
            <a:off x="323528" y="1340768"/>
            <a:ext cx="4575745" cy="4576763"/>
          </a:xfrm>
        </p:spPr>
        <p:txBody>
          <a:bodyPr/>
          <a:lstStyle/>
          <a:p>
            <a:pPr>
              <a:lnSpc>
                <a:spcPct val="90000"/>
              </a:lnSpc>
            </a:pPr>
            <a:r>
              <a:rPr lang="en-US" sz="2400" dirty="0"/>
              <a:t>H</a:t>
            </a:r>
            <a:r>
              <a:rPr lang="en-US" sz="2400" dirty="0" smtClean="0"/>
              <a:t>osts </a:t>
            </a:r>
            <a:r>
              <a:rPr lang="en-US" sz="2400" dirty="0"/>
              <a:t>have dedicated, direct connection to </a:t>
            </a:r>
            <a:r>
              <a:rPr lang="en-US" sz="2400" dirty="0" smtClean="0"/>
              <a:t>switch.</a:t>
            </a:r>
            <a:endParaRPr lang="en-US" sz="2400" dirty="0"/>
          </a:p>
          <a:p>
            <a:pPr>
              <a:lnSpc>
                <a:spcPct val="90000"/>
              </a:lnSpc>
            </a:pPr>
            <a:r>
              <a:rPr lang="en-US" sz="2400" dirty="0"/>
              <a:t>S</a:t>
            </a:r>
            <a:r>
              <a:rPr lang="en-US" sz="2400" dirty="0" smtClean="0"/>
              <a:t>witches </a:t>
            </a:r>
            <a:r>
              <a:rPr lang="en-US" sz="2400" dirty="0"/>
              <a:t>buffer </a:t>
            </a:r>
            <a:r>
              <a:rPr lang="en-US" sz="2400" dirty="0" smtClean="0"/>
              <a:t>packets.</a:t>
            </a:r>
            <a:endParaRPr lang="en-US" sz="2400" dirty="0"/>
          </a:p>
          <a:p>
            <a:pPr>
              <a:lnSpc>
                <a:spcPct val="90000"/>
              </a:lnSpc>
            </a:pPr>
            <a:r>
              <a:rPr lang="en-US" sz="2400" dirty="0"/>
              <a:t>Ethernet protocol used on </a:t>
            </a:r>
            <a:r>
              <a:rPr lang="en-US" sz="2400" dirty="0">
                <a:solidFill>
                  <a:srgbClr val="0033CC"/>
                </a:solidFill>
              </a:rPr>
              <a:t>each</a:t>
            </a:r>
            <a:r>
              <a:rPr lang="en-US" sz="2400" dirty="0"/>
              <a:t> incoming link, but no </a:t>
            </a:r>
            <a:r>
              <a:rPr lang="en-US" sz="2400" dirty="0" smtClean="0"/>
              <a:t>collisions due to </a:t>
            </a:r>
            <a:r>
              <a:rPr lang="en-US" sz="2400" dirty="0">
                <a:solidFill>
                  <a:srgbClr val="800000"/>
                </a:solidFill>
              </a:rPr>
              <a:t>full </a:t>
            </a:r>
            <a:r>
              <a:rPr lang="en-US" sz="2400" dirty="0" smtClean="0">
                <a:solidFill>
                  <a:srgbClr val="800000"/>
                </a:solidFill>
              </a:rPr>
              <a:t>duplex.</a:t>
            </a:r>
            <a:endParaRPr lang="en-US" sz="2400" dirty="0">
              <a:solidFill>
                <a:srgbClr val="800000"/>
              </a:solidFill>
            </a:endParaRPr>
          </a:p>
          <a:p>
            <a:pPr lvl="1">
              <a:lnSpc>
                <a:spcPct val="90000"/>
              </a:lnSpc>
            </a:pPr>
            <a:r>
              <a:rPr lang="en-US" sz="2000" dirty="0"/>
              <a:t>each link is its own collision </a:t>
            </a:r>
            <a:r>
              <a:rPr lang="en-US" sz="2000" dirty="0" smtClean="0"/>
              <a:t>domain.</a:t>
            </a:r>
            <a:endParaRPr lang="en-US" sz="2000" dirty="0"/>
          </a:p>
          <a:p>
            <a:pPr>
              <a:lnSpc>
                <a:spcPct val="90000"/>
              </a:lnSpc>
            </a:pPr>
            <a:r>
              <a:rPr lang="en-US" sz="2400" dirty="0">
                <a:solidFill>
                  <a:srgbClr val="800000"/>
                </a:solidFill>
              </a:rPr>
              <a:t>switching: </a:t>
            </a:r>
            <a:r>
              <a:rPr lang="en-US" sz="2400" dirty="0"/>
              <a:t>A-to-A’ and B-to-B’ simultaneously, without </a:t>
            </a:r>
            <a:r>
              <a:rPr lang="en-US" sz="2400" dirty="0" smtClean="0"/>
              <a:t>collisions. </a:t>
            </a:r>
            <a:endParaRPr lang="en-US" sz="2400" dirty="0"/>
          </a:p>
          <a:p>
            <a:pPr lvl="1">
              <a:lnSpc>
                <a:spcPct val="90000"/>
              </a:lnSpc>
            </a:pPr>
            <a:r>
              <a:rPr lang="en-US" sz="2000" dirty="0"/>
              <a:t>not possible with dumb </a:t>
            </a:r>
            <a:r>
              <a:rPr lang="en-US" sz="2000" dirty="0" smtClean="0"/>
              <a:t>hub!!</a:t>
            </a:r>
            <a:endParaRPr lang="en-US" sz="2000" dirty="0"/>
          </a:p>
          <a:p>
            <a:pPr>
              <a:lnSpc>
                <a:spcPct val="90000"/>
              </a:lnSpc>
              <a:buFont typeface="ZapfDingbats" pitchFamily="82" charset="2"/>
              <a:buNone/>
            </a:pPr>
            <a:endParaRPr lang="en-US" sz="2400" dirty="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21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21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22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22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22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22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27366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33400" y="4837"/>
            <a:ext cx="7772400" cy="903883"/>
          </a:xfrm>
        </p:spPr>
        <p:txBody>
          <a:bodyPr/>
          <a:lstStyle/>
          <a:p>
            <a:r>
              <a:rPr lang="en-US" sz="4800" dirty="0"/>
              <a:t>Switch Table</a:t>
            </a:r>
          </a:p>
        </p:txBody>
      </p:sp>
      <p:sp>
        <p:nvSpPr>
          <p:cNvPr id="683011" name="Rectangle 3"/>
          <p:cNvSpPr>
            <a:spLocks noGrp="1" noChangeArrowheads="1"/>
          </p:cNvSpPr>
          <p:nvPr>
            <p:ph type="body" idx="1"/>
          </p:nvPr>
        </p:nvSpPr>
        <p:spPr>
          <a:xfrm>
            <a:off x="0" y="1215925"/>
            <a:ext cx="5006975" cy="5021387"/>
          </a:xfrm>
        </p:spPr>
        <p:txBody>
          <a:bodyPr/>
          <a:lstStyle/>
          <a:p>
            <a:r>
              <a:rPr lang="en-US" sz="2400" i="1" u="sng" dirty="0">
                <a:solidFill>
                  <a:srgbClr val="FF0000"/>
                </a:solidFill>
              </a:rPr>
              <a:t>Q:</a:t>
            </a:r>
            <a:r>
              <a:rPr lang="en-US" sz="2400" dirty="0"/>
              <a:t> </a:t>
            </a:r>
            <a:r>
              <a:rPr lang="en-US" sz="2400" dirty="0" smtClean="0"/>
              <a:t>How </a:t>
            </a:r>
            <a:r>
              <a:rPr lang="en-US" sz="2400" dirty="0"/>
              <a:t>does switch know that A’ </a:t>
            </a:r>
            <a:r>
              <a:rPr lang="en-US" sz="2400" dirty="0" smtClean="0"/>
              <a:t>is reachable </a:t>
            </a:r>
            <a:r>
              <a:rPr lang="en-US" sz="2400" dirty="0"/>
              <a:t>via interface 4, B’ </a:t>
            </a:r>
            <a:r>
              <a:rPr lang="en-US" sz="2400" dirty="0" smtClean="0"/>
              <a:t>is reachable </a:t>
            </a:r>
            <a:r>
              <a:rPr lang="en-US" sz="2400" dirty="0"/>
              <a:t>via interface 5?</a:t>
            </a:r>
          </a:p>
          <a:p>
            <a:r>
              <a:rPr lang="en-US" sz="2400" i="1" u="sng" dirty="0">
                <a:solidFill>
                  <a:srgbClr val="FF0000"/>
                </a:solidFill>
              </a:rPr>
              <a:t>A:</a:t>
            </a:r>
            <a:r>
              <a:rPr lang="en-US" sz="2400" dirty="0"/>
              <a:t>  S</a:t>
            </a:r>
            <a:r>
              <a:rPr lang="en-US" sz="2400" dirty="0" smtClean="0"/>
              <a:t>witch </a:t>
            </a:r>
            <a:r>
              <a:rPr lang="en-US" sz="2400" dirty="0"/>
              <a:t>has a </a:t>
            </a:r>
            <a:r>
              <a:rPr lang="en-US" sz="2400" dirty="0">
                <a:solidFill>
                  <a:srgbClr val="800000"/>
                </a:solidFill>
              </a:rPr>
              <a:t>switch table</a:t>
            </a:r>
            <a:r>
              <a:rPr lang="en-US" sz="2400" dirty="0"/>
              <a:t>,</a:t>
            </a:r>
            <a:r>
              <a:rPr lang="en-US" sz="2400" dirty="0">
                <a:solidFill>
                  <a:srgbClr val="FF0000"/>
                </a:solidFill>
              </a:rPr>
              <a:t> </a:t>
            </a:r>
            <a:r>
              <a:rPr lang="en-US" sz="2400" dirty="0"/>
              <a:t>each entry:</a:t>
            </a:r>
          </a:p>
          <a:p>
            <a:pPr lvl="1"/>
            <a:r>
              <a:rPr lang="en-US" sz="2000" dirty="0"/>
              <a:t>(MAC address of host, interface to reach host, time stamp)</a:t>
            </a:r>
          </a:p>
          <a:p>
            <a:r>
              <a:rPr lang="en-US" sz="2400" dirty="0"/>
              <a:t>looks like a routing table!</a:t>
            </a:r>
          </a:p>
          <a:p>
            <a:r>
              <a:rPr lang="en-US" sz="2400" i="1" u="sng" dirty="0">
                <a:solidFill>
                  <a:srgbClr val="FF0000"/>
                </a:solidFill>
              </a:rPr>
              <a:t>Q:</a:t>
            </a:r>
            <a:r>
              <a:rPr lang="en-US" sz="2400" dirty="0"/>
              <a:t> </a:t>
            </a:r>
            <a:r>
              <a:rPr lang="en-US" sz="2400" dirty="0" smtClean="0"/>
              <a:t>How </a:t>
            </a:r>
            <a:r>
              <a:rPr lang="en-US" sz="2400" dirty="0"/>
              <a:t>are entries created, maintained in switch table? </a:t>
            </a:r>
          </a:p>
          <a:p>
            <a:pPr lvl="1"/>
            <a:r>
              <a:rPr lang="en-US" sz="2000" dirty="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524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524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524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524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524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524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309494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624"/>
            <a:ext cx="8569325" cy="936501"/>
          </a:xfrm>
        </p:spPr>
        <p:txBody>
          <a:bodyPr/>
          <a:lstStyle/>
          <a:p>
            <a:pPr eaLnBrk="1" hangingPunct="1">
              <a:defRPr/>
            </a:pPr>
            <a:r>
              <a:rPr lang="en-US" dirty="0" smtClean="0"/>
              <a:t>       Ethernet </a:t>
            </a:r>
            <a:r>
              <a:rPr lang="en-US" dirty="0" smtClean="0">
                <a:latin typeface="Lucida Sans" pitchFamily="34" charset="0"/>
              </a:rPr>
              <a:t>  </a:t>
            </a:r>
            <a:r>
              <a:rPr lang="en-US" sz="2800" dirty="0" smtClean="0"/>
              <a:t>[DEC, Intel, Xerox]</a:t>
            </a:r>
          </a:p>
        </p:txBody>
      </p:sp>
      <p:sp>
        <p:nvSpPr>
          <p:cNvPr id="5125" name="Rectangle 3"/>
          <p:cNvSpPr>
            <a:spLocks noGrp="1" noChangeArrowheads="1"/>
          </p:cNvSpPr>
          <p:nvPr>
            <p:ph type="body" idx="1"/>
          </p:nvPr>
        </p:nvSpPr>
        <p:spPr>
          <a:xfrm>
            <a:off x="381000" y="4076700"/>
            <a:ext cx="8458200" cy="1752600"/>
          </a:xfrm>
        </p:spPr>
        <p:txBody>
          <a:bodyPr/>
          <a:lstStyle/>
          <a:p>
            <a:pPr eaLnBrk="1" hangingPunct="1"/>
            <a:r>
              <a:rPr lang="en-US" dirty="0" smtClean="0"/>
              <a:t>1-persistent, CSMA-CD with Binary Exponential </a:t>
            </a:r>
            <a:r>
              <a:rPr lang="en-US" dirty="0" err="1" smtClean="0"/>
              <a:t>Backoff</a:t>
            </a:r>
            <a:r>
              <a:rPr lang="en-US" dirty="0" smtClean="0"/>
              <a:t>.</a:t>
            </a:r>
          </a:p>
          <a:p>
            <a:pPr eaLnBrk="1" hangingPunct="1"/>
            <a:r>
              <a:rPr lang="en-US" dirty="0" smtClean="0"/>
              <a:t>Manchester encoding.</a:t>
            </a:r>
          </a:p>
        </p:txBody>
      </p:sp>
      <p:sp>
        <p:nvSpPr>
          <p:cNvPr id="5126" name="Rectangle 8"/>
          <p:cNvSpPr>
            <a:spLocks noChangeArrowheads="1"/>
          </p:cNvSpPr>
          <p:nvPr/>
        </p:nvSpPr>
        <p:spPr bwMode="auto">
          <a:xfrm>
            <a:off x="1676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5127" name="Rectangle 9"/>
          <p:cNvSpPr>
            <a:spLocks noChangeArrowheads="1"/>
          </p:cNvSpPr>
          <p:nvPr/>
        </p:nvSpPr>
        <p:spPr bwMode="auto">
          <a:xfrm>
            <a:off x="7010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cxnSp>
        <p:nvCxnSpPr>
          <p:cNvPr id="5128" name="AutoShape 10"/>
          <p:cNvCxnSpPr>
            <a:cxnSpLocks noChangeShapeType="1"/>
            <a:stCxn id="5126" idx="3"/>
            <a:endCxn id="5127" idx="1"/>
          </p:cNvCxnSpPr>
          <p:nvPr/>
        </p:nvCxnSpPr>
        <p:spPr bwMode="auto">
          <a:xfrm>
            <a:off x="1838325" y="2759075"/>
            <a:ext cx="5162550"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5143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0" name="AutoShape 13"/>
          <p:cNvCxnSpPr>
            <a:cxnSpLocks noChangeShapeType="1"/>
          </p:cNvCxnSpPr>
          <p:nvPr/>
        </p:nvCxnSpPr>
        <p:spPr bwMode="auto">
          <a:xfrm>
            <a:off x="6210300" y="2235200"/>
            <a:ext cx="36513" cy="52070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1" name="AutoShape 14"/>
          <p:cNvCxnSpPr>
            <a:cxnSpLocks noChangeShapeType="1"/>
          </p:cNvCxnSpPr>
          <p:nvPr/>
        </p:nvCxnSpPr>
        <p:spPr bwMode="auto">
          <a:xfrm>
            <a:off x="27051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2" name="AutoShape 15"/>
          <p:cNvCxnSpPr>
            <a:cxnSpLocks noChangeShapeType="1"/>
          </p:cNvCxnSpPr>
          <p:nvPr/>
        </p:nvCxnSpPr>
        <p:spPr bwMode="auto">
          <a:xfrm>
            <a:off x="3619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16"/>
          <p:cNvCxnSpPr>
            <a:cxnSpLocks noChangeShapeType="1"/>
          </p:cNvCxnSpPr>
          <p:nvPr/>
        </p:nvCxnSpPr>
        <p:spPr bwMode="auto">
          <a:xfrm flipV="1">
            <a:off x="31623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4" name="AutoShape 17"/>
          <p:cNvCxnSpPr>
            <a:cxnSpLocks noChangeShapeType="1"/>
          </p:cNvCxnSpPr>
          <p:nvPr/>
        </p:nvCxnSpPr>
        <p:spPr bwMode="auto">
          <a:xfrm flipH="1" flipV="1">
            <a:off x="57912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5" name="Oval 18"/>
          <p:cNvSpPr>
            <a:spLocks noChangeArrowheads="1"/>
          </p:cNvSpPr>
          <p:nvPr/>
        </p:nvSpPr>
        <p:spPr bwMode="auto">
          <a:xfrm>
            <a:off x="25146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6" name="Oval 19"/>
          <p:cNvSpPr>
            <a:spLocks noChangeArrowheads="1"/>
          </p:cNvSpPr>
          <p:nvPr/>
        </p:nvSpPr>
        <p:spPr bwMode="auto">
          <a:xfrm>
            <a:off x="3429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7" name="Oval 20"/>
          <p:cNvSpPr>
            <a:spLocks noChangeArrowheads="1"/>
          </p:cNvSpPr>
          <p:nvPr/>
        </p:nvSpPr>
        <p:spPr bwMode="auto">
          <a:xfrm>
            <a:off x="2971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8" name="Oval 21"/>
          <p:cNvSpPr>
            <a:spLocks noChangeArrowheads="1"/>
          </p:cNvSpPr>
          <p:nvPr/>
        </p:nvSpPr>
        <p:spPr bwMode="auto">
          <a:xfrm>
            <a:off x="5638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9" name="Oval 22"/>
          <p:cNvSpPr>
            <a:spLocks noChangeArrowheads="1"/>
          </p:cNvSpPr>
          <p:nvPr/>
        </p:nvSpPr>
        <p:spPr bwMode="auto">
          <a:xfrm>
            <a:off x="4953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40" name="Oval 23"/>
          <p:cNvSpPr>
            <a:spLocks noChangeArrowheads="1"/>
          </p:cNvSpPr>
          <p:nvPr/>
        </p:nvSpPr>
        <p:spPr bwMode="auto">
          <a:xfrm>
            <a:off x="60198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06241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79512" y="116558"/>
            <a:ext cx="8785225" cy="792162"/>
          </a:xfrm>
        </p:spPr>
        <p:txBody>
          <a:bodyPr/>
          <a:lstStyle/>
          <a:p>
            <a:r>
              <a:rPr lang="en-US" dirty="0"/>
              <a:t>Switch: </a:t>
            </a:r>
            <a:r>
              <a:rPr lang="en-US" dirty="0" smtClean="0"/>
              <a:t>Self-Learning</a:t>
            </a:r>
            <a:endParaRPr lang="en-US" dirty="0"/>
          </a:p>
        </p:txBody>
      </p:sp>
      <p:sp>
        <p:nvSpPr>
          <p:cNvPr id="420867" name="Rectangle 3"/>
          <p:cNvSpPr>
            <a:spLocks noGrp="1" noChangeArrowheads="1"/>
          </p:cNvSpPr>
          <p:nvPr>
            <p:ph type="body" idx="1"/>
          </p:nvPr>
        </p:nvSpPr>
        <p:spPr>
          <a:xfrm>
            <a:off x="251520" y="1196752"/>
            <a:ext cx="4202113" cy="4114800"/>
          </a:xfrm>
        </p:spPr>
        <p:txBody>
          <a:bodyPr/>
          <a:lstStyle/>
          <a:p>
            <a:r>
              <a:rPr lang="en-US" sz="2400" dirty="0"/>
              <a:t>switch</a:t>
            </a:r>
            <a:r>
              <a:rPr lang="en-US" sz="2400" i="1" dirty="0">
                <a:solidFill>
                  <a:srgbClr val="800000"/>
                </a:solidFill>
              </a:rPr>
              <a:t> learns </a:t>
            </a:r>
            <a:r>
              <a:rPr lang="en-US" sz="2400" dirty="0"/>
              <a:t>which hosts can be reached through which interfaces</a:t>
            </a:r>
          </a:p>
          <a:p>
            <a:pPr lvl="1"/>
            <a:r>
              <a:rPr lang="en-US" sz="2000" dirty="0"/>
              <a:t>when frame received, switch “learns”  location of sender: incoming LAN </a:t>
            </a:r>
            <a:r>
              <a:rPr lang="en-US" sz="2000" dirty="0" smtClean="0"/>
              <a:t>segment.</a:t>
            </a:r>
            <a:endParaRPr lang="en-US" sz="2000" dirty="0"/>
          </a:p>
          <a:p>
            <a:pPr lvl="1"/>
            <a:r>
              <a:rPr lang="en-US" sz="2000" dirty="0"/>
              <a:t>records sender/location pair in switch </a:t>
            </a:r>
            <a:r>
              <a:rPr lang="en-US" sz="2000" dirty="0" smtClean="0"/>
              <a:t>table.</a:t>
            </a:r>
            <a:endParaRPr lang="en-US" sz="2000"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368794362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626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2066896976"/>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626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extLst>
              <p:ext uri="{D42A27DB-BD31-4B8C-83A1-F6EECF244321}">
                <p14:modId xmlns:p14="http://schemas.microsoft.com/office/powerpoint/2010/main" val="2397720783"/>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626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extLst>
              <p:ext uri="{D42A27DB-BD31-4B8C-83A1-F6EECF244321}">
                <p14:modId xmlns:p14="http://schemas.microsoft.com/office/powerpoint/2010/main" val="524162912"/>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626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extLst>
              <p:ext uri="{D42A27DB-BD31-4B8C-83A1-F6EECF244321}">
                <p14:modId xmlns:p14="http://schemas.microsoft.com/office/powerpoint/2010/main" val="3301895585"/>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626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extLst>
              <p:ext uri="{D42A27DB-BD31-4B8C-83A1-F6EECF244321}">
                <p14:modId xmlns:p14="http://schemas.microsoft.com/office/powerpoint/2010/main" val="2409113275"/>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626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3441228"/>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728316"/>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1029816"/>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23528" y="4725144"/>
            <a:ext cx="3232150" cy="1444625"/>
            <a:chOff x="3357" y="3154"/>
            <a:chExt cx="2036"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357"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a:t>
              </a:r>
              <a:r>
                <a:rPr lang="en-US" sz="2000" i="0" dirty="0" smtClean="0"/>
                <a:t>interface TTL</a:t>
              </a:r>
              <a:endParaRPr lang="en-US" sz="2000" i="0" dirty="0"/>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3779912"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420917" name="Group 53"/>
          <p:cNvGrpSpPr>
            <a:grpSpLocks/>
          </p:cNvGrpSpPr>
          <p:nvPr/>
        </p:nvGrpSpPr>
        <p:grpSpPr bwMode="auto">
          <a:xfrm>
            <a:off x="845691" y="5085184"/>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55"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63807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79512" y="0"/>
            <a:ext cx="8568952" cy="1143000"/>
          </a:xfrm>
        </p:spPr>
        <p:txBody>
          <a:bodyPr/>
          <a:lstStyle/>
          <a:p>
            <a:r>
              <a:rPr lang="en-US" sz="3600" dirty="0" smtClean="0"/>
              <a:t>Switch: Frame Filtering/Forwarding</a:t>
            </a:r>
            <a:endParaRPr lang="en-US" sz="3600" dirty="0"/>
          </a:p>
        </p:txBody>
      </p:sp>
      <p:sp>
        <p:nvSpPr>
          <p:cNvPr id="421891" name="Rectangle 3"/>
          <p:cNvSpPr>
            <a:spLocks noGrp="1" noChangeArrowheads="1"/>
          </p:cNvSpPr>
          <p:nvPr>
            <p:ph type="body" idx="1"/>
          </p:nvPr>
        </p:nvSpPr>
        <p:spPr>
          <a:xfrm>
            <a:off x="630238" y="1150938"/>
            <a:ext cx="8349022" cy="5086374"/>
          </a:xfrm>
        </p:spPr>
        <p:txBody>
          <a:bodyPr/>
          <a:lstStyle/>
          <a:p>
            <a:pPr>
              <a:buFont typeface="ZapfDingbats" pitchFamily="82" charset="2"/>
              <a:buNone/>
            </a:pPr>
            <a:r>
              <a:rPr lang="en-US" sz="2400" u="sng" dirty="0">
                <a:solidFill>
                  <a:srgbClr val="800000"/>
                </a:solidFill>
              </a:rPr>
              <a:t>When  frame </a:t>
            </a:r>
            <a:r>
              <a:rPr lang="en-US" sz="2400" u="sng" dirty="0" smtClean="0">
                <a:solidFill>
                  <a:srgbClr val="800000"/>
                </a:solidFill>
              </a:rPr>
              <a:t>received at the switch:</a:t>
            </a:r>
            <a:r>
              <a:rPr lang="en-US" sz="2400" u="sng" dirty="0">
                <a:solidFill>
                  <a:srgbClr val="FF0000"/>
                </a:solidFill>
              </a:rPr>
              <a:t/>
            </a:r>
            <a:br>
              <a:rPr lang="en-US" sz="2400" u="sng" dirty="0">
                <a:solidFill>
                  <a:srgbClr val="FF0000"/>
                </a:solidFill>
              </a:rPr>
            </a:br>
            <a:endParaRPr lang="en-US" sz="2400" u="sng" dirty="0">
              <a:solidFill>
                <a:srgbClr val="FF0000"/>
              </a:solidFill>
            </a:endParaRPr>
          </a:p>
          <a:p>
            <a:pPr>
              <a:buFont typeface="ZapfDingbats" pitchFamily="82" charset="2"/>
              <a:buNone/>
            </a:pPr>
            <a:r>
              <a:rPr lang="en-US" sz="2400" dirty="0"/>
              <a:t>1. </a:t>
            </a:r>
            <a:r>
              <a:rPr lang="en-US" sz="2400" dirty="0" smtClean="0"/>
              <a:t>Record </a:t>
            </a:r>
            <a:r>
              <a:rPr lang="en-US" sz="2400" dirty="0"/>
              <a:t>link associated with sending </a:t>
            </a:r>
            <a:r>
              <a:rPr lang="en-US" sz="2400" dirty="0" smtClean="0"/>
              <a:t>host.</a:t>
            </a:r>
            <a:endParaRPr lang="en-US" sz="2400" dirty="0"/>
          </a:p>
          <a:p>
            <a:pPr>
              <a:buFont typeface="ZapfDingbats" pitchFamily="82" charset="2"/>
              <a:buNone/>
            </a:pPr>
            <a:r>
              <a:rPr lang="en-US" sz="2400" dirty="0"/>
              <a:t>2. </a:t>
            </a:r>
            <a:r>
              <a:rPr lang="en-US" sz="2400" dirty="0" smtClean="0"/>
              <a:t>Index </a:t>
            </a:r>
            <a:r>
              <a:rPr lang="en-US" sz="2400" dirty="0"/>
              <a:t>switch table using MAC </a:t>
            </a:r>
            <a:r>
              <a:rPr lang="en-US" sz="2400" dirty="0" smtClean="0"/>
              <a:t>destination address.</a:t>
            </a:r>
            <a:endParaRPr lang="en-US" sz="2400" b="1" dirty="0">
              <a:solidFill>
                <a:schemeClr val="accent2"/>
              </a:solidFill>
            </a:endParaRPr>
          </a:p>
          <a:p>
            <a:pPr>
              <a:buFont typeface="ZapfDingbats" pitchFamily="82" charset="2"/>
              <a:buNone/>
            </a:pPr>
            <a:r>
              <a:rPr lang="en-US" sz="2400" b="1" dirty="0">
                <a:solidFill>
                  <a:schemeClr val="accent2"/>
                </a:solidFill>
              </a:rPr>
              <a:t>3. if </a:t>
            </a:r>
            <a:r>
              <a:rPr lang="en-US" sz="2400" dirty="0"/>
              <a:t>entry found for </a:t>
            </a:r>
            <a:r>
              <a:rPr lang="en-US" sz="2400" dirty="0" smtClean="0"/>
              <a:t>destination </a:t>
            </a:r>
            <a:r>
              <a:rPr lang="en-US" sz="2400" dirty="0">
                <a:solidFill>
                  <a:schemeClr val="accent2"/>
                </a:solidFill>
              </a:rPr>
              <a:t>then</a:t>
            </a:r>
            <a:r>
              <a:rPr lang="en-US" sz="2400" dirty="0"/>
              <a:t/>
            </a:r>
            <a:br>
              <a:rPr lang="en-US" sz="2400" dirty="0"/>
            </a:br>
            <a:r>
              <a:rPr lang="en-US" sz="2400" dirty="0"/>
              <a:t>  </a:t>
            </a:r>
            <a:r>
              <a:rPr lang="en-US" sz="2400" b="1" dirty="0" smtClean="0">
                <a:solidFill>
                  <a:schemeClr val="accent2"/>
                </a:solidFill>
              </a:rPr>
              <a:t> </a:t>
            </a:r>
            <a:r>
              <a:rPr lang="en-US" sz="2400" b="1" dirty="0">
                <a:solidFill>
                  <a:schemeClr val="accent2"/>
                </a:solidFill>
              </a:rPr>
              <a:t>{</a:t>
            </a:r>
          </a:p>
          <a:p>
            <a:pPr>
              <a:buFont typeface="ZapfDingbats" pitchFamily="82" charset="2"/>
              <a:buNone/>
            </a:pPr>
            <a:r>
              <a:rPr lang="en-US" sz="2400" b="1" dirty="0">
                <a:solidFill>
                  <a:schemeClr val="accent2"/>
                </a:solidFill>
              </a:rPr>
              <a:t>     if </a:t>
            </a:r>
            <a:r>
              <a:rPr lang="en-US" sz="2400" dirty="0" err="1"/>
              <a:t>dest</a:t>
            </a:r>
            <a:r>
              <a:rPr lang="en-US" sz="2400" dirty="0"/>
              <a:t> on segment from which frame arrived</a:t>
            </a:r>
            <a:br>
              <a:rPr lang="en-US" sz="2400" dirty="0"/>
            </a:br>
            <a:r>
              <a:rPr lang="en-US" sz="2400" dirty="0"/>
              <a:t>       </a:t>
            </a:r>
            <a:r>
              <a:rPr lang="en-US" sz="2400" b="1" dirty="0">
                <a:solidFill>
                  <a:schemeClr val="accent2"/>
                </a:solidFill>
              </a:rPr>
              <a:t>then</a:t>
            </a:r>
            <a:r>
              <a:rPr lang="en-US" sz="2400" dirty="0"/>
              <a:t> drop the frame</a:t>
            </a:r>
          </a:p>
          <a:p>
            <a:pPr>
              <a:buNone/>
            </a:pPr>
            <a:r>
              <a:rPr lang="en-US" sz="2400" dirty="0"/>
              <a:t>         </a:t>
            </a:r>
            <a:r>
              <a:rPr lang="en-US" sz="2400" b="1" dirty="0" smtClean="0">
                <a:solidFill>
                  <a:schemeClr val="accent2"/>
                </a:solidFill>
              </a:rPr>
              <a:t>else</a:t>
            </a:r>
            <a:r>
              <a:rPr lang="en-US" sz="2400" dirty="0" smtClean="0"/>
              <a:t> </a:t>
            </a:r>
            <a:r>
              <a:rPr lang="en-US" sz="2400" dirty="0"/>
              <a:t>forward the frame on interface indicated</a:t>
            </a:r>
          </a:p>
          <a:p>
            <a:pPr>
              <a:buFont typeface="ZapfDingbats" pitchFamily="82" charset="2"/>
              <a:buNone/>
            </a:pPr>
            <a:r>
              <a:rPr lang="en-US" sz="2400" dirty="0" smtClean="0"/>
              <a:t>  </a:t>
            </a:r>
            <a:r>
              <a:rPr lang="en-US" sz="2400" dirty="0"/>
              <a:t> </a:t>
            </a:r>
            <a:r>
              <a:rPr lang="en-US" sz="2400" dirty="0" smtClean="0"/>
              <a:t>  </a:t>
            </a:r>
            <a:r>
              <a:rPr lang="en-US" sz="2400" b="1" dirty="0" smtClean="0">
                <a:solidFill>
                  <a:schemeClr val="accent2"/>
                </a:solidFill>
              </a:rPr>
              <a:t>}   </a:t>
            </a:r>
            <a:endParaRPr lang="en-US" sz="2400" dirty="0"/>
          </a:p>
          <a:p>
            <a:pPr>
              <a:buFont typeface="ZapfDingbats" pitchFamily="82" charset="2"/>
              <a:buNone/>
            </a:pPr>
            <a:r>
              <a:rPr lang="en-US" sz="2400" dirty="0"/>
              <a:t>     </a:t>
            </a:r>
            <a:r>
              <a:rPr lang="en-US" sz="2400" b="1" dirty="0" smtClean="0">
                <a:solidFill>
                  <a:schemeClr val="accent2"/>
                </a:solidFill>
              </a:rPr>
              <a:t>else</a:t>
            </a:r>
            <a:r>
              <a:rPr lang="en-US" sz="2400" dirty="0" smtClean="0"/>
              <a:t> </a:t>
            </a:r>
            <a:r>
              <a:rPr lang="en-US" sz="2400" dirty="0"/>
              <a:t>flood</a:t>
            </a:r>
            <a:endParaRPr lang="en-US" dirty="0"/>
          </a:p>
          <a:p>
            <a:pPr lvl="3">
              <a:buFontTx/>
              <a:buNone/>
            </a:pPr>
            <a:r>
              <a:rPr lang="en-US" dirty="0"/>
              <a:t>  </a:t>
            </a:r>
          </a:p>
        </p:txBody>
      </p:sp>
      <p:sp>
        <p:nvSpPr>
          <p:cNvPr id="421892" name="Text Box 4"/>
          <p:cNvSpPr txBox="1">
            <a:spLocks noChangeArrowheads="1"/>
          </p:cNvSpPr>
          <p:nvPr/>
        </p:nvSpPr>
        <p:spPr bwMode="auto">
          <a:xfrm>
            <a:off x="3332113" y="5229200"/>
            <a:ext cx="4840287" cy="8350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00"/>
                </a:solidFill>
              </a:rPr>
              <a:t>forward on all but the interface </a:t>
            </a:r>
          </a:p>
          <a:p>
            <a:r>
              <a:rPr lang="en-US" sz="2400" dirty="0">
                <a:solidFill>
                  <a:srgbClr val="800000"/>
                </a:solidFill>
              </a:rPr>
              <a:t>on which the frame arrived</a:t>
            </a:r>
            <a:endParaRPr lang="en-US" sz="2000" dirty="0">
              <a:solidFill>
                <a:srgbClr val="800000"/>
              </a:solidFill>
              <a:latin typeface="Times New Roman" pitchFamily="18" charset="0"/>
            </a:endParaRPr>
          </a:p>
        </p:txBody>
      </p:sp>
      <p:sp>
        <p:nvSpPr>
          <p:cNvPr id="9" name="Rectangle 6"/>
          <p:cNvSpPr>
            <a:spLocks noChangeArrowheads="1"/>
          </p:cNvSpPr>
          <p:nvPr/>
        </p:nvSpPr>
        <p:spPr bwMode="auto">
          <a:xfrm>
            <a:off x="8291873" y="1196752"/>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3009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39724" y="187598"/>
            <a:ext cx="8408739" cy="649114"/>
          </a:xfrm>
        </p:spPr>
        <p:txBody>
          <a:bodyPr/>
          <a:lstStyle/>
          <a:p>
            <a:r>
              <a:rPr lang="en-US" sz="3600" dirty="0"/>
              <a:t>Self-learning, </a:t>
            </a:r>
            <a:r>
              <a:rPr lang="en-US" sz="3600" dirty="0" smtClean="0"/>
              <a:t>Forwarding</a:t>
            </a:r>
            <a:r>
              <a:rPr lang="en-US" sz="3600" dirty="0"/>
              <a:t>: </a:t>
            </a:r>
            <a:r>
              <a:rPr lang="en-US" sz="3600" dirty="0" smtClean="0"/>
              <a:t>Example</a:t>
            </a:r>
            <a:endParaRPr lang="en-US" sz="3600" dirty="0"/>
          </a:p>
        </p:txBody>
      </p:sp>
      <p:graphicFrame>
        <p:nvGraphicFramePr>
          <p:cNvPr id="685060" name="Object 4"/>
          <p:cNvGraphicFramePr>
            <a:graphicFrameLocks noChangeAspect="1"/>
          </p:cNvGraphicFramePr>
          <p:nvPr>
            <p:extLst>
              <p:ext uri="{D42A27DB-BD31-4B8C-83A1-F6EECF244321}">
                <p14:modId xmlns:p14="http://schemas.microsoft.com/office/powerpoint/2010/main" val="199880304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728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extLst>
              <p:ext uri="{D42A27DB-BD31-4B8C-83A1-F6EECF244321}">
                <p14:modId xmlns:p14="http://schemas.microsoft.com/office/powerpoint/2010/main" val="3578992487"/>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728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extLst>
              <p:ext uri="{D42A27DB-BD31-4B8C-83A1-F6EECF244321}">
                <p14:modId xmlns:p14="http://schemas.microsoft.com/office/powerpoint/2010/main" val="3895770871"/>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728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extLst>
              <p:ext uri="{D42A27DB-BD31-4B8C-83A1-F6EECF244321}">
                <p14:modId xmlns:p14="http://schemas.microsoft.com/office/powerpoint/2010/main" val="3139451971"/>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728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extLst>
              <p:ext uri="{D42A27DB-BD31-4B8C-83A1-F6EECF244321}">
                <p14:modId xmlns:p14="http://schemas.microsoft.com/office/powerpoint/2010/main" val="3920048154"/>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728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extLst>
              <p:ext uri="{D42A27DB-BD31-4B8C-83A1-F6EECF244321}">
                <p14:modId xmlns:p14="http://schemas.microsoft.com/office/powerpoint/2010/main" val="2729841058"/>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728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3441228"/>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728316"/>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1029816"/>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539106" y="4648224"/>
            <a:ext cx="3240088" cy="1589088"/>
            <a:chOff x="3350" y="3154"/>
            <a:chExt cx="2041" cy="1001"/>
          </a:xfrm>
        </p:grpSpPr>
        <p:sp>
          <p:nvSpPr>
            <p:cNvPr id="685099" name="Rectangle 43"/>
            <p:cNvSpPr>
              <a:spLocks noChangeArrowheads="1"/>
            </p:cNvSpPr>
            <p:nvPr/>
          </p:nvSpPr>
          <p:spPr bwMode="auto">
            <a:xfrm>
              <a:off x="3350" y="3154"/>
              <a:ext cx="1992" cy="1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355"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interface </a:t>
              </a:r>
              <a:r>
                <a:rPr lang="en-US" sz="2000" i="0" dirty="0" smtClean="0"/>
                <a:t>TTL</a:t>
              </a:r>
              <a:endParaRPr lang="en-US" sz="2000" i="0" dirty="0"/>
            </a:p>
          </p:txBody>
        </p:sp>
        <p:sp>
          <p:nvSpPr>
            <p:cNvPr id="685101" name="Line 45"/>
            <p:cNvSpPr>
              <a:spLocks noChangeShapeType="1"/>
            </p:cNvSpPr>
            <p:nvPr/>
          </p:nvSpPr>
          <p:spPr bwMode="auto">
            <a:xfrm>
              <a:off x="4226" y="3154"/>
              <a:ext cx="0" cy="1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355" y="3397"/>
              <a:ext cx="19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4233143" y="5379938"/>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685105" name="Group 49"/>
          <p:cNvGrpSpPr>
            <a:grpSpLocks/>
          </p:cNvGrpSpPr>
          <p:nvPr/>
        </p:nvGrpSpPr>
        <p:grpSpPr bwMode="auto">
          <a:xfrm>
            <a:off x="1118543" y="5081610"/>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3385666"/>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3384078"/>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3387253"/>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3387253"/>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3384078"/>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1196752"/>
            <a:ext cx="4044950" cy="944562"/>
          </a:xfrm>
        </p:spPr>
        <p:txBody>
          <a:bodyPr/>
          <a:lstStyle/>
          <a:p>
            <a:pPr>
              <a:lnSpc>
                <a:spcPct val="90000"/>
              </a:lnSpc>
            </a:pPr>
            <a:r>
              <a:rPr lang="en-US" dirty="0"/>
              <a:t>frame destination unknown:</a:t>
            </a:r>
            <a:endParaRPr lang="en-US" i="1" dirty="0"/>
          </a:p>
        </p:txBody>
      </p:sp>
      <p:sp>
        <p:nvSpPr>
          <p:cNvPr id="685142" name="Text Box 86"/>
          <p:cNvSpPr txBox="1">
            <a:spLocks noChangeArrowheads="1"/>
          </p:cNvSpPr>
          <p:nvPr/>
        </p:nvSpPr>
        <p:spPr bwMode="auto">
          <a:xfrm>
            <a:off x="2783979" y="1675656"/>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800000"/>
                </a:solidFill>
              </a:rPr>
              <a:t>flood</a:t>
            </a:r>
          </a:p>
        </p:txBody>
      </p:sp>
      <p:grpSp>
        <p:nvGrpSpPr>
          <p:cNvPr id="685148" name="Group 92"/>
          <p:cNvGrpSpPr>
            <a:grpSpLocks/>
          </p:cNvGrpSpPr>
          <p:nvPr/>
        </p:nvGrpSpPr>
        <p:grpSpPr bwMode="auto">
          <a:xfrm>
            <a:off x="6130925" y="4485803"/>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2348880"/>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accent2"/>
              </a:buClr>
              <a:buSzPct val="85000"/>
              <a:buFont typeface="ZapfDingbats" pitchFamily="82" charset="2"/>
              <a:buChar char="r"/>
            </a:pPr>
            <a:r>
              <a:rPr lang="en-US" sz="2800" i="0" dirty="0"/>
              <a:t>destination A location known:</a:t>
            </a:r>
            <a:endParaRPr lang="en-US" sz="2800" dirty="0">
              <a:solidFill>
                <a:srgbClr val="FF0000"/>
              </a:solidFill>
            </a:endParaRPr>
          </a:p>
        </p:txBody>
      </p:sp>
      <p:grpSp>
        <p:nvGrpSpPr>
          <p:cNvPr id="685150" name="Group 94"/>
          <p:cNvGrpSpPr>
            <a:grpSpLocks/>
          </p:cNvGrpSpPr>
          <p:nvPr/>
        </p:nvGrpSpPr>
        <p:grpSpPr bwMode="auto">
          <a:xfrm>
            <a:off x="1115368" y="5367360"/>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539552" y="3212976"/>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b="1" dirty="0">
                <a:solidFill>
                  <a:srgbClr val="800000"/>
                </a:solidFill>
              </a:rPr>
              <a:t>selective send</a:t>
            </a:r>
          </a:p>
        </p:txBody>
      </p:sp>
      <p:sp>
        <p:nvSpPr>
          <p:cNvPr id="92"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361319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546100" y="0"/>
            <a:ext cx="7772400" cy="1143000"/>
          </a:xfrm>
        </p:spPr>
        <p:txBody>
          <a:bodyPr/>
          <a:lstStyle/>
          <a:p>
            <a:r>
              <a:rPr lang="en-US" dirty="0"/>
              <a:t>Interconnecting </a:t>
            </a:r>
            <a:r>
              <a:rPr lang="en-US" dirty="0" smtClean="0"/>
              <a:t>Switches</a:t>
            </a:r>
            <a:endParaRPr lang="en-US" dirty="0"/>
          </a:p>
        </p:txBody>
      </p:sp>
      <p:sp>
        <p:nvSpPr>
          <p:cNvPr id="680966" name="Rectangle 6"/>
          <p:cNvSpPr>
            <a:spLocks noGrp="1" noChangeArrowheads="1"/>
          </p:cNvSpPr>
          <p:nvPr>
            <p:ph type="body" idx="1"/>
          </p:nvPr>
        </p:nvSpPr>
        <p:spPr>
          <a:xfrm>
            <a:off x="698500" y="1320800"/>
            <a:ext cx="7881938" cy="682625"/>
          </a:xfrm>
        </p:spPr>
        <p:txBody>
          <a:bodyPr/>
          <a:lstStyle/>
          <a:p>
            <a:r>
              <a:rPr lang="en-US" sz="2400" dirty="0"/>
              <a:t>S</a:t>
            </a:r>
            <a:r>
              <a:rPr lang="en-US" sz="2400" dirty="0" smtClean="0"/>
              <a:t>witches </a:t>
            </a:r>
            <a:r>
              <a:rPr lang="en-US" sz="2400" dirty="0"/>
              <a:t>can be connected </a:t>
            </a:r>
            <a:r>
              <a:rPr lang="en-US" sz="2400" dirty="0" smtClean="0"/>
              <a:t>together.</a:t>
            </a:r>
            <a:endParaRPr lang="en-US" sz="2400" dirty="0"/>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836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836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836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dirty="0">
                <a:solidFill>
                  <a:srgbClr val="FF0000"/>
                </a:solidFill>
              </a:rPr>
              <a:t>Q:</a:t>
            </a:r>
            <a:r>
              <a:rPr lang="en-US" sz="2400" i="0" dirty="0"/>
              <a:t> sending from A to G - how does S</a:t>
            </a:r>
            <a:r>
              <a:rPr lang="en-US" sz="2400" i="0" baseline="-25000" dirty="0"/>
              <a:t>1</a:t>
            </a:r>
            <a:r>
              <a:rPr lang="en-US" sz="2400" i="0" dirty="0"/>
              <a:t> know to forward frame destined to </a:t>
            </a:r>
            <a:r>
              <a:rPr lang="en-US" sz="2400" i="0" dirty="0" smtClean="0"/>
              <a:t> G via </a:t>
            </a:r>
            <a:r>
              <a:rPr lang="en-US" sz="2400" i="0" dirty="0"/>
              <a:t>S</a:t>
            </a:r>
            <a:r>
              <a:rPr lang="en-US" sz="2400" i="0" baseline="-25000" dirty="0"/>
              <a:t>4</a:t>
            </a:r>
            <a:r>
              <a:rPr lang="en-US" sz="2400" i="0" dirty="0"/>
              <a:t> and S</a:t>
            </a:r>
            <a:r>
              <a:rPr lang="en-US" sz="2400" i="0" baseline="-25000" dirty="0"/>
              <a:t>3</a:t>
            </a:r>
            <a:r>
              <a:rPr lang="en-US" sz="2400" i="0" dirty="0"/>
              <a:t>?</a:t>
            </a:r>
          </a:p>
          <a:p>
            <a:pPr marL="342900" indent="-342900">
              <a:spcBef>
                <a:spcPct val="20000"/>
              </a:spcBef>
              <a:buClr>
                <a:schemeClr val="accent2"/>
              </a:buClr>
              <a:buSzPct val="85000"/>
              <a:buFont typeface="ZapfDingbats" pitchFamily="82" charset="2"/>
              <a:buChar char="r"/>
            </a:pPr>
            <a:r>
              <a:rPr lang="en-US" sz="2400" u="sng" dirty="0">
                <a:solidFill>
                  <a:srgbClr val="FF0000"/>
                </a:solidFill>
              </a:rPr>
              <a:t>A:</a:t>
            </a:r>
            <a:r>
              <a:rPr lang="en-US" sz="2400" i="0" dirty="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836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836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837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837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837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837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
        <p:nvSpPr>
          <p:cNvPr id="58"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729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95300" y="0"/>
            <a:ext cx="7772400" cy="1143000"/>
          </a:xfrm>
        </p:spPr>
        <p:txBody>
          <a:bodyPr/>
          <a:lstStyle/>
          <a:p>
            <a:r>
              <a:rPr lang="en-US" sz="3600" dirty="0"/>
              <a:t>Self-learning </a:t>
            </a:r>
            <a:r>
              <a:rPr lang="en-US" sz="3600" dirty="0" smtClean="0"/>
              <a:t>Multi-Switch</a:t>
            </a:r>
            <a:endParaRPr lang="en-US" dirty="0"/>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938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939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939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939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939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939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939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939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939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499992" y="1700808"/>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S</a:t>
            </a:r>
            <a:r>
              <a:rPr lang="en-US" i="0" baseline="-25000" dirty="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solidFill>
                  <a:srgbClr val="FF0000"/>
                </a:solidFill>
              </a:rPr>
              <a:t>2</a:t>
            </a:r>
          </a:p>
        </p:txBody>
      </p:sp>
      <p:sp>
        <p:nvSpPr>
          <p:cNvPr id="59"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60" name="Text Box 114"/>
          <p:cNvSpPr txBox="1">
            <a:spLocks noChangeArrowheads="1"/>
          </p:cNvSpPr>
          <p:nvPr/>
        </p:nvSpPr>
        <p:spPr bwMode="auto">
          <a:xfrm>
            <a:off x="4847854" y="2103239"/>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0000"/>
                </a:solidFill>
              </a:rPr>
              <a:t>3</a:t>
            </a:r>
            <a:endParaRPr lang="en-US" i="0" dirty="0">
              <a:solidFill>
                <a:srgbClr val="FF0000"/>
              </a:solidFill>
            </a:endParaRPr>
          </a:p>
        </p:txBody>
      </p:sp>
    </p:spTree>
    <p:extLst>
      <p:ext uri="{BB962C8B-B14F-4D97-AF65-F5344CB8AC3E}">
        <p14:creationId xmlns:p14="http://schemas.microsoft.com/office/powerpoint/2010/main" val="2168428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467544" y="1453480"/>
            <a:ext cx="7990656" cy="4495800"/>
          </a:xfrm>
        </p:spPr>
        <p:txBody>
          <a:bodyPr/>
          <a:lstStyle/>
          <a:p>
            <a:pPr eaLnBrk="1" hangingPunct="1">
              <a:lnSpc>
                <a:spcPct val="90000"/>
              </a:lnSpc>
              <a:buClr>
                <a:schemeClr val="tx1"/>
              </a:buClr>
            </a:pPr>
            <a:r>
              <a:rPr lang="en-US" sz="2800" dirty="0" smtClean="0"/>
              <a:t>The advantage comes when the </a:t>
            </a:r>
            <a:r>
              <a:rPr lang="en-US" sz="2800" b="1" dirty="0" smtClean="0">
                <a:solidFill>
                  <a:srgbClr val="990099"/>
                </a:solidFill>
              </a:rPr>
              <a:t>switched Ethernet</a:t>
            </a:r>
            <a:r>
              <a:rPr lang="en-US" sz="2800" dirty="0" smtClean="0">
                <a:solidFill>
                  <a:srgbClr val="990099"/>
                </a:solidFill>
              </a:rPr>
              <a:t> </a:t>
            </a:r>
            <a:r>
              <a:rPr lang="en-US" sz="2800" dirty="0" smtClean="0"/>
              <a:t>backplane is able to repeat more than one frame </a:t>
            </a:r>
            <a:r>
              <a:rPr lang="en-US" sz="2800" dirty="0" smtClean="0">
                <a:solidFill>
                  <a:srgbClr val="0033CC"/>
                </a:solidFill>
              </a:rPr>
              <a:t>in parallel </a:t>
            </a:r>
            <a:r>
              <a:rPr lang="en-US" sz="2800" i="1" dirty="0" smtClean="0"/>
              <a:t>(a separate backplane bus line for each node)</a:t>
            </a:r>
            <a:r>
              <a:rPr lang="en-US" sz="2800" dirty="0" smtClean="0"/>
              <a:t>.</a:t>
            </a:r>
          </a:p>
          <a:p>
            <a:pPr lvl="1" eaLnBrk="1" hangingPunct="1">
              <a:lnSpc>
                <a:spcPct val="90000"/>
              </a:lnSpc>
              <a:buClr>
                <a:schemeClr val="tx1"/>
              </a:buClr>
            </a:pPr>
            <a:r>
              <a:rPr lang="en-US" sz="2400" dirty="0" smtClean="0"/>
              <a:t>The frame is relayed onto the required output port via the port’s own backplane bus line.</a:t>
            </a:r>
          </a:p>
          <a:p>
            <a:pPr eaLnBrk="1" hangingPunct="1">
              <a:lnSpc>
                <a:spcPct val="90000"/>
              </a:lnSpc>
              <a:buClr>
                <a:schemeClr val="tx1"/>
              </a:buClr>
            </a:pPr>
            <a:r>
              <a:rPr lang="en-US" sz="2800" dirty="0" smtClean="0"/>
              <a:t>Under this scheme </a:t>
            </a:r>
            <a:r>
              <a:rPr lang="en-US" sz="2800" dirty="0" smtClean="0">
                <a:solidFill>
                  <a:srgbClr val="800000"/>
                </a:solidFill>
              </a:rPr>
              <a:t>collisions are still possible</a:t>
            </a:r>
            <a:r>
              <a:rPr lang="en-US" sz="2800" i="1" dirty="0" smtClean="0">
                <a:solidFill>
                  <a:srgbClr val="FF0000"/>
                </a:solidFill>
              </a:rPr>
              <a:t> </a:t>
            </a:r>
            <a:r>
              <a:rPr lang="en-US" sz="2800" dirty="0" smtClean="0"/>
              <a:t>when two concurrently arriving frames are destined for the same station.</a:t>
            </a:r>
          </a:p>
          <a:p>
            <a:pPr eaLnBrk="1" hangingPunct="1">
              <a:lnSpc>
                <a:spcPct val="90000"/>
              </a:lnSpc>
              <a:buClr>
                <a:schemeClr val="tx1"/>
              </a:buClr>
            </a:pPr>
            <a:r>
              <a:rPr lang="en-US" sz="2800" b="1" dirty="0" smtClean="0"/>
              <a:t>Note – each parallel transmission can take place at 10 Mbps!!</a:t>
            </a:r>
          </a:p>
        </p:txBody>
      </p:sp>
      <p:sp>
        <p:nvSpPr>
          <p:cNvPr id="7"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2321684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Switched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16" y="939751"/>
            <a:ext cx="6385520" cy="55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812800" y="0"/>
            <a:ext cx="7834313" cy="980728"/>
          </a:xfrm>
          <a:prstGeom prst="rect">
            <a:avLst/>
          </a:prstGeom>
          <a:ln w="19050">
            <a:noFill/>
          </a:ln>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effectLst>
                  <a:outerShdw blurRad="38100" dist="38100" dir="2700000" algn="tl">
                    <a:srgbClr val="000000">
                      <a:alpha val="43137"/>
                    </a:srgbClr>
                  </a:outerShdw>
                </a:effectLst>
              </a:rPr>
              <a:t>Switched Ethernet</a:t>
            </a:r>
            <a:endParaRPr lang="en-US" dirty="0" smtClean="0">
              <a:effectLst>
                <a:outerShdw blurRad="38100" dist="38100" dir="2700000" algn="tl">
                  <a:srgbClr val="000000">
                    <a:alpha val="43137"/>
                  </a:srgbClr>
                </a:outerShdw>
              </a:effectLst>
            </a:endParaRPr>
          </a:p>
        </p:txBody>
      </p:sp>
      <p:sp>
        <p:nvSpPr>
          <p:cNvPr id="6" name="Rectangle 5"/>
          <p:cNvSpPr/>
          <p:nvPr/>
        </p:nvSpPr>
        <p:spPr bwMode="auto">
          <a:xfrm>
            <a:off x="7812360" y="5661248"/>
            <a:ext cx="1008112" cy="535782"/>
          </a:xfrm>
          <a:prstGeom prst="rect">
            <a:avLst/>
          </a:prstGeom>
          <a:noFill/>
          <a:ln w="19050" cap="flat" cmpd="sng" algn="ctr">
            <a:solidFill>
              <a:srgbClr val="99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9900CC"/>
                </a:solidFill>
                <a:effectLst/>
                <a:latin typeface="Arial" charset="0"/>
                <a:cs typeface="Arial" charset="0"/>
              </a:rPr>
              <a:t>Halsall</a:t>
            </a:r>
            <a:endParaRPr kumimoji="0" lang="en-US" sz="1800" b="0" i="0" u="none" strike="noStrike" cap="none" normalizeH="0" baseline="0" dirty="0" smtClean="0">
              <a:ln>
                <a:noFill/>
              </a:ln>
              <a:solidFill>
                <a:srgbClr val="9900CC"/>
              </a:solidFill>
              <a:effectLst/>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36</a:t>
            </a:fld>
            <a:endParaRPr lang="en-US" dirty="0"/>
          </a:p>
        </p:txBody>
      </p:sp>
    </p:spTree>
    <p:extLst>
      <p:ext uri="{BB962C8B-B14F-4D97-AF65-F5344CB8AC3E}">
        <p14:creationId xmlns:p14="http://schemas.microsoft.com/office/powerpoint/2010/main" val="3758458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609600" y="5343872"/>
            <a:ext cx="7772400" cy="533400"/>
          </a:xfrm>
        </p:spPr>
        <p:txBody>
          <a:bodyPr/>
          <a:lstStyle/>
          <a:p>
            <a:pPr eaLnBrk="1" hangingPunct="1">
              <a:buFontTx/>
              <a:buNone/>
            </a:pPr>
            <a:r>
              <a:rPr lang="en-US" sz="2800" dirty="0" smtClean="0"/>
              <a:t>Figure 4-20.A simple example of switched Ethernet.</a:t>
            </a:r>
          </a:p>
        </p:txBody>
      </p:sp>
      <p:pic>
        <p:nvPicPr>
          <p:cNvPr id="26629" name="Picture 4" descr="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6792"/>
            <a:ext cx="733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4925888" y="3933056"/>
            <a:ext cx="4038600" cy="1219200"/>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b="1" dirty="0" err="1" smtClean="0">
                <a:solidFill>
                  <a:srgbClr val="800000"/>
                </a:solidFill>
                <a:latin typeface="Arial" charset="0"/>
              </a:rPr>
              <a:t>Tanenbaum</a:t>
            </a:r>
            <a:r>
              <a:rPr lang="en-US" sz="2000" b="1" dirty="0">
                <a:solidFill>
                  <a:srgbClr val="800000"/>
                </a:solidFill>
                <a:latin typeface="Arial" charset="0"/>
              </a:rPr>
              <a:t> </a:t>
            </a:r>
            <a:r>
              <a:rPr lang="en-US" sz="2000" b="1" dirty="0" smtClean="0">
                <a:solidFill>
                  <a:srgbClr val="800000"/>
                </a:solidFill>
                <a:latin typeface="Arial" charset="0"/>
              </a:rPr>
              <a:t>considers </a:t>
            </a:r>
            <a:r>
              <a:rPr lang="en-US" sz="2000" b="1" dirty="0">
                <a:solidFill>
                  <a:srgbClr val="800000"/>
                </a:solidFill>
                <a:latin typeface="Arial" charset="0"/>
              </a:rPr>
              <a:t>a </a:t>
            </a:r>
            <a:r>
              <a:rPr lang="en-US" sz="2000" b="1" dirty="0" smtClean="0">
                <a:solidFill>
                  <a:srgbClr val="800000"/>
                </a:solidFill>
                <a:latin typeface="Arial" charset="0"/>
              </a:rPr>
              <a:t>more</a:t>
            </a:r>
          </a:p>
          <a:p>
            <a:pPr algn="l"/>
            <a:r>
              <a:rPr lang="en-US" sz="2000" b="1" dirty="0" smtClean="0">
                <a:solidFill>
                  <a:srgbClr val="800000"/>
                </a:solidFill>
                <a:latin typeface="Arial" charset="0"/>
              </a:rPr>
              <a:t>powerful switch that reduces</a:t>
            </a:r>
          </a:p>
          <a:p>
            <a:pPr algn="l"/>
            <a:r>
              <a:rPr lang="en-US" sz="2000" b="1" dirty="0" smtClean="0">
                <a:solidFill>
                  <a:srgbClr val="800000"/>
                </a:solidFill>
                <a:latin typeface="Arial" charset="0"/>
              </a:rPr>
              <a:t>collisions even further</a:t>
            </a:r>
            <a:r>
              <a:rPr lang="en-US" sz="2000" b="1" dirty="0">
                <a:solidFill>
                  <a:srgbClr val="800000"/>
                </a:solidFill>
                <a:latin typeface="Arial" charset="0"/>
              </a:rPr>
              <a:t>!!</a:t>
            </a:r>
            <a:endParaRPr lang="en-US" sz="2000" b="1" dirty="0">
              <a:solidFill>
                <a:srgbClr val="800000"/>
              </a:solidFill>
              <a:latin typeface="Times New Roman" pitchFamily="18" charset="0"/>
            </a:endParaRPr>
          </a:p>
        </p:txBody>
      </p:sp>
      <p:sp>
        <p:nvSpPr>
          <p:cNvPr id="8"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9" name="Rectangle 5"/>
          <p:cNvSpPr>
            <a:spLocks noChangeArrowheads="1"/>
          </p:cNvSpPr>
          <p:nvPr/>
        </p:nvSpPr>
        <p:spPr bwMode="auto">
          <a:xfrm>
            <a:off x="7348537"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5702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Switched Ethernet Hub</a:t>
            </a:r>
          </a:p>
        </p:txBody>
      </p:sp>
      <p:sp>
        <p:nvSpPr>
          <p:cNvPr id="27653" name="Rectangle 3"/>
          <p:cNvSpPr>
            <a:spLocks noGrp="1" noChangeArrowheads="1"/>
          </p:cNvSpPr>
          <p:nvPr>
            <p:ph type="body" idx="1"/>
          </p:nvPr>
        </p:nvSpPr>
        <p:spPr>
          <a:xfrm>
            <a:off x="685800" y="1052736"/>
            <a:ext cx="8062664" cy="5184576"/>
          </a:xfrm>
        </p:spPr>
        <p:txBody>
          <a:bodyPr/>
          <a:lstStyle/>
          <a:p>
            <a:pPr eaLnBrk="1" hangingPunct="1">
              <a:buClr>
                <a:schemeClr val="tx1"/>
              </a:buClr>
            </a:pPr>
            <a:r>
              <a:rPr lang="en-US" dirty="0" smtClean="0"/>
              <a:t>Since servers are often shared by multiple nodes, one can employ a </a:t>
            </a:r>
            <a:r>
              <a:rPr lang="en-US" b="1" dirty="0" smtClean="0">
                <a:solidFill>
                  <a:srgbClr val="FF66CC"/>
                </a:solidFill>
                <a:latin typeface="Comic Sans MS" pitchFamily="66" charset="0"/>
              </a:rPr>
              <a:t>switching hub</a:t>
            </a:r>
            <a:r>
              <a:rPr lang="en-US" b="1" i="1" dirty="0" smtClean="0">
                <a:latin typeface="Comic Sans MS" pitchFamily="66" charset="0"/>
              </a:rPr>
              <a:t> </a:t>
            </a:r>
            <a:r>
              <a:rPr lang="en-US" dirty="0" smtClean="0"/>
              <a:t>with one port which operates at a higher rate than the other ports. </a:t>
            </a:r>
          </a:p>
          <a:p>
            <a:pPr eaLnBrk="1" hangingPunct="1">
              <a:buClr>
                <a:schemeClr val="tx1"/>
              </a:buClr>
              <a:buFont typeface="Wingdings" pitchFamily="2" charset="2"/>
              <a:buChar char="è"/>
            </a:pPr>
            <a:r>
              <a:rPr lang="en-US" b="1" dirty="0" smtClean="0">
                <a:solidFill>
                  <a:srgbClr val="FF66CC"/>
                </a:solidFill>
                <a:sym typeface="Wingdings" pitchFamily="2" charset="2"/>
              </a:rPr>
              <a:t>This requires extra buffering inside the hub to handle speed mismatches</a:t>
            </a:r>
            <a:r>
              <a:rPr lang="en-US" dirty="0" smtClean="0">
                <a:solidFill>
                  <a:srgbClr val="FF66CC"/>
                </a:solidFill>
                <a:sym typeface="Wingdings" pitchFamily="2" charset="2"/>
              </a:rPr>
              <a:t>.</a:t>
            </a:r>
          </a:p>
          <a:p>
            <a:pPr eaLnBrk="1" hangingPunct="1">
              <a:buClr>
                <a:schemeClr val="tx1"/>
              </a:buClr>
            </a:pPr>
            <a:r>
              <a:rPr lang="en-US" dirty="0" smtClean="0">
                <a:sym typeface="Wingdings" pitchFamily="2" charset="2"/>
              </a:rPr>
              <a:t>Can be further </a:t>
            </a:r>
            <a:r>
              <a:rPr lang="en-US" dirty="0" smtClean="0">
                <a:solidFill>
                  <a:srgbClr val="0033CC"/>
                </a:solidFill>
                <a:sym typeface="Wingdings" pitchFamily="2" charset="2"/>
              </a:rPr>
              <a:t>enhanced</a:t>
            </a:r>
            <a:r>
              <a:rPr lang="en-US" dirty="0" smtClean="0">
                <a:sym typeface="Wingdings" pitchFamily="2" charset="2"/>
              </a:rPr>
              <a:t> by higher rated port </a:t>
            </a:r>
            <a:r>
              <a:rPr lang="en-US" b="1" dirty="0" smtClean="0">
                <a:sym typeface="Wingdings" pitchFamily="2" charset="2"/>
              </a:rPr>
              <a:t>full-duplex.</a:t>
            </a:r>
            <a:endParaRPr lang="en-US" dirty="0" smtClean="0">
              <a:sym typeface="Wingdings" pitchFamily="2" charset="2"/>
            </a:endParaRP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954002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4426819" y="169545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sp>
        <p:nvSpPr>
          <p:cNvPr id="28677" name="Line 3"/>
          <p:cNvSpPr>
            <a:spLocks noChangeShapeType="1"/>
          </p:cNvSpPr>
          <p:nvPr/>
        </p:nvSpPr>
        <p:spPr bwMode="auto">
          <a:xfrm flipH="1">
            <a:off x="4388719" y="2332038"/>
            <a:ext cx="234950"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4"/>
          <p:cNvSpPr>
            <a:spLocks noChangeShapeType="1"/>
          </p:cNvSpPr>
          <p:nvPr/>
        </p:nvSpPr>
        <p:spPr bwMode="auto">
          <a:xfrm>
            <a:off x="5380906" y="2297113"/>
            <a:ext cx="479425"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5"/>
          <p:cNvSpPr>
            <a:spLocks noChangeShapeType="1"/>
          </p:cNvSpPr>
          <p:nvPr/>
        </p:nvSpPr>
        <p:spPr bwMode="auto">
          <a:xfrm flipH="1">
            <a:off x="3283819" y="3851275"/>
            <a:ext cx="701675"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flipH="1">
            <a:off x="4101381" y="3862388"/>
            <a:ext cx="233363" cy="1087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868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56" y="1673225"/>
            <a:ext cx="8477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8"/>
          <p:cNvSpPr>
            <a:spLocks noChangeShapeType="1"/>
          </p:cNvSpPr>
          <p:nvPr/>
        </p:nvSpPr>
        <p:spPr bwMode="auto">
          <a:xfrm>
            <a:off x="3406056" y="2127250"/>
            <a:ext cx="973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8683" name="Group 9"/>
          <p:cNvGrpSpPr>
            <a:grpSpLocks/>
          </p:cNvGrpSpPr>
          <p:nvPr/>
        </p:nvGrpSpPr>
        <p:grpSpPr bwMode="auto">
          <a:xfrm>
            <a:off x="2713906" y="4213225"/>
            <a:ext cx="762000" cy="609600"/>
            <a:chOff x="3840" y="1279"/>
            <a:chExt cx="266" cy="310"/>
          </a:xfrm>
        </p:grpSpPr>
        <p:sp>
          <p:nvSpPr>
            <p:cNvPr id="28865" name="Freeform 10"/>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66" name="Freeform 11"/>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67" name="Freeform 12"/>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68" name="Freeform 13"/>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69" name="Freeform 14"/>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70" name="Freeform 15"/>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71" name="Freeform 16"/>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72" name="Freeform 17"/>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3" name="Freeform 18"/>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4" name="Freeform 19"/>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5" name="Freeform 20"/>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6" name="Freeform 21"/>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7" name="Freeform 22"/>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8" name="Freeform 23"/>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9" name="Freeform 24"/>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0" name="Freeform 25"/>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1" name="Freeform 26"/>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2" name="Freeform 27"/>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3" name="Freeform 28"/>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4" name="Freeform 29"/>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5" name="Freeform 30"/>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6" name="Freeform 31"/>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7" name="Freeform 32"/>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8" name="Freeform 33"/>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9" name="Freeform 34"/>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0" name="Freeform 35"/>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1" name="Freeform 36"/>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2" name="Freeform 37"/>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93" name="Freeform 38"/>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94" name="Freeform 39"/>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95" name="Freeform 40"/>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96" name="Freeform 41"/>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97" name="Freeform 42"/>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98" name="Freeform 43"/>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99" name="Freeform 44"/>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900" name="Freeform 45"/>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1" name="Freeform 46"/>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2" name="Freeform 47"/>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903" name="Freeform 48"/>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904" name="Freeform 49"/>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5" name="Freeform 50"/>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6" name="Freeform 51"/>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7" name="Freeform 52"/>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8" name="Freeform 53"/>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909" name="Freeform 54"/>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0" name="Freeform 55"/>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1" name="Freeform 56"/>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912" name="Freeform 57"/>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3" name="Freeform 58"/>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914" name="Freeform 59"/>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915" name="Freeform 60"/>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916" name="Freeform 61"/>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7" name="Freeform 62"/>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8" name="Freeform 63"/>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919" name="Freeform 64"/>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920" name="Freeform 65"/>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4" name="Group 66"/>
          <p:cNvGrpSpPr>
            <a:grpSpLocks/>
          </p:cNvGrpSpPr>
          <p:nvPr/>
        </p:nvGrpSpPr>
        <p:grpSpPr bwMode="auto">
          <a:xfrm>
            <a:off x="3790231" y="4965700"/>
            <a:ext cx="763588" cy="609600"/>
            <a:chOff x="3840" y="1279"/>
            <a:chExt cx="266" cy="310"/>
          </a:xfrm>
        </p:grpSpPr>
        <p:sp>
          <p:nvSpPr>
            <p:cNvPr id="28809" name="Freeform 67"/>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10" name="Freeform 68"/>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11" name="Freeform 69"/>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12" name="Freeform 70"/>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13" name="Freeform 71"/>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14" name="Freeform 72"/>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15" name="Freeform 73"/>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16" name="Freeform 74"/>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7" name="Freeform 75"/>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8" name="Freeform 76"/>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9" name="Freeform 77"/>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0" name="Freeform 78"/>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1" name="Freeform 79"/>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2" name="Freeform 80"/>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3" name="Freeform 81"/>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4" name="Freeform 82"/>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5" name="Freeform 83"/>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6" name="Freeform 84"/>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7" name="Freeform 85"/>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8" name="Freeform 86"/>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9" name="Freeform 87"/>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0" name="Freeform 88"/>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1" name="Freeform 89"/>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2" name="Freeform 90"/>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3" name="Freeform 91"/>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4" name="Freeform 92"/>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5" name="Freeform 93"/>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6" name="Freeform 94"/>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37" name="Freeform 95"/>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38" name="Freeform 96"/>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39" name="Freeform 97"/>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40" name="Freeform 98"/>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41" name="Freeform 99"/>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42" name="Freeform 100"/>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43" name="Freeform 101"/>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844" name="Freeform 102"/>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5" name="Freeform 103"/>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6" name="Freeform 104"/>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847" name="Freeform 105"/>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848" name="Freeform 106"/>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9" name="Freeform 107"/>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0" name="Freeform 108"/>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1" name="Freeform 109"/>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2" name="Freeform 110"/>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853" name="Freeform 111"/>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4" name="Freeform 112"/>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5" name="Freeform 113"/>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56" name="Freeform 114"/>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7" name="Freeform 115"/>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58" name="Freeform 116"/>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59" name="Freeform 117"/>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60" name="Freeform 118"/>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1" name="Freeform 119"/>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2" name="Freeform 120"/>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63" name="Freeform 121"/>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64" name="Freeform 122"/>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5" name="Group 123"/>
          <p:cNvGrpSpPr>
            <a:grpSpLocks/>
          </p:cNvGrpSpPr>
          <p:nvPr/>
        </p:nvGrpSpPr>
        <p:grpSpPr bwMode="auto">
          <a:xfrm>
            <a:off x="5636494" y="3217863"/>
            <a:ext cx="762000" cy="611187"/>
            <a:chOff x="3840" y="1279"/>
            <a:chExt cx="266" cy="310"/>
          </a:xfrm>
        </p:grpSpPr>
        <p:sp>
          <p:nvSpPr>
            <p:cNvPr id="28753" name="Freeform 124"/>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754" name="Freeform 125"/>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755" name="Freeform 126"/>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56" name="Freeform 127"/>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57" name="Freeform 128"/>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58" name="Freeform 129"/>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59" name="Freeform 130"/>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60" name="Freeform 131"/>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1" name="Freeform 132"/>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2" name="Freeform 133"/>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3" name="Freeform 134"/>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4" name="Freeform 135"/>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5" name="Freeform 136"/>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6" name="Freeform 137"/>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7" name="Freeform 138"/>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8" name="Freeform 139"/>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9" name="Freeform 140"/>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0" name="Freeform 141"/>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1" name="Freeform 142"/>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2" name="Freeform 143"/>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3" name="Freeform 144"/>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4" name="Freeform 145"/>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5" name="Freeform 146"/>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6" name="Freeform 147"/>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7" name="Freeform 148"/>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8" name="Freeform 149"/>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9" name="Freeform 150"/>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80" name="Freeform 151"/>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81" name="Freeform 152"/>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82" name="Freeform 153"/>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83" name="Freeform 154"/>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84" name="Freeform 155"/>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85" name="Freeform 156"/>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86" name="Freeform 157"/>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87" name="Freeform 158"/>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88" name="Freeform 159"/>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9" name="Freeform 160"/>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0" name="Freeform 161"/>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91" name="Freeform 162"/>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92" name="Freeform 163"/>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3" name="Freeform 164"/>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4" name="Freeform 165"/>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5" name="Freeform 166"/>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6" name="Freeform 167"/>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97" name="Freeform 168"/>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98" name="Freeform 169"/>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9" name="Freeform 170"/>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00" name="Freeform 171"/>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01" name="Freeform 172"/>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02" name="Freeform 173"/>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03" name="Freeform 174"/>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04" name="Freeform 175"/>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176"/>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6" name="Freeform 177"/>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07" name="Freeform 178"/>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08" name="Freeform 179"/>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6" name="Rectangle 180"/>
          <p:cNvSpPr>
            <a:spLocks noChangeArrowheads="1"/>
          </p:cNvSpPr>
          <p:nvPr/>
        </p:nvSpPr>
        <p:spPr bwMode="auto">
          <a:xfrm>
            <a:off x="3693394" y="322580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grpSp>
        <p:nvGrpSpPr>
          <p:cNvPr id="28687" name="Group 181"/>
          <p:cNvGrpSpPr>
            <a:grpSpLocks/>
          </p:cNvGrpSpPr>
          <p:nvPr/>
        </p:nvGrpSpPr>
        <p:grpSpPr bwMode="auto">
          <a:xfrm>
            <a:off x="4837981" y="5005388"/>
            <a:ext cx="763588" cy="609600"/>
            <a:chOff x="3840" y="1279"/>
            <a:chExt cx="266" cy="310"/>
          </a:xfrm>
        </p:grpSpPr>
        <p:sp>
          <p:nvSpPr>
            <p:cNvPr id="28697" name="Freeform 182"/>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698" name="Freeform 183"/>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699" name="Freeform 184"/>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00" name="Freeform 185"/>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01" name="Freeform 186"/>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02" name="Freeform 187"/>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03" name="Freeform 188"/>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04" name="Freeform 189"/>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5" name="Freeform 190"/>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6" name="Freeform 191"/>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7" name="Freeform 192"/>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8" name="Freeform 193"/>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9" name="Freeform 194"/>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0" name="Freeform 195"/>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1" name="Freeform 196"/>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2" name="Freeform 197"/>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3" name="Freeform 198"/>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4" name="Freeform 199"/>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5" name="Freeform 200"/>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6" name="Freeform 201"/>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7" name="Freeform 202"/>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8" name="Freeform 203"/>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9" name="Freeform 204"/>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0" name="Freeform 205"/>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1" name="Freeform 206"/>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2" name="Freeform 207"/>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3" name="Freeform 208"/>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4" name="Freeform 209"/>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25" name="Freeform 210"/>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26" name="Freeform 211"/>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27" name="Freeform 212"/>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28" name="Freeform 213"/>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29" name="Freeform 214"/>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30" name="Freeform 215"/>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31" name="Freeform 216"/>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32" name="Freeform 217"/>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Freeform 218"/>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219"/>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35" name="Freeform 220"/>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36" name="Freeform 221"/>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7" name="Freeform 222"/>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223"/>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Freeform 224"/>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Freeform 225"/>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41" name="Freeform 226"/>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2" name="Freeform 227"/>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28"/>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744" name="Freeform 229"/>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5" name="Freeform 230"/>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746" name="Freeform 231"/>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747" name="Freeform 232"/>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748" name="Freeform 233"/>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Freeform 234"/>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0" name="Freeform 235"/>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751" name="Freeform 236"/>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752" name="Freeform 237"/>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8" name="Line 238"/>
          <p:cNvSpPr>
            <a:spLocks noChangeShapeType="1"/>
          </p:cNvSpPr>
          <p:nvPr/>
        </p:nvSpPr>
        <p:spPr bwMode="auto">
          <a:xfrm>
            <a:off x="4642719" y="3857625"/>
            <a:ext cx="428625" cy="1131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Text Box 239"/>
          <p:cNvSpPr txBox="1">
            <a:spLocks noChangeArrowheads="1"/>
          </p:cNvSpPr>
          <p:nvPr/>
        </p:nvSpPr>
        <p:spPr bwMode="auto">
          <a:xfrm>
            <a:off x="1475656" y="19669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Server</a:t>
            </a:r>
          </a:p>
        </p:txBody>
      </p:sp>
      <p:sp>
        <p:nvSpPr>
          <p:cNvPr id="28690" name="Text Box 240"/>
          <p:cNvSpPr txBox="1">
            <a:spLocks noChangeArrowheads="1"/>
          </p:cNvSpPr>
          <p:nvPr/>
        </p:nvSpPr>
        <p:spPr bwMode="auto">
          <a:xfrm>
            <a:off x="3717206" y="25273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100 Mbps links</a:t>
            </a:r>
          </a:p>
        </p:txBody>
      </p:sp>
      <p:sp>
        <p:nvSpPr>
          <p:cNvPr id="28691" name="Text Box 241"/>
          <p:cNvSpPr txBox="1">
            <a:spLocks noChangeArrowheads="1"/>
          </p:cNvSpPr>
          <p:nvPr/>
        </p:nvSpPr>
        <p:spPr bwMode="auto">
          <a:xfrm>
            <a:off x="3915644" y="41925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 Mbps links</a:t>
            </a:r>
          </a:p>
        </p:txBody>
      </p:sp>
      <p:sp>
        <p:nvSpPr>
          <p:cNvPr id="28693" name="Rectangle 243"/>
          <p:cNvSpPr>
            <a:spLocks noChangeArrowheads="1"/>
          </p:cNvSpPr>
          <p:nvPr/>
        </p:nvSpPr>
        <p:spPr bwMode="auto">
          <a:xfrm>
            <a:off x="6627440" y="1228725"/>
            <a:ext cx="1905000" cy="7620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latin typeface="+mn-lt"/>
              </a:rPr>
              <a:t>Fast Ethernet</a:t>
            </a:r>
          </a:p>
          <a:p>
            <a:r>
              <a:rPr lang="en-US" sz="2400" b="1" dirty="0">
                <a:solidFill>
                  <a:srgbClr val="800000"/>
                </a:solidFill>
                <a:latin typeface="+mn-lt"/>
              </a:rPr>
              <a:t>Switch</a:t>
            </a:r>
          </a:p>
        </p:txBody>
      </p:sp>
      <p:cxnSp>
        <p:nvCxnSpPr>
          <p:cNvPr id="28694" name="AutoShape 244"/>
          <p:cNvCxnSpPr>
            <a:cxnSpLocks noChangeShapeType="1"/>
            <a:stCxn id="28693" idx="1"/>
          </p:cNvCxnSpPr>
          <p:nvPr/>
        </p:nvCxnSpPr>
        <p:spPr bwMode="auto">
          <a:xfrm flipH="1">
            <a:off x="5714363" y="1609725"/>
            <a:ext cx="91307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1"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Switching Hierarchy</a:t>
            </a:r>
          </a:p>
        </p:txBody>
      </p:sp>
      <p:sp>
        <p:nvSpPr>
          <p:cNvPr id="252"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3328588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6123" y="50453"/>
            <a:ext cx="8188325" cy="930275"/>
          </a:xfrm>
        </p:spPr>
        <p:txBody>
          <a:bodyPr/>
          <a:lstStyle/>
          <a:p>
            <a:pPr eaLnBrk="1" hangingPunct="1">
              <a:defRPr/>
            </a:pPr>
            <a:r>
              <a:rPr lang="en-US" dirty="0" smtClean="0"/>
              <a:t>        Ethernet  </a:t>
            </a:r>
            <a:r>
              <a:rPr lang="en-US" sz="2400" dirty="0" smtClean="0"/>
              <a:t>[operational in 1974]</a:t>
            </a:r>
          </a:p>
        </p:txBody>
      </p:sp>
      <p:sp>
        <p:nvSpPr>
          <p:cNvPr id="6149" name="Rectangle 3"/>
          <p:cNvSpPr>
            <a:spLocks noGrp="1" noChangeArrowheads="1"/>
          </p:cNvSpPr>
          <p:nvPr>
            <p:ph type="body" idx="1"/>
          </p:nvPr>
        </p:nvSpPr>
        <p:spPr>
          <a:xfrm>
            <a:off x="304800" y="1071562"/>
            <a:ext cx="8610600" cy="5237757"/>
          </a:xfrm>
        </p:spPr>
        <p:txBody>
          <a:bodyPr/>
          <a:lstStyle/>
          <a:p>
            <a:pPr eaLnBrk="1" hangingPunct="1">
              <a:lnSpc>
                <a:spcPct val="90000"/>
              </a:lnSpc>
              <a:buFontTx/>
              <a:buNone/>
            </a:pPr>
            <a:r>
              <a:rPr lang="en-US" sz="2800" dirty="0" smtClean="0"/>
              <a:t>Initially 3 Mbps </a:t>
            </a:r>
            <a:r>
              <a:rPr lang="en-US" sz="2800" b="1" dirty="0" smtClean="0"/>
              <a:t>baseband</a:t>
            </a:r>
            <a:r>
              <a:rPr lang="en-US" sz="2800" dirty="0" smtClean="0"/>
              <a:t> coaxial cable (thick Ethernet).</a:t>
            </a:r>
          </a:p>
          <a:p>
            <a:pPr algn="ctr" eaLnBrk="1" hangingPunct="1">
              <a:lnSpc>
                <a:spcPct val="90000"/>
              </a:lnSpc>
              <a:buFontTx/>
              <a:buNone/>
            </a:pPr>
            <a:r>
              <a:rPr lang="en-US" sz="2400" b="1" dirty="0" smtClean="0">
                <a:solidFill>
                  <a:srgbClr val="800000"/>
                </a:solidFill>
              </a:rPr>
              <a:t>Operational Description</a:t>
            </a:r>
            <a:endParaRPr lang="en-US" sz="2400" b="1" dirty="0" smtClean="0">
              <a:solidFill>
                <a:srgbClr val="0033CC"/>
              </a:solidFill>
            </a:endParaRPr>
          </a:p>
          <a:p>
            <a:pPr eaLnBrk="1" hangingPunct="1">
              <a:lnSpc>
                <a:spcPct val="90000"/>
              </a:lnSpc>
            </a:pPr>
            <a:r>
              <a:rPr lang="en-US" sz="2400" i="1" dirty="0" smtClean="0">
                <a:solidFill>
                  <a:srgbClr val="0033CC"/>
                </a:solidFill>
              </a:rPr>
              <a:t>Ethernet stations </a:t>
            </a:r>
            <a:r>
              <a:rPr lang="en-US" sz="2400" b="1" i="1" dirty="0" smtClean="0">
                <a:solidFill>
                  <a:srgbClr val="0033CC"/>
                </a:solidFill>
              </a:rPr>
              <a:t>sense</a:t>
            </a:r>
            <a:r>
              <a:rPr lang="en-US" sz="2400" i="1" dirty="0" smtClean="0">
                <a:solidFill>
                  <a:srgbClr val="0033CC"/>
                </a:solidFill>
              </a:rPr>
              <a:t> the channel </a:t>
            </a:r>
            <a:r>
              <a:rPr lang="en-US" sz="2400" dirty="0" smtClean="0">
                <a:solidFill>
                  <a:srgbClr val="800000"/>
                </a:solidFill>
              </a:rPr>
              <a:t>(CS)</a:t>
            </a:r>
            <a:r>
              <a:rPr lang="en-US" sz="2400" i="1" dirty="0" smtClean="0">
                <a:solidFill>
                  <a:srgbClr val="0033CC"/>
                </a:solidFill>
              </a:rPr>
              <a:t>.</a:t>
            </a:r>
          </a:p>
          <a:p>
            <a:pPr eaLnBrk="1" hangingPunct="1">
              <a:lnSpc>
                <a:spcPct val="90000"/>
              </a:lnSpc>
            </a:pPr>
            <a:r>
              <a:rPr lang="en-US" sz="2400" i="1" dirty="0" smtClean="0">
                <a:solidFill>
                  <a:srgbClr val="0033CC"/>
                </a:solidFill>
              </a:rPr>
              <a:t>When the channel is free, the station</a:t>
            </a:r>
            <a:r>
              <a:rPr lang="en-US" sz="2400" b="1" i="1" dirty="0" smtClean="0">
                <a:solidFill>
                  <a:srgbClr val="0033CC"/>
                </a:solidFill>
              </a:rPr>
              <a:t> transmits </a:t>
            </a:r>
            <a:r>
              <a:rPr lang="en-US" sz="2400" i="1" dirty="0" smtClean="0">
                <a:solidFill>
                  <a:srgbClr val="0033CC"/>
                </a:solidFill>
              </a:rPr>
              <a:t>a frame </a:t>
            </a:r>
            <a:r>
              <a:rPr lang="en-US" sz="2400" dirty="0" smtClean="0">
                <a:solidFill>
                  <a:srgbClr val="800000"/>
                </a:solidFill>
              </a:rPr>
              <a:t>(1-persistent)</a:t>
            </a:r>
            <a:r>
              <a:rPr lang="en-US" sz="2400" dirty="0" smtClean="0">
                <a:solidFill>
                  <a:srgbClr val="0033CC"/>
                </a:solidFill>
              </a:rPr>
              <a:t>.</a:t>
            </a:r>
          </a:p>
          <a:p>
            <a:pPr eaLnBrk="1" hangingPunct="1">
              <a:lnSpc>
                <a:spcPct val="90000"/>
              </a:lnSpc>
            </a:pPr>
            <a:r>
              <a:rPr lang="en-US" sz="2400" i="1" dirty="0" smtClean="0">
                <a:solidFill>
                  <a:srgbClr val="0033CC"/>
                </a:solidFill>
              </a:rPr>
              <a:t>The stations </a:t>
            </a:r>
            <a:r>
              <a:rPr lang="en-US" sz="2400" b="1" i="1" dirty="0" smtClean="0">
                <a:solidFill>
                  <a:srgbClr val="0033CC"/>
                </a:solidFill>
              </a:rPr>
              <a:t>monitor</a:t>
            </a:r>
            <a:r>
              <a:rPr lang="en-US" sz="2400" i="1" dirty="0" smtClean="0">
                <a:solidFill>
                  <a:srgbClr val="0033CC"/>
                </a:solidFill>
              </a:rPr>
              <a:t> the ‘ether’ during the transmission </a:t>
            </a:r>
            <a:r>
              <a:rPr lang="en-US" sz="2400" dirty="0" smtClean="0">
                <a:solidFill>
                  <a:srgbClr val="800000"/>
                </a:solidFill>
              </a:rPr>
              <a:t>(MA)</a:t>
            </a:r>
            <a:r>
              <a:rPr lang="en-US" sz="2400" i="1" dirty="0" smtClean="0">
                <a:solidFill>
                  <a:srgbClr val="0033CC"/>
                </a:solidFill>
              </a:rPr>
              <a:t>.</a:t>
            </a:r>
          </a:p>
          <a:p>
            <a:pPr eaLnBrk="1" hangingPunct="1">
              <a:lnSpc>
                <a:spcPct val="90000"/>
              </a:lnSpc>
            </a:pPr>
            <a:r>
              <a:rPr lang="en-US" sz="2400" i="1" dirty="0" smtClean="0">
                <a:solidFill>
                  <a:srgbClr val="0033CC"/>
                </a:solidFill>
              </a:rPr>
              <a:t>If a </a:t>
            </a:r>
            <a:r>
              <a:rPr lang="en-US" sz="2400" b="1" i="1" dirty="0" smtClean="0">
                <a:solidFill>
                  <a:srgbClr val="0033CC"/>
                </a:solidFill>
              </a:rPr>
              <a:t>collision is detected </a:t>
            </a:r>
            <a:r>
              <a:rPr lang="en-US" sz="2400" i="1" dirty="0" smtClean="0">
                <a:solidFill>
                  <a:srgbClr val="0033CC"/>
                </a:solidFill>
              </a:rPr>
              <a:t>by any station </a:t>
            </a:r>
            <a:r>
              <a:rPr lang="en-US" sz="2400" dirty="0" smtClean="0">
                <a:solidFill>
                  <a:srgbClr val="800000"/>
                </a:solidFill>
              </a:rPr>
              <a:t>(CD)</a:t>
            </a:r>
            <a:r>
              <a:rPr lang="en-US" sz="2400" i="1" dirty="0" smtClean="0">
                <a:solidFill>
                  <a:srgbClr val="0033CC"/>
                </a:solidFill>
              </a:rPr>
              <a:t>, the transmission is terminated immediately and a </a:t>
            </a:r>
            <a:r>
              <a:rPr lang="en-US" sz="2400" b="1" i="1" dirty="0" smtClean="0">
                <a:solidFill>
                  <a:srgbClr val="0033CC"/>
                </a:solidFill>
              </a:rPr>
              <a:t>jam signal </a:t>
            </a:r>
            <a:r>
              <a:rPr lang="en-US" sz="2400" i="1" dirty="0" smtClean="0">
                <a:solidFill>
                  <a:srgbClr val="0033CC"/>
                </a:solidFill>
              </a:rPr>
              <a:t>is sent.</a:t>
            </a:r>
          </a:p>
          <a:p>
            <a:pPr eaLnBrk="1" hangingPunct="1">
              <a:lnSpc>
                <a:spcPct val="90000"/>
              </a:lnSpc>
            </a:pPr>
            <a:r>
              <a:rPr lang="en-US" sz="2400" i="1" dirty="0" smtClean="0">
                <a:solidFill>
                  <a:srgbClr val="0033CC"/>
                </a:solidFill>
              </a:rPr>
              <a:t>Upon collision, transmitting stations </a:t>
            </a:r>
            <a:r>
              <a:rPr lang="en-US" sz="2400" b="1" i="1" dirty="0" err="1" smtClean="0">
                <a:solidFill>
                  <a:srgbClr val="0033CC"/>
                </a:solidFill>
              </a:rPr>
              <a:t>backoff</a:t>
            </a:r>
            <a:r>
              <a:rPr lang="en-US" sz="2400" b="1" i="1" dirty="0" smtClean="0">
                <a:solidFill>
                  <a:srgbClr val="0033CC"/>
                </a:solidFill>
              </a:rPr>
              <a:t> </a:t>
            </a:r>
            <a:r>
              <a:rPr lang="en-US" sz="2400" i="1" dirty="0" smtClean="0">
                <a:solidFill>
                  <a:srgbClr val="0033CC"/>
                </a:solidFill>
              </a:rPr>
              <a:t>using a local counter and then retransmit </a:t>
            </a:r>
            <a:r>
              <a:rPr lang="en-US" sz="2400" dirty="0" smtClean="0">
                <a:solidFill>
                  <a:srgbClr val="800000"/>
                </a:solidFill>
              </a:rPr>
              <a:t>(BEB)</a:t>
            </a:r>
            <a:r>
              <a:rPr lang="en-US" sz="2400" i="1" dirty="0" smtClean="0">
                <a:solidFill>
                  <a:srgbClr val="0033CC"/>
                </a:solidFill>
              </a:rPr>
              <a: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582208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Summary</a:t>
            </a:r>
            <a:endParaRPr lang="en-US" dirty="0"/>
          </a:p>
        </p:txBody>
      </p:sp>
      <p:sp>
        <p:nvSpPr>
          <p:cNvPr id="3" name="Content Placeholder 2"/>
          <p:cNvSpPr>
            <a:spLocks noGrp="1"/>
          </p:cNvSpPr>
          <p:nvPr>
            <p:ph idx="1"/>
          </p:nvPr>
        </p:nvSpPr>
        <p:spPr>
          <a:xfrm>
            <a:off x="457200" y="1295400"/>
            <a:ext cx="8435280" cy="4800600"/>
          </a:xfrm>
        </p:spPr>
        <p:txBody>
          <a:bodyPr/>
          <a:lstStyle/>
          <a:p>
            <a:r>
              <a:rPr lang="en-US" dirty="0" smtClean="0"/>
              <a:t>Ethernet</a:t>
            </a:r>
          </a:p>
          <a:p>
            <a:pPr lvl="1"/>
            <a:r>
              <a:rPr lang="en-US" dirty="0" smtClean="0">
                <a:solidFill>
                  <a:srgbClr val="800000"/>
                </a:solidFill>
              </a:rPr>
              <a:t>Binary Exponential </a:t>
            </a:r>
            <a:r>
              <a:rPr lang="en-US" dirty="0" err="1" smtClean="0">
                <a:solidFill>
                  <a:srgbClr val="800000"/>
                </a:solidFill>
              </a:rPr>
              <a:t>Back</a:t>
            </a:r>
            <a:r>
              <a:rPr lang="en-US" dirty="0" err="1" smtClean="0"/>
              <a:t>off</a:t>
            </a:r>
            <a:endParaRPr lang="en-US" dirty="0" smtClean="0"/>
          </a:p>
          <a:p>
            <a:r>
              <a:rPr lang="en-US" dirty="0" smtClean="0"/>
              <a:t>Ethernet versus IEEE 802.3</a:t>
            </a:r>
          </a:p>
          <a:p>
            <a:r>
              <a:rPr lang="en-US" dirty="0" smtClean="0"/>
              <a:t>Ethernet Evolution</a:t>
            </a:r>
          </a:p>
          <a:p>
            <a:pPr lvl="1"/>
            <a:r>
              <a:rPr lang="en-US" dirty="0" smtClean="0">
                <a:solidFill>
                  <a:srgbClr val="800000"/>
                </a:solidFill>
              </a:rPr>
              <a:t>10BASE5, 1OBASE2, 1BASE5, 10BASE-T</a:t>
            </a:r>
          </a:p>
          <a:p>
            <a:r>
              <a:rPr lang="en-US" dirty="0" smtClean="0">
                <a:solidFill>
                  <a:srgbClr val="800000"/>
                </a:solidFill>
              </a:rPr>
              <a:t>Switched Ethernet</a:t>
            </a:r>
          </a:p>
          <a:p>
            <a:r>
              <a:rPr lang="en-US" dirty="0" smtClean="0">
                <a:solidFill>
                  <a:srgbClr val="800000"/>
                </a:solidFill>
              </a:rPr>
              <a:t>Switching Hub</a:t>
            </a:r>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283416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60981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990600" y="991766"/>
            <a:ext cx="7124700" cy="781050"/>
            <a:chOff x="588" y="556"/>
            <a:chExt cx="4488" cy="492"/>
          </a:xfrm>
        </p:grpSpPr>
        <p:grpSp>
          <p:nvGrpSpPr>
            <p:cNvPr id="8200" name="Group 4"/>
            <p:cNvGrpSpPr>
              <a:grpSpLocks/>
            </p:cNvGrpSpPr>
            <p:nvPr/>
          </p:nvGrpSpPr>
          <p:grpSpPr bwMode="auto">
            <a:xfrm>
              <a:off x="588" y="900"/>
              <a:ext cx="4488" cy="148"/>
              <a:chOff x="588" y="900"/>
              <a:chExt cx="4488" cy="148"/>
            </a:xfrm>
          </p:grpSpPr>
          <p:sp>
            <p:nvSpPr>
              <p:cNvPr id="8204" name="Line 5"/>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Rectangle 6"/>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6" name="Rectangle 7"/>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8"/>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Rectangle 9"/>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10"/>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Rectangle 11"/>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Rectangle 12"/>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Rectangle 13"/>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Rectangle 14"/>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4" name="Rectangle 15"/>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5" name="Rectangle 16"/>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01" name="Rectangle 17"/>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frame</a:t>
              </a:r>
            </a:p>
          </p:txBody>
        </p:sp>
        <p:sp>
          <p:nvSpPr>
            <p:cNvPr id="8202" name="Rectangle 18"/>
            <p:cNvSpPr>
              <a:spLocks noChangeArrowheads="1"/>
            </p:cNvSpPr>
            <p:nvPr/>
          </p:nvSpPr>
          <p:spPr bwMode="auto">
            <a:xfrm>
              <a:off x="1367"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contention</a:t>
              </a:r>
            </a:p>
          </p:txBody>
        </p:sp>
        <p:sp>
          <p:nvSpPr>
            <p:cNvPr id="8203" name="Rectangle 19"/>
            <p:cNvSpPr>
              <a:spLocks noChangeArrowheads="1"/>
            </p:cNvSpPr>
            <p:nvPr/>
          </p:nvSpPr>
          <p:spPr bwMode="auto">
            <a:xfrm>
              <a:off x="212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dirty="0">
                  <a:solidFill>
                    <a:schemeClr val="tx1"/>
                  </a:solidFill>
                  <a:latin typeface="Times New Roman" pitchFamily="18" charset="0"/>
                </a:rPr>
                <a:t>frame</a:t>
              </a:r>
            </a:p>
          </p:txBody>
        </p:sp>
      </p:grpSp>
      <p:sp>
        <p:nvSpPr>
          <p:cNvPr id="8198" name="Rectangle 28"/>
          <p:cNvSpPr>
            <a:spLocks noGrp="1" noChangeArrowheads="1"/>
          </p:cNvSpPr>
          <p:nvPr>
            <p:ph type="body" idx="1"/>
          </p:nvPr>
        </p:nvSpPr>
        <p:spPr>
          <a:xfrm>
            <a:off x="251520" y="2061244"/>
            <a:ext cx="8748464" cy="4248075"/>
          </a:xfrm>
          <a:noFill/>
        </p:spPr>
        <p:txBody>
          <a:bodyPr/>
          <a:lstStyle/>
          <a:p>
            <a:pPr eaLnBrk="1" hangingPunct="1"/>
            <a:r>
              <a:rPr lang="en-US" dirty="0" smtClean="0"/>
              <a:t>A frame </a:t>
            </a:r>
            <a:r>
              <a:rPr lang="en-US" i="1" dirty="0" smtClean="0"/>
              <a:t>seizes the channel after </a:t>
            </a:r>
            <a:r>
              <a:rPr lang="en-US" i="1" dirty="0" smtClean="0">
                <a:solidFill>
                  <a:srgbClr val="0033CC"/>
                </a:solidFill>
              </a:rPr>
              <a:t>2 </a:t>
            </a:r>
            <a:r>
              <a:rPr lang="en-US" i="1" dirty="0" err="1" smtClean="0">
                <a:solidFill>
                  <a:srgbClr val="0033CC"/>
                </a:solidFill>
              </a:rPr>
              <a:t>t</a:t>
            </a:r>
            <a:r>
              <a:rPr lang="en-US" i="1" baseline="-25000" dirty="0" err="1" smtClean="0">
                <a:solidFill>
                  <a:srgbClr val="0033CC"/>
                </a:solidFill>
              </a:rPr>
              <a:t>prop</a:t>
            </a:r>
            <a:endParaRPr lang="en-US" i="1" baseline="-25000" dirty="0" smtClean="0">
              <a:solidFill>
                <a:srgbClr val="0033CC"/>
              </a:solidFill>
            </a:endParaRPr>
          </a:p>
          <a:p>
            <a:pPr eaLnBrk="1" hangingPunct="1"/>
            <a:r>
              <a:rPr lang="en-US" dirty="0" smtClean="0"/>
              <a:t>On 1 km Ethernet, </a:t>
            </a:r>
            <a:r>
              <a:rPr lang="en-US" i="1" dirty="0" err="1" smtClean="0">
                <a:solidFill>
                  <a:srgbClr val="0033CC"/>
                </a:solidFill>
              </a:rPr>
              <a:t>t</a:t>
            </a:r>
            <a:r>
              <a:rPr lang="en-US" i="1" baseline="-25000" dirty="0" err="1" smtClean="0">
                <a:solidFill>
                  <a:srgbClr val="0033CC"/>
                </a:solidFill>
              </a:rPr>
              <a:t>prop</a:t>
            </a:r>
            <a:r>
              <a:rPr lang="en-US" i="1" dirty="0" smtClean="0"/>
              <a:t> </a:t>
            </a:r>
            <a:r>
              <a:rPr lang="en-US" dirty="0" smtClean="0"/>
              <a:t>is approximately 5 microseconds.</a:t>
            </a:r>
          </a:p>
          <a:p>
            <a:pPr eaLnBrk="1" hangingPunct="1"/>
            <a:r>
              <a:rPr lang="en-US" dirty="0" smtClean="0"/>
              <a:t>Contention interval = </a:t>
            </a:r>
            <a:r>
              <a:rPr lang="en-US" b="1" i="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endParaRPr lang="en-US" b="1" i="1" baseline="-25000" dirty="0" smtClean="0">
              <a:solidFill>
                <a:srgbClr val="0000FF"/>
              </a:solidFill>
            </a:endParaRPr>
          </a:p>
          <a:p>
            <a:pPr eaLnBrk="1" hangingPunct="1"/>
            <a:r>
              <a:rPr lang="en-US" b="1" i="1" dirty="0" err="1" smtClean="0">
                <a:solidFill>
                  <a:srgbClr val="FF6600"/>
                </a:solidFill>
              </a:rPr>
              <a:t>Interframe</a:t>
            </a:r>
            <a:r>
              <a:rPr lang="en-US" b="1" i="1" dirty="0" smtClean="0">
                <a:solidFill>
                  <a:srgbClr val="FF6600"/>
                </a:solidFill>
              </a:rPr>
              <a:t> gap =</a:t>
            </a:r>
            <a:r>
              <a:rPr lang="en-US" dirty="0" smtClean="0"/>
              <a:t> </a:t>
            </a:r>
            <a:r>
              <a:rPr lang="en-US" b="1" i="1" dirty="0" smtClean="0">
                <a:solidFill>
                  <a:srgbClr val="FF6600"/>
                </a:solidFill>
              </a:rPr>
              <a:t>9.6 microseconds</a:t>
            </a:r>
            <a:endParaRPr lang="en-US" b="1" i="1" baseline="-25000" dirty="0" smtClean="0"/>
          </a:p>
          <a:p>
            <a:pPr eaLnBrk="1" hangingPunct="1"/>
            <a:r>
              <a:rPr lang="en-US" dirty="0" smtClean="0"/>
              <a:t>Modeled as </a:t>
            </a:r>
            <a:r>
              <a:rPr lang="en-US" i="1" dirty="0" smtClean="0"/>
              <a:t>slotted scheme </a:t>
            </a:r>
            <a:r>
              <a:rPr lang="en-US" dirty="0" smtClean="0"/>
              <a:t>with</a:t>
            </a:r>
          </a:p>
          <a:p>
            <a:pPr marL="0" indent="0" eaLnBrk="1" hangingPunct="1">
              <a:buNone/>
            </a:pPr>
            <a:r>
              <a:rPr lang="en-US" dirty="0"/>
              <a:t> </a:t>
            </a:r>
            <a:r>
              <a:rPr lang="en-US" dirty="0" smtClean="0"/>
              <a:t>             slot = </a:t>
            </a:r>
            <a:r>
              <a:rPr lang="en-US" b="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r>
              <a:rPr lang="en-US" b="1" i="1" baseline="-25000" dirty="0" smtClean="0">
                <a:solidFill>
                  <a:srgbClr val="0000FF"/>
                </a:solidFill>
              </a:rPr>
              <a:t> </a:t>
            </a:r>
            <a:endParaRPr lang="en-US" b="1" dirty="0" smtClean="0">
              <a:solidFill>
                <a:srgbClr val="0000FF"/>
              </a:solidFill>
            </a:endParaRPr>
          </a:p>
        </p:txBody>
      </p:sp>
      <p:sp>
        <p:nvSpPr>
          <p:cNvPr id="24" name="Rectangle 2"/>
          <p:cNvSpPr>
            <a:spLocks noGrp="1" noChangeArrowheads="1"/>
          </p:cNvSpPr>
          <p:nvPr>
            <p:ph type="title"/>
          </p:nvPr>
        </p:nvSpPr>
        <p:spPr>
          <a:xfrm>
            <a:off x="1043608" y="50453"/>
            <a:ext cx="6983610" cy="930275"/>
          </a:xfrm>
        </p:spPr>
        <p:txBody>
          <a:bodyPr/>
          <a:lstStyle/>
          <a:p>
            <a:pPr eaLnBrk="1" hangingPunct="1">
              <a:defRPr/>
            </a:pPr>
            <a:r>
              <a:rPr lang="en-US" sz="4800" dirty="0" smtClean="0"/>
              <a:t> Ethernet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887722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1094704920"/>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10272"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3633346271"/>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10273"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770394953"/>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10274" name="Chart" r:id="rId9" imgW="2148768" imgH="1539168" progId="Excel.Chart.8">
                  <p:embed followColorScheme="full"/>
                </p:oleObj>
              </mc:Choice>
              <mc:Fallback>
                <p:oleObj name="Chart" r:id="rId9" imgW="2148768" imgH="1539168"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9" name="Rectangle 2"/>
          <p:cNvSpPr>
            <a:spLocks noGrp="1" noChangeArrowheads="1"/>
          </p:cNvSpPr>
          <p:nvPr>
            <p:ph type="title"/>
          </p:nvPr>
        </p:nvSpPr>
        <p:spPr>
          <a:xfrm>
            <a:off x="362272" y="0"/>
            <a:ext cx="8458200" cy="1043608"/>
          </a:xfrm>
        </p:spPr>
        <p:txBody>
          <a:bodyPr/>
          <a:lstStyle/>
          <a:p>
            <a:pPr eaLnBrk="1" hangingPunct="1">
              <a:defRPr/>
            </a:pPr>
            <a:r>
              <a:rPr lang="en-US" dirty="0" smtClean="0"/>
              <a:t>Model (slotted Bernoulli Trial)</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8204078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Ethernet Performance</a:t>
            </a:r>
          </a:p>
        </p:txBody>
      </p:sp>
      <p:sp>
        <p:nvSpPr>
          <p:cNvPr id="28675" name="Rectangle 3"/>
          <p:cNvSpPr>
            <a:spLocks noGrp="1" noChangeArrowheads="1"/>
          </p:cNvSpPr>
          <p:nvPr>
            <p:ph type="body" idx="1"/>
          </p:nvPr>
        </p:nvSpPr>
        <p:spPr>
          <a:xfrm>
            <a:off x="457200" y="1124744"/>
            <a:ext cx="8229600" cy="4800600"/>
          </a:xfrm>
        </p:spPr>
        <p:txBody>
          <a:bodyPr/>
          <a:lstStyle/>
          <a:p>
            <a:pPr algn="ctr">
              <a:buFontTx/>
              <a:buNone/>
            </a:pPr>
            <a:endParaRPr lang="en-US" dirty="0" smtClean="0"/>
          </a:p>
          <a:p>
            <a:pPr algn="ctr">
              <a:buFontTx/>
              <a:buNone/>
            </a:pPr>
            <a:endParaRPr lang="en-US" dirty="0"/>
          </a:p>
          <a:p>
            <a:pPr algn="ctr">
              <a:buFontTx/>
              <a:buNone/>
            </a:pPr>
            <a:endParaRPr lang="en-US" dirty="0" smtClean="0"/>
          </a:p>
          <a:p>
            <a:pPr algn="ctr">
              <a:buFontTx/>
              <a:buNone/>
            </a:pPr>
            <a:endParaRPr lang="en-US" dirty="0"/>
          </a:p>
          <a:p>
            <a:pPr algn="ctr">
              <a:buFontTx/>
              <a:buNone/>
            </a:pPr>
            <a:endParaRPr lang="en-US" dirty="0" smtClean="0"/>
          </a:p>
          <a:p>
            <a:pPr algn="ctr">
              <a:buFontTx/>
              <a:buNone/>
            </a:pPr>
            <a:endParaRPr lang="en-US" dirty="0"/>
          </a:p>
          <a:p>
            <a:pPr algn="ctr">
              <a:buFontTx/>
              <a:buNone/>
            </a:pPr>
            <a:endParaRPr lang="en-US" dirty="0" smtClean="0"/>
          </a:p>
          <a:p>
            <a:pPr algn="ctr">
              <a:buFontTx/>
              <a:buNone/>
            </a:pPr>
            <a:r>
              <a:rPr lang="en-US" dirty="0" smtClean="0"/>
              <a:t>Efficiency </a:t>
            </a:r>
            <a:r>
              <a:rPr lang="en-US" dirty="0"/>
              <a:t>of Ethernet at 10 Mbps with 512-bit slot times.</a:t>
            </a:r>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124744"/>
            <a:ext cx="53816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80663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9221" name="Rectangle 3"/>
          <p:cNvSpPr>
            <a:spLocks noGrp="1" noChangeArrowheads="1"/>
          </p:cNvSpPr>
          <p:nvPr>
            <p:ph type="body" idx="1"/>
          </p:nvPr>
        </p:nvSpPr>
        <p:spPr>
          <a:xfrm>
            <a:off x="467544" y="1268760"/>
            <a:ext cx="8077200" cy="4824536"/>
          </a:xfrm>
        </p:spPr>
        <p:txBody>
          <a:bodyPr/>
          <a:lstStyle/>
          <a:p>
            <a:pPr eaLnBrk="1" hangingPunct="1"/>
            <a:r>
              <a:rPr lang="en-US" dirty="0" smtClean="0"/>
              <a:t>Upon a collision, the </a:t>
            </a:r>
            <a:r>
              <a:rPr lang="en-US" b="1" dirty="0" smtClean="0">
                <a:solidFill>
                  <a:schemeClr val="accent2"/>
                </a:solidFill>
                <a:latin typeface="Comic Sans MS" pitchFamily="66" charset="0"/>
              </a:rPr>
              <a:t>sending stations</a:t>
            </a:r>
            <a:r>
              <a:rPr lang="en-US" b="1" dirty="0" smtClean="0">
                <a:latin typeface="Comic Sans MS" pitchFamily="66" charset="0"/>
              </a:rPr>
              <a:t> </a:t>
            </a:r>
            <a:r>
              <a:rPr lang="en-US" dirty="0" smtClean="0"/>
              <a:t>increment a local counter </a:t>
            </a:r>
            <a:r>
              <a:rPr lang="en-US" dirty="0" smtClean="0">
                <a:solidFill>
                  <a:srgbClr val="FF6600"/>
                </a:solidFill>
                <a:latin typeface="Comic Sans MS" pitchFamily="66" charset="0"/>
              </a:rPr>
              <a:t>K</a:t>
            </a:r>
            <a:r>
              <a:rPr lang="en-US" dirty="0" smtClean="0"/>
              <a:t>. The </a:t>
            </a:r>
            <a:r>
              <a:rPr lang="en-US" dirty="0" err="1" smtClean="0"/>
              <a:t>backoff</a:t>
            </a:r>
            <a:r>
              <a:rPr lang="en-US" dirty="0" smtClean="0"/>
              <a:t> interval is randomly selected using a uniform distribution over the</a:t>
            </a:r>
          </a:p>
          <a:p>
            <a:pPr marL="0" indent="0" eaLnBrk="1" hangingPunct="1">
              <a:buNone/>
            </a:pPr>
            <a:r>
              <a:rPr lang="en-US" dirty="0"/>
              <a:t> </a:t>
            </a:r>
            <a:r>
              <a:rPr lang="en-US" dirty="0" smtClean="0"/>
              <a:t> </a:t>
            </a:r>
            <a:r>
              <a:rPr lang="en-US" dirty="0" smtClean="0">
                <a:solidFill>
                  <a:srgbClr val="FF6600"/>
                </a:solidFill>
              </a:rPr>
              <a:t>L = 2</a:t>
            </a:r>
            <a:r>
              <a:rPr lang="en-US" baseline="30000" dirty="0" smtClean="0">
                <a:solidFill>
                  <a:srgbClr val="FF6600"/>
                </a:solidFill>
                <a:latin typeface="Comic Sans MS" pitchFamily="66" charset="0"/>
              </a:rPr>
              <a:t>K</a:t>
            </a:r>
            <a:r>
              <a:rPr lang="en-US" baseline="30000" dirty="0" smtClean="0">
                <a:solidFill>
                  <a:srgbClr val="FF6600"/>
                </a:solidFill>
              </a:rPr>
              <a:t> </a:t>
            </a:r>
            <a:r>
              <a:rPr lang="en-US" dirty="0" smtClean="0"/>
              <a:t>slots.</a:t>
            </a:r>
          </a:p>
          <a:p>
            <a:pPr eaLnBrk="1" hangingPunct="1"/>
            <a:r>
              <a:rPr lang="en-US" dirty="0" smtClean="0">
                <a:solidFill>
                  <a:srgbClr val="FF6600"/>
                </a:solidFill>
                <a:latin typeface="Comic Sans MS" pitchFamily="66" charset="0"/>
              </a:rPr>
              <a:t>K</a:t>
            </a:r>
            <a:r>
              <a:rPr lang="en-US" dirty="0" smtClean="0">
                <a:solidFill>
                  <a:srgbClr val="FF6600"/>
                </a:solidFill>
              </a:rPr>
              <a:t> </a:t>
            </a:r>
            <a:r>
              <a:rPr lang="en-US" dirty="0" smtClean="0"/>
              <a:t>is initially set to 0.</a:t>
            </a:r>
          </a:p>
          <a:p>
            <a:pPr eaLnBrk="1" hangingPunct="1"/>
            <a:r>
              <a:rPr lang="en-US" dirty="0" smtClean="0"/>
              <a:t>Thus upon collision, the value of </a:t>
            </a:r>
            <a:r>
              <a:rPr lang="en-US" dirty="0" smtClean="0">
                <a:solidFill>
                  <a:srgbClr val="FF6600"/>
                </a:solidFill>
              </a:rPr>
              <a:t>L</a:t>
            </a:r>
            <a:r>
              <a:rPr lang="en-US" dirty="0" smtClean="0"/>
              <a:t> is doubled locally for each </a:t>
            </a:r>
            <a:r>
              <a:rPr lang="en-US" b="1" dirty="0" smtClean="0">
                <a:solidFill>
                  <a:schemeClr val="accent2"/>
                </a:solidFill>
                <a:latin typeface="Comic Sans MS" pitchFamily="66" charset="0"/>
              </a:rPr>
              <a:t>sending station</a:t>
            </a:r>
            <a:r>
              <a:rPr lang="en-US" i="1" dirty="0" smtClean="0"/>
              <a:t>.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927595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2903</TotalTime>
  <Words>1852</Words>
  <Application>Microsoft Office PowerPoint</Application>
  <PresentationFormat>On-screen Show (4:3)</PresentationFormat>
  <Paragraphs>546</Paragraphs>
  <Slides>40</Slides>
  <Notes>18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Revised_Master</vt:lpstr>
      <vt:lpstr>Equation</vt:lpstr>
      <vt:lpstr>Chart</vt:lpstr>
      <vt:lpstr>Clip</vt:lpstr>
      <vt:lpstr>Document</vt:lpstr>
      <vt:lpstr>   Ethernet  </vt:lpstr>
      <vt:lpstr>Ethernet Outline</vt:lpstr>
      <vt:lpstr>       Ethernet   [DEC, Intel, Xerox]</vt:lpstr>
      <vt:lpstr>        Ethernet  [operational in 1974]</vt:lpstr>
      <vt:lpstr>Worst Case Collision Scenario</vt:lpstr>
      <vt:lpstr> Ethernet </vt:lpstr>
      <vt:lpstr>Model (slotted Bernoulli Trial)</vt:lpstr>
      <vt:lpstr>Ethernet Performance</vt:lpstr>
      <vt:lpstr>Binary Exponental Backoff (BEB)</vt:lpstr>
      <vt:lpstr>Binary Exponental Backoff (BEB)</vt:lpstr>
      <vt:lpstr>PowerPoint Presentation</vt:lpstr>
      <vt:lpstr>PowerPoint Presentation</vt:lpstr>
      <vt:lpstr>PowerPoint Presentation</vt:lpstr>
      <vt:lpstr>PowerPoint Presentation</vt:lpstr>
      <vt:lpstr>Ethernet Evolution</vt:lpstr>
      <vt:lpstr>PowerPoint Presentation</vt:lpstr>
      <vt:lpstr>Ethernet Evolution</vt:lpstr>
      <vt:lpstr>PowerPoint Presentation</vt:lpstr>
      <vt:lpstr>PowerPoint Presentation</vt:lpstr>
      <vt:lpstr>Ethernet Evolution</vt:lpstr>
      <vt:lpstr>Ethernet Evolution</vt:lpstr>
      <vt:lpstr>The Hub Concept</vt:lpstr>
      <vt:lpstr>PowerPoint Presentation</vt:lpstr>
      <vt:lpstr>PowerPoint Presentation</vt:lpstr>
      <vt:lpstr>10Mbps Specification (Ethernet)</vt:lpstr>
      <vt:lpstr>Switched Ethernet</vt:lpstr>
      <vt:lpstr>Switches</vt:lpstr>
      <vt:lpstr>Switches   allows multiple simultaneous transmissions</vt:lpstr>
      <vt:lpstr>Switch Table</vt:lpstr>
      <vt:lpstr>Switch: Self-Learning</vt:lpstr>
      <vt:lpstr>Switch: Frame Filtering/Forwarding</vt:lpstr>
      <vt:lpstr>Self-learning, Forwarding: Example</vt:lpstr>
      <vt:lpstr>Interconnecting Switches</vt:lpstr>
      <vt:lpstr>Self-learning Multi-Switch</vt:lpstr>
      <vt:lpstr>Switched Ethernet</vt:lpstr>
      <vt:lpstr>PowerPoint Presentation</vt:lpstr>
      <vt:lpstr>Switched Ethernet</vt:lpstr>
      <vt:lpstr>Switched Ethernet Hub</vt:lpstr>
      <vt:lpstr>Switching Hierarchy</vt:lpstr>
      <vt:lpstr>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150</cp:revision>
  <dcterms:created xsi:type="dcterms:W3CDTF">2004-01-21T20:05:10Z</dcterms:created>
  <dcterms:modified xsi:type="dcterms:W3CDTF">2012-04-06T13:49:49Z</dcterms:modified>
</cp:coreProperties>
</file>