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19"/>
  </p:notesMasterIdLst>
  <p:handoutMasterIdLst>
    <p:handoutMasterId r:id="rId20"/>
  </p:handoutMasterIdLst>
  <p:sldIdLst>
    <p:sldId id="256" r:id="rId2"/>
    <p:sldId id="370" r:id="rId3"/>
    <p:sldId id="368" r:id="rId4"/>
    <p:sldId id="371" r:id="rId5"/>
    <p:sldId id="372" r:id="rId6"/>
    <p:sldId id="373" r:id="rId7"/>
    <p:sldId id="395" r:id="rId8"/>
    <p:sldId id="389" r:id="rId9"/>
    <p:sldId id="397" r:id="rId10"/>
    <p:sldId id="390" r:id="rId11"/>
    <p:sldId id="391" r:id="rId12"/>
    <p:sldId id="392" r:id="rId13"/>
    <p:sldId id="396" r:id="rId14"/>
    <p:sldId id="394" r:id="rId15"/>
    <p:sldId id="399" r:id="rId16"/>
    <p:sldId id="398" r:id="rId17"/>
    <p:sldId id="400" r:id="rId18"/>
  </p:sldIdLst>
  <p:sldSz cx="9144000" cy="6858000" type="screen4x3"/>
  <p:notesSz cx="6985000" cy="9271000"/>
  <p:defaultTextStyle>
    <a:defPPr>
      <a:defRPr lang="en-US"/>
    </a:defPPr>
    <a:lvl1pPr algn="ctr" rtl="0" eaLnBrk="0" fontAlgn="base" hangingPunct="0">
      <a:spcBef>
        <a:spcPct val="0"/>
      </a:spcBef>
      <a:spcAft>
        <a:spcPct val="0"/>
      </a:spcAft>
      <a:defRPr sz="2400" kern="1200">
        <a:solidFill>
          <a:schemeClr val="tx1"/>
        </a:solidFill>
        <a:latin typeface="Comic Sans MS" pitchFamily="66" charset="0"/>
        <a:ea typeface="+mn-ea"/>
        <a:cs typeface="+mn-cs"/>
      </a:defRPr>
    </a:lvl1pPr>
    <a:lvl2pPr marL="457200" algn="ctr" rtl="0" eaLnBrk="0" fontAlgn="base" hangingPunct="0">
      <a:spcBef>
        <a:spcPct val="0"/>
      </a:spcBef>
      <a:spcAft>
        <a:spcPct val="0"/>
      </a:spcAft>
      <a:defRPr sz="2400" kern="1200">
        <a:solidFill>
          <a:schemeClr val="tx1"/>
        </a:solidFill>
        <a:latin typeface="Comic Sans MS" pitchFamily="66" charset="0"/>
        <a:ea typeface="+mn-ea"/>
        <a:cs typeface="+mn-cs"/>
      </a:defRPr>
    </a:lvl2pPr>
    <a:lvl3pPr marL="914400" algn="ctr" rtl="0" eaLnBrk="0" fontAlgn="base" hangingPunct="0">
      <a:spcBef>
        <a:spcPct val="0"/>
      </a:spcBef>
      <a:spcAft>
        <a:spcPct val="0"/>
      </a:spcAft>
      <a:defRPr sz="2400" kern="1200">
        <a:solidFill>
          <a:schemeClr val="tx1"/>
        </a:solidFill>
        <a:latin typeface="Comic Sans MS" pitchFamily="66" charset="0"/>
        <a:ea typeface="+mn-ea"/>
        <a:cs typeface="+mn-cs"/>
      </a:defRPr>
    </a:lvl3pPr>
    <a:lvl4pPr marL="1371600" algn="ctr" rtl="0" eaLnBrk="0" fontAlgn="base" hangingPunct="0">
      <a:spcBef>
        <a:spcPct val="0"/>
      </a:spcBef>
      <a:spcAft>
        <a:spcPct val="0"/>
      </a:spcAft>
      <a:defRPr sz="2400" kern="1200">
        <a:solidFill>
          <a:schemeClr val="tx1"/>
        </a:solidFill>
        <a:latin typeface="Comic Sans MS" pitchFamily="66" charset="0"/>
        <a:ea typeface="+mn-ea"/>
        <a:cs typeface="+mn-cs"/>
      </a:defRPr>
    </a:lvl4pPr>
    <a:lvl5pPr marL="1828800" algn="ctr" rtl="0" eaLnBrk="0" fontAlgn="base" hangingPunct="0">
      <a:spcBef>
        <a:spcPct val="0"/>
      </a:spcBef>
      <a:spcAft>
        <a:spcPct val="0"/>
      </a:spcAft>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0033CC"/>
    <a:srgbClr val="990033"/>
    <a:srgbClr val="008000"/>
    <a:srgbClr val="003366"/>
    <a:srgbClr val="CC0000"/>
    <a:srgbClr val="FFFF00"/>
    <a:srgbClr val="FF6600"/>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19" autoAdjust="0"/>
    <p:restoredTop sz="94709" autoAdjust="0"/>
  </p:normalViewPr>
  <p:slideViewPr>
    <p:cSldViewPr>
      <p:cViewPr varScale="1">
        <p:scale>
          <a:sx n="74" d="100"/>
          <a:sy n="74" d="100"/>
        </p:scale>
        <p:origin x="-876" y="-102"/>
      </p:cViewPr>
      <p:guideLst>
        <p:guide orient="horz" pos="2115"/>
        <p:guide pos="278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4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l" defTabSz="928688" eaLnBrk="1" hangingPunct="1">
              <a:defRPr sz="1200">
                <a:latin typeface="Tahoma" pitchFamily="34" charset="0"/>
              </a:defRPr>
            </a:lvl1pPr>
          </a:lstStyle>
          <a:p>
            <a:pPr>
              <a:defRPr/>
            </a:pPr>
            <a:endParaRPr lang="en-US"/>
          </a:p>
        </p:txBody>
      </p:sp>
      <p:sp>
        <p:nvSpPr>
          <p:cNvPr id="8195" name="Rectangle 3"/>
          <p:cNvSpPr>
            <a:spLocks noGrp="1" noChangeArrowheads="1"/>
          </p:cNvSpPr>
          <p:nvPr>
            <p:ph type="dt" sz="quarter" idx="1"/>
          </p:nvPr>
        </p:nvSpPr>
        <p:spPr bwMode="auto">
          <a:xfrm>
            <a:off x="3957638" y="0"/>
            <a:ext cx="3027362"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eaLnBrk="1" hangingPunct="1">
              <a:defRPr sz="1200">
                <a:latin typeface="Tahoma" pitchFamily="34" charset="0"/>
              </a:defRPr>
            </a:lvl1pPr>
          </a:lstStyle>
          <a:p>
            <a:pPr>
              <a:defRPr/>
            </a:pPr>
            <a:fld id="{78184707-DFE1-4DD8-8F99-52FCEE9F1F0E}" type="datetime1">
              <a:rPr lang="en-US"/>
              <a:pPr>
                <a:defRPr/>
              </a:pPr>
              <a:t>1/8/2010</a:t>
            </a:fld>
            <a:endParaRPr lang="en-US"/>
          </a:p>
        </p:txBody>
      </p:sp>
      <p:sp>
        <p:nvSpPr>
          <p:cNvPr id="8196" name="Rectangle 4"/>
          <p:cNvSpPr>
            <a:spLocks noGrp="1" noChangeArrowheads="1"/>
          </p:cNvSpPr>
          <p:nvPr>
            <p:ph type="ftr" sz="quarter" idx="2"/>
          </p:nvPr>
        </p:nvSpPr>
        <p:spPr bwMode="auto">
          <a:xfrm>
            <a:off x="0" y="8807450"/>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l" defTabSz="928688" eaLnBrk="1" hangingPunct="1">
              <a:defRPr sz="1200">
                <a:latin typeface="Tahoma" pitchFamily="34" charset="0"/>
              </a:defRPr>
            </a:lvl1pPr>
          </a:lstStyle>
          <a:p>
            <a:pPr>
              <a:defRPr/>
            </a:pPr>
            <a:endParaRPr lang="en-US"/>
          </a:p>
        </p:txBody>
      </p:sp>
      <p:sp>
        <p:nvSpPr>
          <p:cNvPr id="8197" name="Rectangle 5"/>
          <p:cNvSpPr>
            <a:spLocks noGrp="1" noChangeArrowheads="1"/>
          </p:cNvSpPr>
          <p:nvPr>
            <p:ph type="sldNum" sz="quarter" idx="3"/>
          </p:nvPr>
        </p:nvSpPr>
        <p:spPr bwMode="auto">
          <a:xfrm>
            <a:off x="3957638" y="8807450"/>
            <a:ext cx="3027362"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eaLnBrk="1" hangingPunct="1">
              <a:defRPr sz="1200">
                <a:latin typeface="Tahoma" pitchFamily="34" charset="0"/>
              </a:defRPr>
            </a:lvl1pPr>
          </a:lstStyle>
          <a:p>
            <a:pPr>
              <a:defRPr/>
            </a:pPr>
            <a:fld id="{30A546B3-49C3-4647-91D4-3F19A7F0BD6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l" defTabSz="928688" eaLnBrk="1" hangingPunct="1">
              <a:defRPr sz="1200">
                <a:latin typeface="Tahoma" pitchFamily="34" charset="0"/>
              </a:defRPr>
            </a:lvl1pPr>
          </a:lstStyle>
          <a:p>
            <a:pPr>
              <a:defRPr/>
            </a:pPr>
            <a:endParaRPr lang="en-US"/>
          </a:p>
        </p:txBody>
      </p:sp>
      <p:sp>
        <p:nvSpPr>
          <p:cNvPr id="6147"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eaLnBrk="1" hangingPunct="1">
              <a:defRPr sz="1200">
                <a:latin typeface="Tahoma" pitchFamily="34" charset="0"/>
              </a:defRPr>
            </a:lvl1pPr>
          </a:lstStyle>
          <a:p>
            <a:pPr>
              <a:defRPr/>
            </a:pPr>
            <a:fld id="{E418ADD0-8BA1-473E-9521-434FDB68C2DA}" type="datetime1">
              <a:rPr lang="en-US"/>
              <a:pPr>
                <a:defRPr/>
              </a:pPr>
              <a:t>1/8/2010</a:t>
            </a:fld>
            <a:endParaRPr lang="en-US"/>
          </a:p>
        </p:txBody>
      </p:sp>
      <p:sp>
        <p:nvSpPr>
          <p:cNvPr id="43012"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31863" y="4403725"/>
            <a:ext cx="5121275" cy="41719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07450"/>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l" defTabSz="928688" eaLnBrk="1" hangingPunct="1">
              <a:defRPr sz="1200">
                <a:latin typeface="Tahoma" pitchFamily="34" charset="0"/>
              </a:defRPr>
            </a:lvl1pPr>
          </a:lstStyle>
          <a:p>
            <a:pPr>
              <a:defRPr/>
            </a:pPr>
            <a:endParaRPr lang="en-US"/>
          </a:p>
        </p:txBody>
      </p:sp>
      <p:sp>
        <p:nvSpPr>
          <p:cNvPr id="6151" name="Rectangle 7"/>
          <p:cNvSpPr>
            <a:spLocks noGrp="1" noChangeArrowheads="1"/>
          </p:cNvSpPr>
          <p:nvPr>
            <p:ph type="sldNum" sz="quarter" idx="5"/>
          </p:nvPr>
        </p:nvSpPr>
        <p:spPr bwMode="auto">
          <a:xfrm>
            <a:off x="3957638" y="8807450"/>
            <a:ext cx="3027362"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eaLnBrk="1" hangingPunct="1">
              <a:defRPr sz="1200">
                <a:latin typeface="Tahoma" pitchFamily="34" charset="0"/>
              </a:defRPr>
            </a:lvl1pPr>
          </a:lstStyle>
          <a:p>
            <a:pPr>
              <a:defRPr/>
            </a:pPr>
            <a:fld id="{02512EE1-038B-4E6C-84BE-B006BCEA201C}" type="slidenum">
              <a:rPr lang="en-US"/>
              <a:pPr>
                <a:defRPr/>
              </a:pPr>
              <a:t>‹#›</a:t>
            </a:fld>
            <a:endParaRPr 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9E6"/>
        </a:solidFill>
        <a:effectLst/>
      </p:bgPr>
    </p:bg>
    <p:spTree>
      <p:nvGrpSpPr>
        <p:cNvPr id="1" name=""/>
        <p:cNvGrpSpPr/>
        <p:nvPr/>
      </p:nvGrpSpPr>
      <p:grpSpPr>
        <a:xfrm>
          <a:off x="0" y="0"/>
          <a:ext cx="0" cy="0"/>
          <a:chOff x="0" y="0"/>
          <a:chExt cx="0" cy="0"/>
        </a:xfrm>
      </p:grpSpPr>
      <p:pic>
        <p:nvPicPr>
          <p:cNvPr id="3" name="Picture 9" descr="Picture1"/>
          <p:cNvPicPr>
            <a:picLocks noChangeAspect="1" noChangeArrowheads="1"/>
          </p:cNvPicPr>
          <p:nvPr/>
        </p:nvPicPr>
        <p:blipFill>
          <a:blip r:embed="rId2"/>
          <a:srcRect/>
          <a:stretch>
            <a:fillRect/>
          </a:stretch>
        </p:blipFill>
        <p:spPr bwMode="auto">
          <a:xfrm>
            <a:off x="-4763" y="-4763"/>
            <a:ext cx="9155113" cy="6869113"/>
          </a:xfrm>
          <a:prstGeom prst="rect">
            <a:avLst/>
          </a:prstGeom>
          <a:noFill/>
          <a:ln w="9525">
            <a:noFill/>
            <a:miter lim="800000"/>
            <a:headEnd/>
            <a:tailEnd/>
          </a:ln>
        </p:spPr>
      </p:pic>
      <p:sp>
        <p:nvSpPr>
          <p:cNvPr id="4" name="Line 5"/>
          <p:cNvSpPr>
            <a:spLocks noChangeShapeType="1"/>
          </p:cNvSpPr>
          <p:nvPr/>
        </p:nvSpPr>
        <p:spPr bwMode="auto">
          <a:xfrm>
            <a:off x="0" y="990600"/>
            <a:ext cx="9144000" cy="0"/>
          </a:xfrm>
          <a:prstGeom prst="line">
            <a:avLst/>
          </a:prstGeom>
          <a:noFill/>
          <a:ln w="50800">
            <a:solidFill>
              <a:schemeClr val="tx1"/>
            </a:solidFill>
            <a:round/>
            <a:headEnd/>
            <a:tailEnd/>
          </a:ln>
          <a:effectLst/>
        </p:spPr>
        <p:txBody>
          <a:bodyPr wrap="none" anchor="ctr"/>
          <a:lstStyle/>
          <a:p>
            <a:pPr>
              <a:defRPr/>
            </a:pPr>
            <a:endParaRPr lang="en-US"/>
          </a:p>
        </p:txBody>
      </p:sp>
      <p:sp>
        <p:nvSpPr>
          <p:cNvPr id="5" name="Line 6"/>
          <p:cNvSpPr>
            <a:spLocks noChangeShapeType="1"/>
          </p:cNvSpPr>
          <p:nvPr/>
        </p:nvSpPr>
        <p:spPr bwMode="auto">
          <a:xfrm>
            <a:off x="0" y="5562600"/>
            <a:ext cx="9144000" cy="0"/>
          </a:xfrm>
          <a:prstGeom prst="line">
            <a:avLst/>
          </a:prstGeom>
          <a:noFill/>
          <a:ln w="25400">
            <a:solidFill>
              <a:schemeClr val="folHlink"/>
            </a:solidFill>
            <a:round/>
            <a:headEnd/>
            <a:tailEnd/>
          </a:ln>
          <a:effectLst/>
        </p:spPr>
        <p:txBody>
          <a:bodyPr wrap="none" anchor="ctr"/>
          <a:lstStyle/>
          <a:p>
            <a:pPr>
              <a:defRPr/>
            </a:pPr>
            <a:endParaRPr lang="en-US"/>
          </a:p>
        </p:txBody>
      </p:sp>
      <p:sp>
        <p:nvSpPr>
          <p:cNvPr id="6" name="Rectangle 7"/>
          <p:cNvSpPr>
            <a:spLocks noChangeArrowheads="1"/>
          </p:cNvSpPr>
          <p:nvPr/>
        </p:nvSpPr>
        <p:spPr bwMode="auto">
          <a:xfrm>
            <a:off x="0" y="6477000"/>
            <a:ext cx="914400" cy="381000"/>
          </a:xfrm>
          <a:prstGeom prst="rect">
            <a:avLst/>
          </a:prstGeom>
          <a:noFill/>
          <a:ln w="9525">
            <a:noFill/>
            <a:miter lim="800000"/>
            <a:headEnd/>
            <a:tailEnd/>
          </a:ln>
          <a:effectLst/>
        </p:spPr>
        <p:txBody>
          <a:bodyPr/>
          <a:lstStyle/>
          <a:p>
            <a:pPr algn="r">
              <a:defRPr/>
            </a:pPr>
            <a:endParaRPr lang="en-US" sz="1400">
              <a:latin typeface="Trebuchet MS" pitchFamily="34" charset="0"/>
            </a:endParaRPr>
          </a:p>
        </p:txBody>
      </p:sp>
      <p:sp>
        <p:nvSpPr>
          <p:cNvPr id="56324" name="Rectangle 4"/>
          <p:cNvSpPr>
            <a:spLocks noGrp="1" noChangeArrowheads="1"/>
          </p:cNvSpPr>
          <p:nvPr>
            <p:ph type="ctrTitle"/>
          </p:nvPr>
        </p:nvSpPr>
        <p:spPr bwMode="auto">
          <a:xfrm>
            <a:off x="609600" y="1265238"/>
            <a:ext cx="8001000" cy="866775"/>
          </a:xfrm>
          <a:effectLst/>
        </p:spPr>
        <p:txBody>
          <a:bodyPr/>
          <a:lstStyle>
            <a:lvl1pPr>
              <a:defRPr sz="4800">
                <a:solidFill>
                  <a:schemeClr val="tx1"/>
                </a:solidFill>
                <a:effectLst>
                  <a:outerShdw blurRad="38100" dist="38100" dir="2700000" algn="tl">
                    <a:srgbClr val="FFFFFF"/>
                  </a:outerShdw>
                </a:effectLst>
                <a:cs typeface="Simplified Arabic Fixed" pitchFamily="49" charset="-78"/>
              </a:defRPr>
            </a:lvl1pPr>
          </a:lstStyle>
          <a:p>
            <a:r>
              <a:rPr lang="en-US"/>
              <a:t>Click to edit Master title style</a:t>
            </a:r>
          </a:p>
        </p:txBody>
      </p:sp>
      <p:sp>
        <p:nvSpPr>
          <p:cNvPr id="7" name="Rectangle 8"/>
          <p:cNvSpPr>
            <a:spLocks noGrp="1" noChangeArrowheads="1"/>
          </p:cNvSpPr>
          <p:nvPr>
            <p:ph type="sldNum" sz="quarter" idx="10"/>
          </p:nvPr>
        </p:nvSpPr>
        <p:spPr>
          <a:xfrm>
            <a:off x="7740650" y="6092825"/>
            <a:ext cx="1150938" cy="574675"/>
          </a:xfrm>
        </p:spPr>
        <p:txBody>
          <a:bodyPr/>
          <a:lstStyle>
            <a:lvl1pPr>
              <a:defRPr>
                <a:effectLst/>
                <a:latin typeface="+mn-lt"/>
              </a:defRPr>
            </a:lvl1pPr>
          </a:lstStyle>
          <a:p>
            <a:pPr>
              <a:defRPr/>
            </a:pPr>
            <a:fld id="{7C62D9A0-A45C-4035-A425-29B9D6034F5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Advanced Computer Networks   Introduction</a:t>
            </a:r>
            <a:endParaRPr lang="en-US">
              <a:solidFill>
                <a:srgbClr val="800000"/>
              </a:solidFill>
              <a:effectLst>
                <a:outerShdw blurRad="38100" dist="38100" dir="2700000" algn="tl">
                  <a:srgbClr val="000000"/>
                </a:outerShdw>
              </a:effectLst>
            </a:endParaRPr>
          </a:p>
        </p:txBody>
      </p:sp>
      <p:sp>
        <p:nvSpPr>
          <p:cNvPr id="5" name="Rectangle 10"/>
          <p:cNvSpPr>
            <a:spLocks noGrp="1" noChangeArrowheads="1"/>
          </p:cNvSpPr>
          <p:nvPr>
            <p:ph type="sldNum" sz="quarter" idx="11"/>
          </p:nvPr>
        </p:nvSpPr>
        <p:spPr>
          <a:ln/>
        </p:spPr>
        <p:txBody>
          <a:bodyPr/>
          <a:lstStyle>
            <a:lvl1pPr>
              <a:defRPr/>
            </a:lvl1pPr>
          </a:lstStyle>
          <a:p>
            <a:pPr>
              <a:defRPr/>
            </a:pPr>
            <a:fld id="{4E361E46-A829-46C8-B284-64F880F90D4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9100" y="115888"/>
            <a:ext cx="2195513" cy="5980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9388" y="115888"/>
            <a:ext cx="6437312" cy="5980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Advanced Computer Networks   Introduction</a:t>
            </a:r>
            <a:endParaRPr lang="en-US">
              <a:solidFill>
                <a:srgbClr val="800000"/>
              </a:solidFill>
              <a:effectLst>
                <a:outerShdw blurRad="38100" dist="38100" dir="2700000" algn="tl">
                  <a:srgbClr val="000000"/>
                </a:outerShdw>
              </a:effectLst>
            </a:endParaRPr>
          </a:p>
        </p:txBody>
      </p:sp>
      <p:sp>
        <p:nvSpPr>
          <p:cNvPr id="5" name="Rectangle 10"/>
          <p:cNvSpPr>
            <a:spLocks noGrp="1" noChangeArrowheads="1"/>
          </p:cNvSpPr>
          <p:nvPr>
            <p:ph type="sldNum" sz="quarter" idx="11"/>
          </p:nvPr>
        </p:nvSpPr>
        <p:spPr>
          <a:ln/>
        </p:spPr>
        <p:txBody>
          <a:bodyPr/>
          <a:lstStyle>
            <a:lvl1pPr>
              <a:defRPr/>
            </a:lvl1pPr>
          </a:lstStyle>
          <a:p>
            <a:pPr>
              <a:defRPr/>
            </a:pPr>
            <a:fld id="{4A80AC50-AF34-4E0A-AC36-40E580A3567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a:latin typeface="+mn-lt"/>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1285852" y="6454775"/>
            <a:ext cx="6656388" cy="287338"/>
          </a:xfrm>
          <a:ln/>
        </p:spPr>
        <p:txBody>
          <a:bodyPr/>
          <a:lstStyle>
            <a:lvl1pPr>
              <a:defRPr/>
            </a:lvl1pPr>
          </a:lstStyle>
          <a:p>
            <a:pPr>
              <a:defRPr/>
            </a:pPr>
            <a:r>
              <a:rPr lang="en-US" dirty="0" smtClean="0"/>
              <a:t>Advanced Computer Networks   </a:t>
            </a:r>
            <a:r>
              <a:rPr lang="en-US" dirty="0" smtClean="0">
                <a:solidFill>
                  <a:srgbClr val="990033"/>
                </a:solidFill>
              </a:rPr>
              <a:t>Performance Metrics</a:t>
            </a:r>
            <a:endParaRPr lang="en-US" dirty="0">
              <a:solidFill>
                <a:srgbClr val="990033"/>
              </a:solidFill>
              <a:effectLst>
                <a:outerShdw blurRad="38100" dist="38100" dir="2700000" algn="tl">
                  <a:srgbClr val="000000"/>
                </a:outerShdw>
              </a:effectLst>
            </a:endParaRPr>
          </a:p>
        </p:txBody>
      </p:sp>
      <p:sp>
        <p:nvSpPr>
          <p:cNvPr id="5" name="Rectangle 10"/>
          <p:cNvSpPr>
            <a:spLocks noGrp="1" noChangeArrowheads="1"/>
          </p:cNvSpPr>
          <p:nvPr>
            <p:ph type="sldNum" sz="quarter" idx="11"/>
          </p:nvPr>
        </p:nvSpPr>
        <p:spPr>
          <a:xfrm>
            <a:off x="8194675" y="6486548"/>
            <a:ext cx="914400" cy="228600"/>
          </a:xfrm>
          <a:ln/>
        </p:spPr>
        <p:txBody>
          <a:bodyPr/>
          <a:lstStyle>
            <a:lvl1pPr>
              <a:defRPr>
                <a:latin typeface="Comic Sans MS" pitchFamily="66" charset="0"/>
              </a:defRPr>
            </a:lvl1pPr>
          </a:lstStyle>
          <a:p>
            <a:pPr>
              <a:defRPr/>
            </a:pPr>
            <a:fld id="{3786ED73-AFAE-40D1-8B17-06E2B2BE615A}"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Advanced Computer Networks   Introduction</a:t>
            </a:r>
            <a:endParaRPr lang="en-US">
              <a:solidFill>
                <a:srgbClr val="800000"/>
              </a:solidFill>
              <a:effectLst>
                <a:outerShdw blurRad="38100" dist="38100" dir="2700000" algn="tl">
                  <a:srgbClr val="000000"/>
                </a:outerShdw>
              </a:effectLst>
            </a:endParaRPr>
          </a:p>
        </p:txBody>
      </p:sp>
      <p:sp>
        <p:nvSpPr>
          <p:cNvPr id="5" name="Rectangle 10"/>
          <p:cNvSpPr>
            <a:spLocks noGrp="1" noChangeArrowheads="1"/>
          </p:cNvSpPr>
          <p:nvPr>
            <p:ph type="sldNum" sz="quarter" idx="11"/>
          </p:nvPr>
        </p:nvSpPr>
        <p:spPr>
          <a:ln/>
        </p:spPr>
        <p:txBody>
          <a:bodyPr/>
          <a:lstStyle>
            <a:lvl1pPr>
              <a:defRPr/>
            </a:lvl1pPr>
          </a:lstStyle>
          <a:p>
            <a:pPr>
              <a:defRPr/>
            </a:pPr>
            <a:fld id="{BB1E2A9A-00E3-4430-906E-995E8281053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Advanced Computer Networks   Introduction</a:t>
            </a:r>
            <a:endParaRPr lang="en-US">
              <a:solidFill>
                <a:srgbClr val="800000"/>
              </a:solidFill>
              <a:effectLst>
                <a:outerShdw blurRad="38100" dist="38100" dir="2700000" algn="tl">
                  <a:srgbClr val="000000"/>
                </a:outerShdw>
              </a:effectLst>
            </a:endParaRPr>
          </a:p>
        </p:txBody>
      </p:sp>
      <p:sp>
        <p:nvSpPr>
          <p:cNvPr id="6" name="Rectangle 10"/>
          <p:cNvSpPr>
            <a:spLocks noGrp="1" noChangeArrowheads="1"/>
          </p:cNvSpPr>
          <p:nvPr>
            <p:ph type="sldNum" sz="quarter" idx="11"/>
          </p:nvPr>
        </p:nvSpPr>
        <p:spPr>
          <a:ln/>
        </p:spPr>
        <p:txBody>
          <a:bodyPr/>
          <a:lstStyle>
            <a:lvl1pPr>
              <a:defRPr/>
            </a:lvl1pPr>
          </a:lstStyle>
          <a:p>
            <a:pPr>
              <a:defRPr/>
            </a:pPr>
            <a:fld id="{B708865F-D8BA-461E-B4C5-2BCB8287721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Advanced Computer Networks   Introduction</a:t>
            </a:r>
            <a:endParaRPr lang="en-US">
              <a:solidFill>
                <a:srgbClr val="800000"/>
              </a:solidFill>
              <a:effectLst>
                <a:outerShdw blurRad="38100" dist="38100" dir="2700000" algn="tl">
                  <a:srgbClr val="000000"/>
                </a:outerShdw>
              </a:effectLst>
            </a:endParaRPr>
          </a:p>
        </p:txBody>
      </p:sp>
      <p:sp>
        <p:nvSpPr>
          <p:cNvPr id="8" name="Rectangle 10"/>
          <p:cNvSpPr>
            <a:spLocks noGrp="1" noChangeArrowheads="1"/>
          </p:cNvSpPr>
          <p:nvPr>
            <p:ph type="sldNum" sz="quarter" idx="11"/>
          </p:nvPr>
        </p:nvSpPr>
        <p:spPr>
          <a:ln/>
        </p:spPr>
        <p:txBody>
          <a:bodyPr/>
          <a:lstStyle>
            <a:lvl1pPr>
              <a:defRPr/>
            </a:lvl1pPr>
          </a:lstStyle>
          <a:p>
            <a:pPr>
              <a:defRPr/>
            </a:pPr>
            <a:fld id="{AA5A483E-2C16-4A7C-A450-A95C4775788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Advanced Computer Networks   Introduction</a:t>
            </a:r>
            <a:endParaRPr lang="en-US">
              <a:solidFill>
                <a:srgbClr val="800000"/>
              </a:solidFill>
              <a:effectLst>
                <a:outerShdw blurRad="38100" dist="38100" dir="2700000" algn="tl">
                  <a:srgbClr val="000000"/>
                </a:outerShdw>
              </a:effectLst>
            </a:endParaRPr>
          </a:p>
        </p:txBody>
      </p:sp>
      <p:sp>
        <p:nvSpPr>
          <p:cNvPr id="4" name="Rectangle 10"/>
          <p:cNvSpPr>
            <a:spLocks noGrp="1" noChangeArrowheads="1"/>
          </p:cNvSpPr>
          <p:nvPr>
            <p:ph type="sldNum" sz="quarter" idx="11"/>
          </p:nvPr>
        </p:nvSpPr>
        <p:spPr>
          <a:ln/>
        </p:spPr>
        <p:txBody>
          <a:bodyPr/>
          <a:lstStyle>
            <a:lvl1pPr>
              <a:defRPr/>
            </a:lvl1pPr>
          </a:lstStyle>
          <a:p>
            <a:pPr>
              <a:defRPr/>
            </a:pPr>
            <a:fld id="{89CE651F-B56D-48D2-A702-1FFE07FC73E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Advanced Computer Networks   Introduction</a:t>
            </a:r>
            <a:endParaRPr lang="en-US">
              <a:solidFill>
                <a:srgbClr val="800000"/>
              </a:solidFill>
              <a:effectLst>
                <a:outerShdw blurRad="38100" dist="38100" dir="2700000" algn="tl">
                  <a:srgbClr val="000000"/>
                </a:outerShdw>
              </a:effectLst>
            </a:endParaRPr>
          </a:p>
        </p:txBody>
      </p:sp>
      <p:sp>
        <p:nvSpPr>
          <p:cNvPr id="3" name="Rectangle 10"/>
          <p:cNvSpPr>
            <a:spLocks noGrp="1" noChangeArrowheads="1"/>
          </p:cNvSpPr>
          <p:nvPr>
            <p:ph type="sldNum" sz="quarter" idx="11"/>
          </p:nvPr>
        </p:nvSpPr>
        <p:spPr>
          <a:ln/>
        </p:spPr>
        <p:txBody>
          <a:bodyPr/>
          <a:lstStyle>
            <a:lvl1pPr>
              <a:defRPr/>
            </a:lvl1pPr>
          </a:lstStyle>
          <a:p>
            <a:pPr>
              <a:defRPr/>
            </a:pPr>
            <a:fld id="{1A54BAB6-FEBD-4F64-A6D7-C50E0F3E21C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Advanced Computer Networks   Introduction</a:t>
            </a:r>
            <a:endParaRPr lang="en-US">
              <a:solidFill>
                <a:srgbClr val="800000"/>
              </a:solidFill>
              <a:effectLst>
                <a:outerShdw blurRad="38100" dist="38100" dir="2700000" algn="tl">
                  <a:srgbClr val="000000"/>
                </a:outerShdw>
              </a:effectLst>
            </a:endParaRPr>
          </a:p>
        </p:txBody>
      </p:sp>
      <p:sp>
        <p:nvSpPr>
          <p:cNvPr id="6" name="Rectangle 10"/>
          <p:cNvSpPr>
            <a:spLocks noGrp="1" noChangeArrowheads="1"/>
          </p:cNvSpPr>
          <p:nvPr>
            <p:ph type="sldNum" sz="quarter" idx="11"/>
          </p:nvPr>
        </p:nvSpPr>
        <p:spPr>
          <a:ln/>
        </p:spPr>
        <p:txBody>
          <a:bodyPr/>
          <a:lstStyle>
            <a:lvl1pPr>
              <a:defRPr/>
            </a:lvl1pPr>
          </a:lstStyle>
          <a:p>
            <a:pPr>
              <a:defRPr/>
            </a:pPr>
            <a:fld id="{AC75B29D-399E-4EBE-B92E-E324310C2F9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Advanced Computer Networks   Introduction</a:t>
            </a:r>
            <a:endParaRPr lang="en-US">
              <a:solidFill>
                <a:srgbClr val="800000"/>
              </a:solidFill>
              <a:effectLst>
                <a:outerShdw blurRad="38100" dist="38100" dir="2700000" algn="tl">
                  <a:srgbClr val="000000"/>
                </a:outerShdw>
              </a:effectLst>
            </a:endParaRPr>
          </a:p>
        </p:txBody>
      </p:sp>
      <p:sp>
        <p:nvSpPr>
          <p:cNvPr id="6" name="Rectangle 10"/>
          <p:cNvSpPr>
            <a:spLocks noGrp="1" noChangeArrowheads="1"/>
          </p:cNvSpPr>
          <p:nvPr>
            <p:ph type="sldNum" sz="quarter" idx="11"/>
          </p:nvPr>
        </p:nvSpPr>
        <p:spPr>
          <a:ln/>
        </p:spPr>
        <p:txBody>
          <a:bodyPr/>
          <a:lstStyle>
            <a:lvl1pPr>
              <a:defRPr/>
            </a:lvl1pPr>
          </a:lstStyle>
          <a:p>
            <a:pPr>
              <a:defRPr/>
            </a:pPr>
            <a:fld id="{0558D4C7-A5ED-4B23-8CDE-2E50A8B2DA8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Pr>
        <a:solidFill>
          <a:srgbClr val="FFF9E6"/>
        </a:solidFill>
        <a:effectLst/>
      </p:bgPr>
    </p:bg>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0" y="6324600"/>
            <a:ext cx="9144000" cy="533400"/>
          </a:xfrm>
          <a:prstGeom prst="rect">
            <a:avLst/>
          </a:prstGeom>
          <a:solidFill>
            <a:srgbClr val="CCCCCC"/>
          </a:solidFill>
          <a:ln w="9525">
            <a:noFill/>
            <a:miter lim="800000"/>
            <a:headEnd/>
            <a:tailEnd/>
          </a:ln>
          <a:effectLst/>
        </p:spPr>
        <p:txBody>
          <a:bodyPr wrap="none" anchor="ctr"/>
          <a:lstStyle/>
          <a:p>
            <a:pPr>
              <a:defRPr/>
            </a:pPr>
            <a:endParaRPr lang="en-US"/>
          </a:p>
        </p:txBody>
      </p:sp>
      <p:pic>
        <p:nvPicPr>
          <p:cNvPr id="1027" name="Picture 3" descr="Picture3"/>
          <p:cNvPicPr>
            <a:picLocks noChangeAspect="1" noChangeArrowheads="1"/>
          </p:cNvPicPr>
          <p:nvPr/>
        </p:nvPicPr>
        <p:blipFill>
          <a:blip r:embed="rId13"/>
          <a:srcRect/>
          <a:stretch>
            <a:fillRect/>
          </a:stretch>
        </p:blipFill>
        <p:spPr bwMode="auto">
          <a:xfrm>
            <a:off x="0" y="0"/>
            <a:ext cx="9180513" cy="6858000"/>
          </a:xfrm>
          <a:prstGeom prst="rect">
            <a:avLst/>
          </a:prstGeom>
          <a:noFill/>
          <a:ln w="9525">
            <a:noFill/>
            <a:miter lim="800000"/>
            <a:headEnd/>
            <a:tailEnd/>
          </a:ln>
        </p:spPr>
      </p:pic>
      <p:sp>
        <p:nvSpPr>
          <p:cNvPr id="55300" name="Rectangle 4"/>
          <p:cNvSpPr>
            <a:spLocks noGrp="1" noChangeArrowheads="1"/>
          </p:cNvSpPr>
          <p:nvPr>
            <p:ph type="ftr" sz="quarter" idx="3"/>
          </p:nvPr>
        </p:nvSpPr>
        <p:spPr bwMode="auto">
          <a:xfrm>
            <a:off x="1403350" y="6454775"/>
            <a:ext cx="6656388"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600" b="1">
                <a:effectLst>
                  <a:outerShdw blurRad="38100" dist="38100" dir="2700000" algn="tl">
                    <a:srgbClr val="FFFFFF"/>
                  </a:outerShdw>
                </a:effectLst>
                <a:cs typeface="Courier New" pitchFamily="49" charset="0"/>
              </a:defRPr>
            </a:lvl1pPr>
          </a:lstStyle>
          <a:p>
            <a:pPr>
              <a:defRPr/>
            </a:pPr>
            <a:r>
              <a:rPr lang="en-US" smtClean="0"/>
              <a:t>Advanced Computer Networks   Introduction</a:t>
            </a:r>
            <a:endParaRPr lang="en-US">
              <a:solidFill>
                <a:srgbClr val="800000"/>
              </a:solidFill>
              <a:effectLst>
                <a:outerShdw blurRad="38100" dist="38100" dir="2700000" algn="tl">
                  <a:srgbClr val="000000"/>
                </a:outerShdw>
              </a:effectLst>
            </a:endParaRPr>
          </a:p>
        </p:txBody>
      </p:sp>
      <p:sp>
        <p:nvSpPr>
          <p:cNvPr id="55302" name="Rectangle 6"/>
          <p:cNvSpPr>
            <a:spLocks noGrp="1" noChangeArrowheads="1"/>
          </p:cNvSpPr>
          <p:nvPr>
            <p:ph type="body" idx="1"/>
          </p:nvPr>
        </p:nvSpPr>
        <p:spPr bwMode="auto">
          <a:xfrm>
            <a:off x="457200" y="1295400"/>
            <a:ext cx="82296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5303" name="Rectangle 7"/>
          <p:cNvSpPr>
            <a:spLocks noGrp="1" noChangeArrowheads="1"/>
          </p:cNvSpPr>
          <p:nvPr>
            <p:ph type="title"/>
          </p:nvPr>
        </p:nvSpPr>
        <p:spPr bwMode="white">
          <a:xfrm>
            <a:off x="179388" y="115888"/>
            <a:ext cx="8785225" cy="792162"/>
          </a:xfrm>
          <a:prstGeom prst="rect">
            <a:avLst/>
          </a:prstGeom>
          <a:noFill/>
          <a:ln w="9525">
            <a:noFill/>
            <a:miter lim="800000"/>
            <a:headEnd/>
            <a:tailEnd/>
          </a:ln>
          <a:effectLst>
            <a:outerShdw dist="1796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 </a:t>
            </a:r>
          </a:p>
        </p:txBody>
      </p:sp>
      <p:sp>
        <p:nvSpPr>
          <p:cNvPr id="55304" name="Line 8"/>
          <p:cNvSpPr>
            <a:spLocks noChangeShapeType="1"/>
          </p:cNvSpPr>
          <p:nvPr/>
        </p:nvSpPr>
        <p:spPr bwMode="auto">
          <a:xfrm>
            <a:off x="0" y="990600"/>
            <a:ext cx="9144000" cy="0"/>
          </a:xfrm>
          <a:prstGeom prst="line">
            <a:avLst/>
          </a:prstGeom>
          <a:noFill/>
          <a:ln w="50800">
            <a:solidFill>
              <a:schemeClr val="tx1"/>
            </a:solidFill>
            <a:round/>
            <a:headEnd/>
            <a:tailEnd/>
          </a:ln>
          <a:effectLst/>
        </p:spPr>
        <p:txBody>
          <a:bodyPr wrap="none" anchor="ctr"/>
          <a:lstStyle/>
          <a:p>
            <a:pPr>
              <a:defRPr/>
            </a:pPr>
            <a:endParaRPr lang="en-US"/>
          </a:p>
        </p:txBody>
      </p:sp>
      <p:sp>
        <p:nvSpPr>
          <p:cNvPr id="55305" name="Line 9"/>
          <p:cNvSpPr>
            <a:spLocks noChangeShapeType="1"/>
          </p:cNvSpPr>
          <p:nvPr/>
        </p:nvSpPr>
        <p:spPr bwMode="auto">
          <a:xfrm>
            <a:off x="0" y="6324600"/>
            <a:ext cx="9144000" cy="0"/>
          </a:xfrm>
          <a:prstGeom prst="line">
            <a:avLst/>
          </a:prstGeom>
          <a:noFill/>
          <a:ln w="25400">
            <a:solidFill>
              <a:schemeClr val="folHlink"/>
            </a:solidFill>
            <a:round/>
            <a:headEnd/>
            <a:tailEnd/>
          </a:ln>
          <a:effectLst/>
        </p:spPr>
        <p:txBody>
          <a:bodyPr wrap="none" anchor="ctr"/>
          <a:lstStyle/>
          <a:p>
            <a:pPr>
              <a:defRPr/>
            </a:pPr>
            <a:endParaRPr lang="en-US"/>
          </a:p>
        </p:txBody>
      </p:sp>
      <p:sp>
        <p:nvSpPr>
          <p:cNvPr id="55306" name="Rectangle 10"/>
          <p:cNvSpPr>
            <a:spLocks noGrp="1" noChangeArrowheads="1"/>
          </p:cNvSpPr>
          <p:nvPr>
            <p:ph type="sldNum" sz="quarter" idx="4"/>
          </p:nvPr>
        </p:nvSpPr>
        <p:spPr bwMode="auto">
          <a:xfrm>
            <a:off x="8194675" y="6440488"/>
            <a:ext cx="9144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600" b="1">
                <a:solidFill>
                  <a:srgbClr val="800000"/>
                </a:solidFill>
                <a:effectLst>
                  <a:outerShdw blurRad="38100" dist="38100" dir="2700000" algn="tl">
                    <a:srgbClr val="000000"/>
                  </a:outerShdw>
                </a:effectLst>
                <a:latin typeface="Courier New" pitchFamily="49" charset="0"/>
                <a:cs typeface="Courier New" pitchFamily="49" charset="0"/>
              </a:defRPr>
            </a:lvl1pPr>
          </a:lstStyle>
          <a:p>
            <a:pPr>
              <a:defRPr/>
            </a:pPr>
            <a:fld id="{7B009C64-9295-44C1-B10D-4427A8C1236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dt="0"/>
  <p:txStyles>
    <p:titleStyle>
      <a:lvl1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mj-lt"/>
          <a:ea typeface="+mj-ea"/>
          <a:cs typeface="+mj-cs"/>
        </a:defRPr>
      </a:lvl1pPr>
      <a:lvl2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2pPr>
      <a:lvl3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3pPr>
      <a:lvl4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4pPr>
      <a:lvl5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5pPr>
      <a:lvl6pPr marL="457200"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6pPr>
      <a:lvl7pPr marL="914400"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7pPr>
      <a:lvl8pPr marL="1371600"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8pPr>
      <a:lvl9pPr marL="1828800"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9pPr>
    </p:titleStyle>
    <p:bodyStyle>
      <a:lvl1pPr marL="225425" indent="-225425" algn="l" rtl="0" eaLnBrk="0" fontAlgn="base" hangingPunct="0">
        <a:spcBef>
          <a:spcPct val="20000"/>
        </a:spcBef>
        <a:spcAft>
          <a:spcPct val="0"/>
        </a:spcAft>
        <a:buClr>
          <a:schemeClr val="tx1"/>
        </a:buClr>
        <a:buSzPct val="50000"/>
        <a:buFont typeface="Wingdings" pitchFamily="2" charset="2"/>
        <a:buChar char="§"/>
        <a:defRPr sz="3200" b="1">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b="1">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b="1">
          <a:solidFill>
            <a:schemeClr val="tx1"/>
          </a:solidFill>
          <a:latin typeface="Arial" charset="0"/>
        </a:defRPr>
      </a:lvl3pPr>
      <a:lvl4pPr marL="1600200" indent="-228600" algn="l" rtl="0" eaLnBrk="0" fontAlgn="base" hangingPunct="0">
        <a:spcBef>
          <a:spcPct val="20000"/>
        </a:spcBef>
        <a:spcAft>
          <a:spcPct val="0"/>
        </a:spcAft>
        <a:buClr>
          <a:schemeClr val="tx1"/>
        </a:buClr>
        <a:buChar char="–"/>
        <a:defRPr sz="2000" b="1">
          <a:solidFill>
            <a:schemeClr val="tx1"/>
          </a:solidFill>
          <a:latin typeface="Arial" charset="0"/>
        </a:defRPr>
      </a:lvl4pPr>
      <a:lvl5pPr marL="2057400" indent="-228600" algn="l" rtl="0" eaLnBrk="0" fontAlgn="base" hangingPunct="0">
        <a:spcBef>
          <a:spcPct val="20000"/>
        </a:spcBef>
        <a:spcAft>
          <a:spcPct val="0"/>
        </a:spcAft>
        <a:buClr>
          <a:schemeClr val="tx1"/>
        </a:buClr>
        <a:buChar char="»"/>
        <a:defRPr b="1">
          <a:solidFill>
            <a:schemeClr val="tx1"/>
          </a:solidFill>
          <a:latin typeface="Arial" charset="0"/>
        </a:defRPr>
      </a:lvl5pPr>
      <a:lvl6pPr marL="2514600" indent="-228600" algn="l" rtl="0" eaLnBrk="0" fontAlgn="base" hangingPunct="0">
        <a:spcBef>
          <a:spcPct val="20000"/>
        </a:spcBef>
        <a:spcAft>
          <a:spcPct val="0"/>
        </a:spcAft>
        <a:buClr>
          <a:schemeClr val="tx1"/>
        </a:buClr>
        <a:buChar char="»"/>
        <a:defRPr b="1">
          <a:solidFill>
            <a:schemeClr val="tx1"/>
          </a:solidFill>
          <a:latin typeface="Arial" charset="0"/>
        </a:defRPr>
      </a:lvl6pPr>
      <a:lvl7pPr marL="2971800" indent="-228600" algn="l" rtl="0" eaLnBrk="0" fontAlgn="base" hangingPunct="0">
        <a:spcBef>
          <a:spcPct val="20000"/>
        </a:spcBef>
        <a:spcAft>
          <a:spcPct val="0"/>
        </a:spcAft>
        <a:buClr>
          <a:schemeClr val="tx1"/>
        </a:buClr>
        <a:buChar char="»"/>
        <a:defRPr b="1">
          <a:solidFill>
            <a:schemeClr val="tx1"/>
          </a:solidFill>
          <a:latin typeface="Arial" charset="0"/>
        </a:defRPr>
      </a:lvl7pPr>
      <a:lvl8pPr marL="3429000" indent="-228600" algn="l" rtl="0" eaLnBrk="0" fontAlgn="base" hangingPunct="0">
        <a:spcBef>
          <a:spcPct val="20000"/>
        </a:spcBef>
        <a:spcAft>
          <a:spcPct val="0"/>
        </a:spcAft>
        <a:buClr>
          <a:schemeClr val="tx1"/>
        </a:buClr>
        <a:buChar char="»"/>
        <a:defRPr b="1">
          <a:solidFill>
            <a:schemeClr val="tx1"/>
          </a:solidFill>
          <a:latin typeface="Arial" charset="0"/>
        </a:defRPr>
      </a:lvl8pPr>
      <a:lvl9pPr marL="3886200" indent="-228600" algn="l" rtl="0" eaLnBrk="0" fontAlgn="base" hangingPunct="0">
        <a:spcBef>
          <a:spcPct val="20000"/>
        </a:spcBef>
        <a:spcAft>
          <a:spcPct val="0"/>
        </a:spcAft>
        <a:buClr>
          <a:schemeClr val="tx1"/>
        </a:buClr>
        <a:buChar char="»"/>
        <a:defRPr b="1">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66725" y="1928802"/>
            <a:ext cx="8462993" cy="3643338"/>
          </a:xfrm>
        </p:spPr>
        <p:txBody>
          <a:bodyPr/>
          <a:lstStyle/>
          <a:p>
            <a:pPr>
              <a:defRPr/>
            </a:pPr>
            <a:r>
              <a:rPr lang="en-US" sz="4400" i="1" dirty="0" smtClean="0">
                <a:solidFill>
                  <a:srgbClr val="0033CC"/>
                </a:solidFill>
                <a:effectLst>
                  <a:outerShdw blurRad="38100" dist="38100" dir="2700000" algn="tl">
                    <a:srgbClr val="000000"/>
                  </a:outerShdw>
                </a:effectLst>
              </a:rPr>
              <a:t/>
            </a:r>
            <a:br>
              <a:rPr lang="en-US" sz="4400" i="1" dirty="0" smtClean="0">
                <a:solidFill>
                  <a:srgbClr val="0033CC"/>
                </a:solidFill>
                <a:effectLst>
                  <a:outerShdw blurRad="38100" dist="38100" dir="2700000" algn="tl">
                    <a:srgbClr val="000000"/>
                  </a:outerShdw>
                </a:effectLst>
              </a:rPr>
            </a:br>
            <a:r>
              <a:rPr lang="en-US" sz="6600" dirty="0" smtClean="0">
                <a:solidFill>
                  <a:srgbClr val="0033CC"/>
                </a:solidFill>
                <a:effectLst>
                  <a:outerShdw blurRad="38100" dist="38100" dir="2700000" algn="tl">
                    <a:srgbClr val="000000"/>
                  </a:outerShdw>
                </a:effectLst>
              </a:rPr>
              <a:t>Computer Networks Performance</a:t>
            </a:r>
            <a:br>
              <a:rPr lang="en-US" sz="6600" dirty="0" smtClean="0">
                <a:solidFill>
                  <a:srgbClr val="0033CC"/>
                </a:solidFill>
                <a:effectLst>
                  <a:outerShdw blurRad="38100" dist="38100" dir="2700000" algn="tl">
                    <a:srgbClr val="000000"/>
                  </a:outerShdw>
                </a:effectLst>
              </a:rPr>
            </a:br>
            <a:r>
              <a:rPr lang="en-US" sz="6600" dirty="0" smtClean="0">
                <a:solidFill>
                  <a:srgbClr val="0033CC"/>
                </a:solidFill>
                <a:effectLst>
                  <a:outerShdw blurRad="38100" dist="38100" dir="2700000" algn="tl">
                    <a:srgbClr val="000000"/>
                  </a:outerShdw>
                </a:effectLst>
              </a:rPr>
              <a:t>Metrics</a:t>
            </a:r>
            <a:r>
              <a:rPr lang="en-US" sz="4400" i="1" dirty="0" smtClean="0">
                <a:solidFill>
                  <a:srgbClr val="0033CC"/>
                </a:solidFill>
                <a:effectLst>
                  <a:outerShdw blurRad="38100" dist="38100" dir="2700000" algn="tl">
                    <a:srgbClr val="000000"/>
                  </a:outerShdw>
                </a:effectLst>
              </a:rPr>
              <a:t/>
            </a:r>
            <a:br>
              <a:rPr lang="en-US" sz="4400" i="1" dirty="0" smtClean="0">
                <a:solidFill>
                  <a:srgbClr val="0033CC"/>
                </a:solidFill>
                <a:effectLst>
                  <a:outerShdw blurRad="38100" dist="38100" dir="2700000" algn="tl">
                    <a:srgbClr val="000000"/>
                  </a:outerShdw>
                </a:effectLst>
              </a:rPr>
            </a:br>
            <a:r>
              <a:rPr lang="en-US" sz="4400" i="1" dirty="0" smtClean="0">
                <a:solidFill>
                  <a:srgbClr val="0033CC"/>
                </a:solidFill>
                <a:effectLst>
                  <a:outerShdw blurRad="38100" dist="38100" dir="2700000" algn="tl">
                    <a:srgbClr val="000000"/>
                  </a:outerShdw>
                </a:effectLst>
              </a:rPr>
              <a:t/>
            </a:r>
            <a:br>
              <a:rPr lang="en-US" sz="4400" i="1" dirty="0" smtClean="0">
                <a:solidFill>
                  <a:srgbClr val="0033CC"/>
                </a:solidFill>
                <a:effectLst>
                  <a:outerShdw blurRad="38100" dist="38100" dir="2700000" algn="tl">
                    <a:srgbClr val="000000"/>
                  </a:outerShdw>
                </a:effectLst>
              </a:rPr>
            </a:br>
            <a:endParaRPr lang="en-US" sz="4400" dirty="0" smtClean="0">
              <a:solidFill>
                <a:srgbClr val="0033CC"/>
              </a:solidFill>
              <a:effectLst>
                <a:outerShdw blurRad="38100" dist="38100" dir="2700000" algn="tl">
                  <a:srgbClr val="000000"/>
                </a:outerShdw>
              </a:effectLst>
            </a:endParaRPr>
          </a:p>
        </p:txBody>
      </p:sp>
      <p:sp>
        <p:nvSpPr>
          <p:cNvPr id="2051" name="Rectangle 3"/>
          <p:cNvSpPr>
            <a:spLocks noGrp="1" noChangeArrowheads="1"/>
          </p:cNvSpPr>
          <p:nvPr>
            <p:ph type="subTitle" idx="4294967295"/>
          </p:nvPr>
        </p:nvSpPr>
        <p:spPr>
          <a:xfrm>
            <a:off x="2781329" y="5929330"/>
            <a:ext cx="6005513" cy="571504"/>
          </a:xfrm>
        </p:spPr>
        <p:txBody>
          <a:bodyPr/>
          <a:lstStyle/>
          <a:p>
            <a:pPr marL="0" indent="0" algn="ctr">
              <a:lnSpc>
                <a:spcPct val="90000"/>
              </a:lnSpc>
              <a:buFont typeface="Wingdings" pitchFamily="2" charset="2"/>
              <a:buNone/>
              <a:defRPr/>
            </a:pPr>
            <a:r>
              <a:rPr lang="en-US" sz="2800" dirty="0" smtClean="0">
                <a:solidFill>
                  <a:srgbClr val="800000"/>
                </a:solidFill>
                <a:effectLst>
                  <a:outerShdw blurRad="38100" dist="38100" dir="2700000" algn="tl">
                    <a:srgbClr val="000000"/>
                  </a:outerShdw>
                </a:effectLst>
              </a:rPr>
              <a:t>Advanced Computer Networks </a:t>
            </a:r>
            <a:endParaRPr lang="en-US"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24"/>
            <a:ext cx="7772400" cy="928694"/>
          </a:xfrm>
        </p:spPr>
        <p:txBody>
          <a:bodyPr/>
          <a:lstStyle/>
          <a:p>
            <a:pPr>
              <a:defRPr/>
            </a:pPr>
            <a:r>
              <a:rPr lang="en-US" dirty="0" smtClean="0"/>
              <a:t>Link Packet Delay</a:t>
            </a:r>
          </a:p>
        </p:txBody>
      </p:sp>
      <p:sp>
        <p:nvSpPr>
          <p:cNvPr id="22533" name="Rectangle 3"/>
          <p:cNvSpPr>
            <a:spLocks noGrp="1" noChangeArrowheads="1"/>
          </p:cNvSpPr>
          <p:nvPr>
            <p:ph type="body" idx="1"/>
          </p:nvPr>
        </p:nvSpPr>
        <p:spPr>
          <a:xfrm>
            <a:off x="685800" y="1214422"/>
            <a:ext cx="7772400" cy="4419600"/>
          </a:xfrm>
        </p:spPr>
        <p:txBody>
          <a:bodyPr/>
          <a:lstStyle/>
          <a:p>
            <a:pPr marL="609600" indent="-609600">
              <a:lnSpc>
                <a:spcPct val="90000"/>
              </a:lnSpc>
              <a:buNone/>
            </a:pPr>
            <a:r>
              <a:rPr lang="en-US" sz="2800" dirty="0" smtClean="0"/>
              <a:t>1. The </a:t>
            </a:r>
            <a:r>
              <a:rPr lang="en-US" sz="2800" dirty="0" smtClean="0">
                <a:solidFill>
                  <a:schemeClr val="accent2"/>
                </a:solidFill>
                <a:latin typeface="Comic Sans MS" pitchFamily="66" charset="0"/>
              </a:rPr>
              <a:t>processing delay</a:t>
            </a:r>
            <a:r>
              <a:rPr lang="en-US" sz="2800" dirty="0" smtClean="0">
                <a:solidFill>
                  <a:schemeClr val="accent2"/>
                </a:solidFill>
              </a:rPr>
              <a:t> </a:t>
            </a:r>
            <a:r>
              <a:rPr lang="en-US" b="1" dirty="0" smtClean="0">
                <a:solidFill>
                  <a:schemeClr val="accent2"/>
                </a:solidFill>
              </a:rPr>
              <a:t>[PROC]</a:t>
            </a:r>
            <a:r>
              <a:rPr lang="en-US" sz="2800" i="1" dirty="0" smtClean="0">
                <a:solidFill>
                  <a:schemeClr val="accent2"/>
                </a:solidFill>
              </a:rPr>
              <a:t> </a:t>
            </a:r>
            <a:r>
              <a:rPr lang="en-US" sz="2800" dirty="0" smtClean="0"/>
              <a:t>between the time the packet is correctly received at the head node of the incoming link and the time the packet is assigned to an outgoing link queue for transmission.</a:t>
            </a:r>
          </a:p>
          <a:p>
            <a:pPr marL="609600" indent="-609600">
              <a:lnSpc>
                <a:spcPct val="90000"/>
              </a:lnSpc>
              <a:buNone/>
            </a:pPr>
            <a:r>
              <a:rPr lang="en-US" sz="2800" dirty="0" smtClean="0"/>
              <a:t>2. The </a:t>
            </a:r>
            <a:r>
              <a:rPr lang="en-US" sz="2800" dirty="0" smtClean="0">
                <a:solidFill>
                  <a:schemeClr val="accent2"/>
                </a:solidFill>
                <a:latin typeface="Comic Sans MS" pitchFamily="66" charset="0"/>
              </a:rPr>
              <a:t>queuing delay</a:t>
            </a:r>
            <a:r>
              <a:rPr lang="en-US" sz="2800" dirty="0" smtClean="0">
                <a:solidFill>
                  <a:schemeClr val="accent2"/>
                </a:solidFill>
              </a:rPr>
              <a:t> </a:t>
            </a:r>
            <a:r>
              <a:rPr lang="en-US" b="1" dirty="0" smtClean="0">
                <a:solidFill>
                  <a:schemeClr val="accent2"/>
                </a:solidFill>
              </a:rPr>
              <a:t>[QD]</a:t>
            </a:r>
            <a:r>
              <a:rPr lang="en-US" sz="2400" dirty="0" smtClean="0">
                <a:solidFill>
                  <a:schemeClr val="accent2"/>
                </a:solidFill>
              </a:rPr>
              <a:t> </a:t>
            </a:r>
            <a:r>
              <a:rPr lang="en-US" sz="2800" dirty="0" smtClean="0"/>
              <a:t>between the time the packet is assigned to a queue for transmission and the time it starts being transmitted. During this time, the packet waits while other packets in the transmission queue are transmitted.</a:t>
            </a:r>
          </a:p>
          <a:p>
            <a:pPr marL="609600" indent="-609600">
              <a:lnSpc>
                <a:spcPct val="90000"/>
              </a:lnSpc>
              <a:buFontTx/>
              <a:buNone/>
            </a:pPr>
            <a:endParaRPr lang="en-US" sz="2800" dirty="0" smtClean="0"/>
          </a:p>
        </p:txBody>
      </p:sp>
      <p:sp>
        <p:nvSpPr>
          <p:cNvPr id="6" name="Footer Placeholder 3"/>
          <p:cNvSpPr>
            <a:spLocks noGrp="1"/>
          </p:cNvSpPr>
          <p:nvPr>
            <p:ph type="ftr" sz="quarter" idx="10"/>
          </p:nvPr>
        </p:nvSpPr>
        <p:spPr>
          <a:xfrm>
            <a:off x="1285852" y="6454775"/>
            <a:ext cx="6656388" cy="287338"/>
          </a:xfrm>
        </p:spPr>
        <p:txBody>
          <a:bodyPr/>
          <a:lstStyle/>
          <a:p>
            <a:pPr>
              <a:defRPr/>
            </a:pPr>
            <a:r>
              <a:rPr lang="en-US" dirty="0" smtClean="0"/>
              <a:t>Advanced Computer Networks   </a:t>
            </a:r>
            <a:r>
              <a:rPr lang="en-US" dirty="0" smtClean="0">
                <a:solidFill>
                  <a:srgbClr val="990033"/>
                </a:solidFill>
              </a:rPr>
              <a:t>Performance Metrics</a:t>
            </a:r>
            <a:endParaRPr lang="en-US" dirty="0">
              <a:solidFill>
                <a:srgbClr val="990033"/>
              </a:solidFill>
              <a:effectLst>
                <a:outerShdw blurRad="38100" dist="38100" dir="2700000" algn="tl">
                  <a:srgbClr val="000000"/>
                </a:outerShdw>
              </a:effectLst>
            </a:endParaRPr>
          </a:p>
        </p:txBody>
      </p:sp>
      <p:sp>
        <p:nvSpPr>
          <p:cNvPr id="7" name="Slide Number Placeholder 4"/>
          <p:cNvSpPr>
            <a:spLocks noGrp="1"/>
          </p:cNvSpPr>
          <p:nvPr>
            <p:ph type="sldNum" sz="quarter" idx="11"/>
          </p:nvPr>
        </p:nvSpPr>
        <p:spPr>
          <a:xfrm>
            <a:off x="8194675" y="6486548"/>
            <a:ext cx="914400" cy="228600"/>
          </a:xfrm>
        </p:spPr>
        <p:txBody>
          <a:bodyPr/>
          <a:lstStyle/>
          <a:p>
            <a:pPr>
              <a:defRPr/>
            </a:pPr>
            <a:fld id="{3786ED73-AFAE-40D1-8B17-06E2B2BE615A}"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42910" y="-24"/>
            <a:ext cx="7772400" cy="1000132"/>
          </a:xfrm>
        </p:spPr>
        <p:txBody>
          <a:bodyPr/>
          <a:lstStyle/>
          <a:p>
            <a:pPr>
              <a:defRPr/>
            </a:pPr>
            <a:r>
              <a:rPr lang="en-US" dirty="0" smtClean="0"/>
              <a:t>Link Packet </a:t>
            </a:r>
            <a:r>
              <a:rPr lang="en-US" dirty="0" smtClean="0"/>
              <a:t>Delay</a:t>
            </a:r>
          </a:p>
        </p:txBody>
      </p:sp>
      <p:sp>
        <p:nvSpPr>
          <p:cNvPr id="23557" name="Rectangle 3"/>
          <p:cNvSpPr>
            <a:spLocks noGrp="1" noChangeArrowheads="1"/>
          </p:cNvSpPr>
          <p:nvPr>
            <p:ph type="body" idx="1"/>
          </p:nvPr>
        </p:nvSpPr>
        <p:spPr>
          <a:xfrm>
            <a:off x="285720" y="1223978"/>
            <a:ext cx="8501122" cy="4419600"/>
          </a:xfrm>
        </p:spPr>
        <p:txBody>
          <a:bodyPr/>
          <a:lstStyle/>
          <a:p>
            <a:pPr marL="609600" indent="-609600">
              <a:lnSpc>
                <a:spcPct val="90000"/>
              </a:lnSpc>
              <a:buNone/>
            </a:pPr>
            <a:r>
              <a:rPr lang="en-US" sz="2800" dirty="0" smtClean="0"/>
              <a:t>3. </a:t>
            </a:r>
            <a:r>
              <a:rPr lang="en-US" dirty="0" smtClean="0"/>
              <a:t>The </a:t>
            </a:r>
            <a:r>
              <a:rPr lang="en-US" dirty="0" smtClean="0">
                <a:solidFill>
                  <a:schemeClr val="accent2"/>
                </a:solidFill>
                <a:latin typeface="Comic Sans MS" pitchFamily="66" charset="0"/>
              </a:rPr>
              <a:t>transmission delay</a:t>
            </a:r>
            <a:r>
              <a:rPr lang="en-US" dirty="0" smtClean="0">
                <a:solidFill>
                  <a:schemeClr val="accent2"/>
                </a:solidFill>
              </a:rPr>
              <a:t> </a:t>
            </a:r>
            <a:r>
              <a:rPr lang="en-US" b="1" dirty="0" smtClean="0">
                <a:solidFill>
                  <a:schemeClr val="accent2"/>
                </a:solidFill>
              </a:rPr>
              <a:t>[TRANS]</a:t>
            </a:r>
            <a:r>
              <a:rPr lang="en-US" dirty="0" smtClean="0">
                <a:solidFill>
                  <a:schemeClr val="accent2"/>
                </a:solidFill>
              </a:rPr>
              <a:t> </a:t>
            </a:r>
            <a:r>
              <a:rPr lang="en-US" dirty="0" smtClean="0"/>
              <a:t>between the times that the first and last bits of the packet are transmitted</a:t>
            </a:r>
            <a:r>
              <a:rPr lang="en-US" dirty="0" smtClean="0"/>
              <a:t>.</a:t>
            </a:r>
            <a:endParaRPr lang="en-US" dirty="0" smtClean="0"/>
          </a:p>
          <a:p>
            <a:pPr marL="609600" indent="-609600">
              <a:lnSpc>
                <a:spcPct val="90000"/>
              </a:lnSpc>
              <a:buNone/>
            </a:pPr>
            <a:r>
              <a:rPr lang="en-US" dirty="0" smtClean="0"/>
              <a:t>4. The </a:t>
            </a:r>
            <a:r>
              <a:rPr lang="en-US" dirty="0" smtClean="0">
                <a:solidFill>
                  <a:schemeClr val="accent2"/>
                </a:solidFill>
                <a:latin typeface="Comic Sans MS" pitchFamily="66" charset="0"/>
              </a:rPr>
              <a:t>propagation delay</a:t>
            </a:r>
            <a:r>
              <a:rPr lang="en-US" dirty="0" smtClean="0">
                <a:solidFill>
                  <a:schemeClr val="accent2"/>
                </a:solidFill>
              </a:rPr>
              <a:t> </a:t>
            </a:r>
            <a:r>
              <a:rPr lang="en-US" b="1" dirty="0" smtClean="0">
                <a:solidFill>
                  <a:schemeClr val="accent2"/>
                </a:solidFill>
              </a:rPr>
              <a:t>[PROP]</a:t>
            </a:r>
            <a:r>
              <a:rPr lang="en-US" dirty="0" smtClean="0">
                <a:solidFill>
                  <a:schemeClr val="accent2"/>
                </a:solidFill>
              </a:rPr>
              <a:t> </a:t>
            </a:r>
            <a:r>
              <a:rPr lang="en-US" dirty="0" smtClean="0"/>
              <a:t>between the time the last bit is transmitted at the head node of the link queue and the time the last bit is received at the next router. This is proportional to the physical distance between transmitter and </a:t>
            </a:r>
            <a:r>
              <a:rPr lang="en-US" dirty="0" smtClean="0"/>
              <a:t>receiver.</a:t>
            </a:r>
            <a:endParaRPr lang="en-US" dirty="0" smtClean="0"/>
          </a:p>
        </p:txBody>
      </p:sp>
      <p:sp>
        <p:nvSpPr>
          <p:cNvPr id="6" name="Footer Placeholder 3"/>
          <p:cNvSpPr>
            <a:spLocks noGrp="1"/>
          </p:cNvSpPr>
          <p:nvPr>
            <p:ph type="ftr" sz="quarter" idx="10"/>
          </p:nvPr>
        </p:nvSpPr>
        <p:spPr>
          <a:xfrm>
            <a:off x="1285852" y="6454775"/>
            <a:ext cx="6656388" cy="287338"/>
          </a:xfrm>
        </p:spPr>
        <p:txBody>
          <a:bodyPr/>
          <a:lstStyle/>
          <a:p>
            <a:pPr>
              <a:defRPr/>
            </a:pPr>
            <a:r>
              <a:rPr lang="en-US" dirty="0" smtClean="0"/>
              <a:t>Advanced Computer Networks   </a:t>
            </a:r>
            <a:r>
              <a:rPr lang="en-US" dirty="0" smtClean="0">
                <a:solidFill>
                  <a:srgbClr val="990033"/>
                </a:solidFill>
              </a:rPr>
              <a:t>Performance Metrics</a:t>
            </a:r>
            <a:endParaRPr lang="en-US" dirty="0">
              <a:solidFill>
                <a:srgbClr val="990033"/>
              </a:solidFill>
              <a:effectLst>
                <a:outerShdw blurRad="38100" dist="38100" dir="2700000" algn="tl">
                  <a:srgbClr val="000000"/>
                </a:outerShdw>
              </a:effectLst>
            </a:endParaRPr>
          </a:p>
        </p:txBody>
      </p:sp>
      <p:sp>
        <p:nvSpPr>
          <p:cNvPr id="7" name="Slide Number Placeholder 4"/>
          <p:cNvSpPr>
            <a:spLocks noGrp="1"/>
          </p:cNvSpPr>
          <p:nvPr>
            <p:ph type="sldNum" sz="quarter" idx="11"/>
          </p:nvPr>
        </p:nvSpPr>
        <p:spPr>
          <a:xfrm>
            <a:off x="8194675" y="6486548"/>
            <a:ext cx="914400" cy="228600"/>
          </a:xfrm>
        </p:spPr>
        <p:txBody>
          <a:bodyPr/>
          <a:lstStyle/>
          <a:p>
            <a:pPr>
              <a:defRPr/>
            </a:pPr>
            <a:fld id="{3786ED73-AFAE-40D1-8B17-06E2B2BE615A}"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defRPr/>
            </a:pPr>
            <a:r>
              <a:rPr lang="en-US" smtClean="0"/>
              <a:t>End-to-End Packet Delay</a:t>
            </a:r>
          </a:p>
        </p:txBody>
      </p:sp>
      <p:sp>
        <p:nvSpPr>
          <p:cNvPr id="24581" name="Rectangle 3"/>
          <p:cNvSpPr>
            <a:spLocks noGrp="1" noChangeArrowheads="1"/>
          </p:cNvSpPr>
          <p:nvPr>
            <p:ph type="body" idx="1"/>
          </p:nvPr>
        </p:nvSpPr>
        <p:spPr>
          <a:xfrm>
            <a:off x="357158" y="2762264"/>
            <a:ext cx="7772400" cy="3238504"/>
          </a:xfrm>
        </p:spPr>
        <p:txBody>
          <a:bodyPr/>
          <a:lstStyle/>
          <a:p>
            <a:pPr>
              <a:lnSpc>
                <a:spcPct val="90000"/>
              </a:lnSpc>
              <a:buFontTx/>
              <a:buNone/>
            </a:pPr>
            <a:r>
              <a:rPr lang="en-US" dirty="0" smtClean="0">
                <a:solidFill>
                  <a:srgbClr val="0033CC"/>
                </a:solidFill>
              </a:rPr>
              <a:t>end-to-end packet delay  </a:t>
            </a:r>
            <a:r>
              <a:rPr lang="en-US" dirty="0" smtClean="0"/>
              <a:t>= sum of ALL link packet delays.</a:t>
            </a:r>
          </a:p>
          <a:p>
            <a:pPr>
              <a:lnSpc>
                <a:spcPct val="90000"/>
              </a:lnSpc>
              <a:buFontTx/>
              <a:buNone/>
            </a:pPr>
            <a:r>
              <a:rPr lang="en-US" b="1" dirty="0" smtClean="0"/>
              <a:t>Be Careful </a:t>
            </a:r>
            <a:r>
              <a:rPr lang="en-US" b="1" dirty="0" smtClean="0"/>
              <a:t>!!</a:t>
            </a:r>
          </a:p>
          <a:p>
            <a:pPr>
              <a:lnSpc>
                <a:spcPct val="90000"/>
              </a:lnSpc>
              <a:buFontTx/>
              <a:buNone/>
            </a:pPr>
            <a:r>
              <a:rPr lang="en-US" dirty="0" smtClean="0">
                <a:solidFill>
                  <a:srgbClr val="0033CC"/>
                </a:solidFill>
              </a:rPr>
              <a:t>end-to-end </a:t>
            </a:r>
            <a:r>
              <a:rPr lang="en-US" dirty="0" smtClean="0"/>
              <a:t>can be </a:t>
            </a:r>
            <a:r>
              <a:rPr lang="en-US" dirty="0" smtClean="0"/>
              <a:t>defined either:</a:t>
            </a:r>
          </a:p>
          <a:p>
            <a:pPr lvl="1">
              <a:lnSpc>
                <a:spcPct val="90000"/>
              </a:lnSpc>
            </a:pPr>
            <a:r>
              <a:rPr lang="en-US" dirty="0" smtClean="0"/>
              <a:t>from Host-to-Host</a:t>
            </a:r>
          </a:p>
          <a:p>
            <a:pPr lvl="1">
              <a:lnSpc>
                <a:spcPct val="90000"/>
              </a:lnSpc>
            </a:pPr>
            <a:r>
              <a:rPr lang="en-US" dirty="0" smtClean="0"/>
              <a:t>or </a:t>
            </a:r>
            <a:r>
              <a:rPr lang="en-US" u="sng" dirty="0" smtClean="0"/>
              <a:t>only</a:t>
            </a:r>
            <a:r>
              <a:rPr lang="en-US" dirty="0" smtClean="0"/>
              <a:t> </a:t>
            </a:r>
            <a:r>
              <a:rPr lang="en-US" dirty="0" smtClean="0"/>
              <a:t>from end-to-end nodes within </a:t>
            </a:r>
            <a:r>
              <a:rPr lang="en-US" dirty="0" smtClean="0"/>
              <a:t>the </a:t>
            </a:r>
            <a:r>
              <a:rPr lang="en-US" dirty="0" err="1" smtClean="0"/>
              <a:t>subnetwork</a:t>
            </a:r>
            <a:r>
              <a:rPr lang="en-US" dirty="0" smtClean="0"/>
              <a:t>.</a:t>
            </a:r>
          </a:p>
        </p:txBody>
      </p:sp>
      <p:sp>
        <p:nvSpPr>
          <p:cNvPr id="24582" name="Rectangle 6"/>
          <p:cNvSpPr>
            <a:spLocks noChangeArrowheads="1"/>
          </p:cNvSpPr>
          <p:nvPr/>
        </p:nvSpPr>
        <p:spPr bwMode="auto">
          <a:xfrm>
            <a:off x="357158" y="1428736"/>
            <a:ext cx="8177242" cy="1143008"/>
          </a:xfrm>
          <a:prstGeom prst="rect">
            <a:avLst/>
          </a:prstGeom>
          <a:solidFill>
            <a:srgbClr val="FFFFFF"/>
          </a:solidFill>
          <a:ln w="25400">
            <a:solidFill>
              <a:schemeClr val="accent2"/>
            </a:solidFill>
            <a:miter lim="800000"/>
            <a:headEnd/>
            <a:tailEnd/>
          </a:ln>
        </p:spPr>
        <p:txBody>
          <a:bodyPr wrap="none" anchor="ctr"/>
          <a:lstStyle/>
          <a:p>
            <a:pPr algn="l"/>
            <a:r>
              <a:rPr lang="en-US" sz="3200" b="1" dirty="0">
                <a:solidFill>
                  <a:schemeClr val="accent2"/>
                </a:solidFill>
              </a:rPr>
              <a:t>Link packet delay  =  PROC + </a:t>
            </a:r>
            <a:r>
              <a:rPr lang="en-US" sz="3200" b="1" dirty="0" smtClean="0">
                <a:solidFill>
                  <a:schemeClr val="accent2"/>
                </a:solidFill>
              </a:rPr>
              <a:t>QD</a:t>
            </a:r>
          </a:p>
          <a:p>
            <a:pPr algn="l"/>
            <a:r>
              <a:rPr lang="en-US" sz="3200" b="1" dirty="0" smtClean="0">
                <a:solidFill>
                  <a:schemeClr val="accent2"/>
                </a:solidFill>
              </a:rPr>
              <a:t>                        + TRANS + PROP</a:t>
            </a:r>
            <a:endParaRPr lang="en-US" sz="2000" b="1" dirty="0">
              <a:solidFill>
                <a:schemeClr val="accent2"/>
              </a:solidFill>
            </a:endParaRPr>
          </a:p>
        </p:txBody>
      </p:sp>
      <p:sp>
        <p:nvSpPr>
          <p:cNvPr id="7" name="Footer Placeholder 3"/>
          <p:cNvSpPr>
            <a:spLocks noGrp="1"/>
          </p:cNvSpPr>
          <p:nvPr>
            <p:ph type="ftr" sz="quarter" idx="10"/>
          </p:nvPr>
        </p:nvSpPr>
        <p:spPr>
          <a:xfrm>
            <a:off x="1285852" y="6454775"/>
            <a:ext cx="6656388" cy="287338"/>
          </a:xfrm>
        </p:spPr>
        <p:txBody>
          <a:bodyPr/>
          <a:lstStyle/>
          <a:p>
            <a:pPr>
              <a:defRPr/>
            </a:pPr>
            <a:r>
              <a:rPr lang="en-US" dirty="0" smtClean="0"/>
              <a:t>Advanced Computer Networks   </a:t>
            </a:r>
            <a:r>
              <a:rPr lang="en-US" dirty="0" smtClean="0">
                <a:solidFill>
                  <a:srgbClr val="990033"/>
                </a:solidFill>
              </a:rPr>
              <a:t>Performance Metrics</a:t>
            </a:r>
            <a:endParaRPr lang="en-US" dirty="0">
              <a:solidFill>
                <a:srgbClr val="990033"/>
              </a:solidFill>
              <a:effectLst>
                <a:outerShdw blurRad="38100" dist="38100" dir="2700000" algn="tl">
                  <a:srgbClr val="000000"/>
                </a:outerShdw>
              </a:effectLst>
            </a:endParaRPr>
          </a:p>
        </p:txBody>
      </p:sp>
      <p:sp>
        <p:nvSpPr>
          <p:cNvPr id="8" name="Slide Number Placeholder 4"/>
          <p:cNvSpPr>
            <a:spLocks noGrp="1"/>
          </p:cNvSpPr>
          <p:nvPr>
            <p:ph type="sldNum" sz="quarter" idx="11"/>
          </p:nvPr>
        </p:nvSpPr>
        <p:spPr>
          <a:xfrm>
            <a:off x="8194675" y="6486548"/>
            <a:ext cx="914400" cy="228600"/>
          </a:xfrm>
        </p:spPr>
        <p:txBody>
          <a:bodyPr/>
          <a:lstStyle/>
          <a:p>
            <a:pPr>
              <a:defRPr/>
            </a:pPr>
            <a:fld id="{3786ED73-AFAE-40D1-8B17-06E2B2BE615A}"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End-to-End Packet Delay</a:t>
            </a:r>
            <a:endParaRPr lang="en-US" dirty="0"/>
          </a:p>
        </p:txBody>
      </p:sp>
      <p:sp>
        <p:nvSpPr>
          <p:cNvPr id="4" name="Footer Placeholder 3"/>
          <p:cNvSpPr>
            <a:spLocks noGrp="1"/>
          </p:cNvSpPr>
          <p:nvPr>
            <p:ph type="ftr" sz="quarter" idx="10"/>
          </p:nvPr>
        </p:nvSpPr>
        <p:spPr/>
        <p:txBody>
          <a:bodyPr/>
          <a:lstStyle/>
          <a:p>
            <a:pPr>
              <a:defRPr/>
            </a:pPr>
            <a:r>
              <a:rPr lang="en-US" dirty="0" smtClean="0"/>
              <a:t>Advanced Computer Networks   </a:t>
            </a:r>
            <a:r>
              <a:rPr lang="en-US" dirty="0" smtClean="0">
                <a:solidFill>
                  <a:srgbClr val="990033"/>
                </a:solidFill>
              </a:rPr>
              <a:t>Performance Metrics</a:t>
            </a:r>
            <a:endParaRPr lang="en-US" dirty="0">
              <a:solidFill>
                <a:srgbClr val="990033"/>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13</a:t>
            </a:fld>
            <a:endParaRPr lang="en-US" dirty="0"/>
          </a:p>
        </p:txBody>
      </p:sp>
      <p:pic>
        <p:nvPicPr>
          <p:cNvPr id="6" name="Picture 1027" descr="1-10"/>
          <p:cNvPicPr>
            <a:picLocks noChangeAspect="1" noChangeArrowheads="1"/>
          </p:cNvPicPr>
          <p:nvPr/>
        </p:nvPicPr>
        <p:blipFill>
          <a:blip r:embed="rId2"/>
          <a:srcRect/>
          <a:stretch>
            <a:fillRect/>
          </a:stretch>
        </p:blipFill>
        <p:spPr bwMode="auto">
          <a:xfrm>
            <a:off x="433388" y="1428736"/>
            <a:ext cx="8312150" cy="2989262"/>
          </a:xfrm>
          <a:prstGeom prst="rect">
            <a:avLst/>
          </a:prstGeom>
          <a:noFill/>
          <a:ln w="9525">
            <a:noFill/>
            <a:miter lim="800000"/>
            <a:headEnd/>
            <a:tailEnd/>
          </a:ln>
        </p:spPr>
      </p:pic>
      <p:sp>
        <p:nvSpPr>
          <p:cNvPr id="8" name="Rectangle 5"/>
          <p:cNvSpPr>
            <a:spLocks noChangeArrowheads="1"/>
          </p:cNvSpPr>
          <p:nvPr/>
        </p:nvSpPr>
        <p:spPr bwMode="auto">
          <a:xfrm>
            <a:off x="7358095" y="5857892"/>
            <a:ext cx="1643061" cy="357190"/>
          </a:xfrm>
          <a:prstGeom prst="rect">
            <a:avLst/>
          </a:prstGeom>
          <a:noFill/>
          <a:ln w="25400">
            <a:solidFill>
              <a:srgbClr val="000099"/>
            </a:solidFill>
            <a:miter lim="800000"/>
            <a:headEnd/>
            <a:tailEnd/>
          </a:ln>
        </p:spPr>
        <p:txBody>
          <a:bodyPr wrap="none" anchor="ctr"/>
          <a:lstStyle/>
          <a:p>
            <a:pPr eaLnBrk="0" hangingPunct="0"/>
            <a:r>
              <a:rPr lang="en-US" sz="1600" b="1">
                <a:solidFill>
                  <a:srgbClr val="000099"/>
                </a:solidFill>
                <a:latin typeface="Comic Sans MS" pitchFamily="66" charset="0"/>
              </a:rPr>
              <a:t>Tanenbaum</a:t>
            </a:r>
            <a:r>
              <a:rPr lang="en-US" sz="1600" i="1">
                <a:solidFill>
                  <a:srgbClr val="000099"/>
                </a:solidFill>
                <a:latin typeface="Comic Sans MS" pitchFamily="66" charset="0"/>
              </a:rPr>
              <a:t> </a:t>
            </a:r>
          </a:p>
        </p:txBody>
      </p:sp>
      <p:sp>
        <p:nvSpPr>
          <p:cNvPr id="9" name="Rectangle 1028"/>
          <p:cNvSpPr txBox="1">
            <a:spLocks noChangeArrowheads="1"/>
          </p:cNvSpPr>
          <p:nvPr/>
        </p:nvSpPr>
        <p:spPr bwMode="auto">
          <a:xfrm>
            <a:off x="612774" y="4857760"/>
            <a:ext cx="7959754"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225425" marR="0" lvl="0" indent="-225425" algn="l" defTabSz="914400" rtl="0" eaLnBrk="0" fontAlgn="base" latinLnBrk="0" hangingPunct="0">
              <a:lnSpc>
                <a:spcPct val="100000"/>
              </a:lnSpc>
              <a:spcBef>
                <a:spcPct val="20000"/>
              </a:spcBef>
              <a:spcAft>
                <a:spcPct val="0"/>
              </a:spcAft>
              <a:buClr>
                <a:schemeClr val="tx1"/>
              </a:buClr>
              <a:buSzPct val="50000"/>
              <a:buFontTx/>
              <a:buNone/>
              <a:tabLst/>
              <a:defRPr/>
            </a:pPr>
            <a:r>
              <a:rPr kumimoji="0" lang="en-US" b="1" i="0" u="none" strike="noStrike" kern="0" cap="none" spc="0" normalizeH="0" baseline="0" noProof="0" dirty="0" smtClean="0">
                <a:ln>
                  <a:noFill/>
                </a:ln>
                <a:solidFill>
                  <a:schemeClr val="tx1"/>
                </a:solidFill>
                <a:effectLst>
                  <a:outerShdw blurRad="38100" dist="38100" dir="2700000" algn="tl">
                    <a:srgbClr val="FFFFFF"/>
                  </a:outerShdw>
                </a:effectLst>
                <a:uLnTx/>
                <a:uFillTx/>
                <a:latin typeface="+mn-lt"/>
                <a:ea typeface="+mn-ea"/>
                <a:cs typeface="+mn-cs"/>
              </a:rPr>
              <a:t>End-to-end delay includes multiple hop link</a:t>
            </a:r>
            <a:r>
              <a:rPr kumimoji="0" lang="en-US" b="1" i="0" u="none" strike="noStrike" kern="0" cap="none" spc="0" normalizeH="0" noProof="0" dirty="0" smtClean="0">
                <a:ln>
                  <a:noFill/>
                </a:ln>
                <a:solidFill>
                  <a:schemeClr val="tx1"/>
                </a:solidFill>
                <a:effectLst>
                  <a:outerShdw blurRad="38100" dist="38100" dir="2700000" algn="tl">
                    <a:srgbClr val="FFFFFF"/>
                  </a:outerShdw>
                </a:effectLst>
                <a:uLnTx/>
                <a:uFillTx/>
                <a:latin typeface="+mn-lt"/>
                <a:ea typeface="+mn-ea"/>
                <a:cs typeface="+mn-cs"/>
              </a:rPr>
              <a:t> </a:t>
            </a:r>
            <a:r>
              <a:rPr kumimoji="0" lang="en-US" b="1" i="0" u="none" strike="noStrike" kern="0" cap="none" spc="0" normalizeH="0" baseline="0" noProof="0" dirty="0" smtClean="0">
                <a:ln>
                  <a:noFill/>
                </a:ln>
                <a:solidFill>
                  <a:schemeClr val="tx1"/>
                </a:solidFill>
                <a:effectLst>
                  <a:outerShdw blurRad="38100" dist="38100" dir="2700000" algn="tl">
                    <a:srgbClr val="FFFFFF"/>
                  </a:outerShdw>
                </a:effectLst>
                <a:uLnTx/>
                <a:uFillTx/>
                <a:latin typeface="+mn-lt"/>
                <a:ea typeface="+mn-ea"/>
                <a:cs typeface="+mn-cs"/>
              </a:rPr>
              <a:t>delays.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34925" y="152400"/>
            <a:ext cx="9036050" cy="828675"/>
          </a:xfrm>
        </p:spPr>
        <p:txBody>
          <a:bodyPr/>
          <a:lstStyle/>
          <a:p>
            <a:pPr>
              <a:defRPr/>
            </a:pPr>
            <a:r>
              <a:rPr lang="en-US" smtClean="0"/>
              <a:t>Network Performance Measures</a:t>
            </a:r>
          </a:p>
        </p:txBody>
      </p:sp>
      <p:sp>
        <p:nvSpPr>
          <p:cNvPr id="26629" name="Rectangle 3"/>
          <p:cNvSpPr>
            <a:spLocks noGrp="1" noChangeArrowheads="1"/>
          </p:cNvSpPr>
          <p:nvPr>
            <p:ph type="body" idx="1"/>
          </p:nvPr>
        </p:nvSpPr>
        <p:spPr>
          <a:xfrm>
            <a:off x="500034" y="1000108"/>
            <a:ext cx="7958166" cy="4648200"/>
          </a:xfrm>
        </p:spPr>
        <p:txBody>
          <a:bodyPr/>
          <a:lstStyle/>
          <a:p>
            <a:r>
              <a:rPr lang="en-US" sz="2400" b="1" dirty="0" smtClean="0">
                <a:solidFill>
                  <a:schemeClr val="accent2"/>
                </a:solidFill>
                <a:latin typeface="Comic Sans MS" pitchFamily="66" charset="0"/>
              </a:rPr>
              <a:t>Latency</a:t>
            </a:r>
            <a:r>
              <a:rPr lang="en-US" sz="2400" b="1" dirty="0" smtClean="0">
                <a:solidFill>
                  <a:schemeClr val="accent2"/>
                </a:solidFill>
              </a:rPr>
              <a:t> </a:t>
            </a:r>
            <a:r>
              <a:rPr lang="en-US" sz="2400" dirty="0" smtClean="0">
                <a:solidFill>
                  <a:schemeClr val="accent2"/>
                </a:solidFill>
              </a:rPr>
              <a:t>::</a:t>
            </a:r>
          </a:p>
          <a:p>
            <a:pPr lvl="1"/>
            <a:r>
              <a:rPr lang="en-US" sz="2000" dirty="0" smtClean="0"/>
              <a:t>usually </a:t>
            </a:r>
            <a:r>
              <a:rPr lang="en-US" sz="2000" dirty="0" smtClean="0"/>
              <a:t>implies the </a:t>
            </a:r>
            <a:r>
              <a:rPr lang="en-US" sz="2000" u="sng" dirty="0" smtClean="0"/>
              <a:t>minimum</a:t>
            </a:r>
            <a:r>
              <a:rPr lang="en-US" sz="2000" dirty="0" smtClean="0"/>
              <a:t> possible delay. Latency assumes no queuing and no contention encountered along the path.</a:t>
            </a:r>
          </a:p>
          <a:p>
            <a:r>
              <a:rPr lang="en-US" sz="2400" b="1" dirty="0" err="1" smtClean="0">
                <a:solidFill>
                  <a:schemeClr val="accent2"/>
                </a:solidFill>
                <a:latin typeface="Comic Sans MS" pitchFamily="66" charset="0"/>
              </a:rPr>
              <a:t>Goodput</a:t>
            </a:r>
            <a:r>
              <a:rPr lang="en-US" sz="2400" b="1" dirty="0" smtClean="0">
                <a:solidFill>
                  <a:schemeClr val="accent2"/>
                </a:solidFill>
              </a:rPr>
              <a:t> </a:t>
            </a:r>
            <a:r>
              <a:rPr lang="en-US" sz="2400" dirty="0" smtClean="0">
                <a:solidFill>
                  <a:schemeClr val="accent2"/>
                </a:solidFill>
              </a:rPr>
              <a:t>::</a:t>
            </a:r>
          </a:p>
          <a:p>
            <a:pPr lvl="1"/>
            <a:r>
              <a:rPr lang="en-US" sz="2000" dirty="0" smtClean="0">
                <a:solidFill>
                  <a:srgbClr val="0033CC"/>
                </a:solidFill>
              </a:rPr>
              <a:t>{</a:t>
            </a:r>
            <a:r>
              <a:rPr lang="en-US" sz="2000" i="1" dirty="0" smtClean="0">
                <a:solidFill>
                  <a:srgbClr val="0033CC"/>
                </a:solidFill>
              </a:rPr>
              <a:t>measured at the receiver</a:t>
            </a:r>
            <a:r>
              <a:rPr lang="en-US" sz="2000" dirty="0" smtClean="0">
                <a:solidFill>
                  <a:srgbClr val="0033CC"/>
                </a:solidFill>
              </a:rPr>
              <a:t>} </a:t>
            </a:r>
            <a:r>
              <a:rPr lang="en-US" sz="2000" dirty="0" smtClean="0"/>
              <a:t>the rate in bits per second of useful traffic received. </a:t>
            </a:r>
            <a:r>
              <a:rPr lang="en-US" sz="2000" dirty="0" err="1" smtClean="0"/>
              <a:t>Goodput</a:t>
            </a:r>
            <a:r>
              <a:rPr lang="en-US" sz="2000" dirty="0" smtClean="0"/>
              <a:t> excludes duplicate packets and packets dropped along the path.</a:t>
            </a:r>
            <a:endParaRPr lang="en-US" sz="2000" u="sng" dirty="0" smtClean="0"/>
          </a:p>
          <a:p>
            <a:r>
              <a:rPr lang="en-US" sz="2400" b="1" dirty="0" smtClean="0">
                <a:solidFill>
                  <a:schemeClr val="accent2"/>
                </a:solidFill>
                <a:latin typeface="Comic Sans MS" pitchFamily="66" charset="0"/>
              </a:rPr>
              <a:t>Fairness</a:t>
            </a:r>
            <a:r>
              <a:rPr lang="en-US" sz="2400" b="1" dirty="0" smtClean="0">
                <a:solidFill>
                  <a:schemeClr val="accent2"/>
                </a:solidFill>
              </a:rPr>
              <a:t> </a:t>
            </a:r>
            <a:r>
              <a:rPr lang="en-US" sz="2400" dirty="0" smtClean="0">
                <a:solidFill>
                  <a:schemeClr val="accent2"/>
                </a:solidFill>
              </a:rPr>
              <a:t>::</a:t>
            </a:r>
          </a:p>
          <a:p>
            <a:pPr lvl="1"/>
            <a:r>
              <a:rPr lang="en-US" sz="2000" dirty="0" smtClean="0"/>
              <a:t>either </a:t>
            </a:r>
            <a:r>
              <a:rPr lang="en-US" sz="2000" dirty="0" smtClean="0">
                <a:solidFill>
                  <a:schemeClr val="accent1"/>
                </a:solidFill>
              </a:rPr>
              <a:t>Jain’s fairness </a:t>
            </a:r>
            <a:r>
              <a:rPr lang="en-US" sz="2000" dirty="0" smtClean="0"/>
              <a:t>or </a:t>
            </a:r>
            <a:r>
              <a:rPr lang="en-US" sz="2000" dirty="0" smtClean="0">
                <a:solidFill>
                  <a:schemeClr val="accent1"/>
                </a:solidFill>
              </a:rPr>
              <a:t>max-min fairness </a:t>
            </a:r>
            <a:r>
              <a:rPr lang="en-US" sz="2000" dirty="0" smtClean="0"/>
              <a:t>are used to measure fair treatment among competing flows.</a:t>
            </a:r>
          </a:p>
          <a:p>
            <a:r>
              <a:rPr lang="en-US" sz="2400" b="1" dirty="0" smtClean="0">
                <a:solidFill>
                  <a:schemeClr val="accent2"/>
                </a:solidFill>
                <a:latin typeface="Comic Sans MS" pitchFamily="66" charset="0"/>
              </a:rPr>
              <a:t>Quality of </a:t>
            </a:r>
            <a:r>
              <a:rPr lang="en-US" sz="2400" b="1" dirty="0" smtClean="0">
                <a:solidFill>
                  <a:schemeClr val="accent2"/>
                </a:solidFill>
                <a:latin typeface="Comic Sans MS" pitchFamily="66" charset="0"/>
              </a:rPr>
              <a:t>Service (</a:t>
            </a:r>
            <a:r>
              <a:rPr lang="en-US" sz="2400" b="1" dirty="0" err="1" smtClean="0">
                <a:solidFill>
                  <a:schemeClr val="accent2"/>
                </a:solidFill>
                <a:latin typeface="Comic Sans MS" pitchFamily="66" charset="0"/>
              </a:rPr>
              <a:t>QoS</a:t>
            </a:r>
            <a:r>
              <a:rPr lang="en-US" sz="2400" b="1" dirty="0" smtClean="0">
                <a:solidFill>
                  <a:schemeClr val="accent2"/>
                </a:solidFill>
                <a:latin typeface="Comic Sans MS" pitchFamily="66" charset="0"/>
              </a:rPr>
              <a:t>)</a:t>
            </a:r>
            <a:r>
              <a:rPr lang="en-US" sz="2400" b="1" dirty="0" smtClean="0">
                <a:solidFill>
                  <a:schemeClr val="accent2"/>
                </a:solidFill>
              </a:rPr>
              <a:t> </a:t>
            </a:r>
            <a:r>
              <a:rPr lang="en-US" sz="2400" dirty="0" smtClean="0">
                <a:solidFill>
                  <a:schemeClr val="accent2"/>
                </a:solidFill>
              </a:rPr>
              <a:t>::</a:t>
            </a:r>
          </a:p>
          <a:p>
            <a:pPr lvl="1"/>
            <a:r>
              <a:rPr lang="en-US" sz="2000" dirty="0" smtClean="0"/>
              <a:t>a </a:t>
            </a:r>
            <a:r>
              <a:rPr lang="en-US" sz="2000" dirty="0" err="1" smtClean="0"/>
              <a:t>QoS</a:t>
            </a:r>
            <a:r>
              <a:rPr lang="en-US" sz="2000" dirty="0" smtClean="0"/>
              <a:t> measure accounts for importance of specific metric to one type of application [e.g. </a:t>
            </a:r>
            <a:r>
              <a:rPr lang="en-US" sz="2000" dirty="0" smtClean="0"/>
              <a:t>jitter and playable frame rate </a:t>
            </a:r>
            <a:r>
              <a:rPr lang="en-US" sz="2000" dirty="0" smtClean="0"/>
              <a:t>for streaming media].</a:t>
            </a:r>
          </a:p>
        </p:txBody>
      </p:sp>
      <p:sp>
        <p:nvSpPr>
          <p:cNvPr id="6" name="Footer Placeholder 3"/>
          <p:cNvSpPr>
            <a:spLocks noGrp="1"/>
          </p:cNvSpPr>
          <p:nvPr>
            <p:ph type="ftr" sz="quarter" idx="10"/>
          </p:nvPr>
        </p:nvSpPr>
        <p:spPr>
          <a:xfrm>
            <a:off x="1285852" y="6454775"/>
            <a:ext cx="6656388" cy="287338"/>
          </a:xfrm>
        </p:spPr>
        <p:txBody>
          <a:bodyPr/>
          <a:lstStyle/>
          <a:p>
            <a:pPr>
              <a:defRPr/>
            </a:pPr>
            <a:r>
              <a:rPr lang="en-US" dirty="0" smtClean="0"/>
              <a:t>Advanced Computer Networks   </a:t>
            </a:r>
            <a:r>
              <a:rPr lang="en-US" dirty="0" smtClean="0">
                <a:solidFill>
                  <a:srgbClr val="990033"/>
                </a:solidFill>
              </a:rPr>
              <a:t>Performance Metrics</a:t>
            </a:r>
            <a:endParaRPr lang="en-US" dirty="0">
              <a:solidFill>
                <a:srgbClr val="990033"/>
              </a:solidFill>
              <a:effectLst>
                <a:outerShdw blurRad="38100" dist="38100" dir="2700000" algn="tl">
                  <a:srgbClr val="000000"/>
                </a:outerShdw>
              </a:effectLst>
            </a:endParaRPr>
          </a:p>
        </p:txBody>
      </p:sp>
      <p:sp>
        <p:nvSpPr>
          <p:cNvPr id="7" name="Slide Number Placeholder 4"/>
          <p:cNvSpPr>
            <a:spLocks noGrp="1"/>
          </p:cNvSpPr>
          <p:nvPr>
            <p:ph type="sldNum" sz="quarter" idx="11"/>
          </p:nvPr>
        </p:nvSpPr>
        <p:spPr>
          <a:xfrm>
            <a:off x="8194675" y="6486548"/>
            <a:ext cx="914400" cy="228600"/>
          </a:xfrm>
        </p:spPr>
        <p:txBody>
          <a:bodyPr/>
          <a:lstStyle/>
          <a:p>
            <a:pPr>
              <a:defRPr/>
            </a:pPr>
            <a:fld id="{3786ED73-AFAE-40D1-8B17-06E2B2BE615A}" type="slidenum">
              <a:rPr lang="en-US" smtClean="0"/>
              <a:pPr>
                <a:defRPr/>
              </a:pPr>
              <a:t>14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9">
                                            <p:txEl>
                                              <p:pRg st="1" end="1"/>
                                            </p:txEl>
                                          </p:spTgt>
                                        </p:tgtEl>
                                        <p:attrNameLst>
                                          <p:attrName>style.visibility</p:attrName>
                                        </p:attrNameLst>
                                      </p:cBhvr>
                                      <p:to>
                                        <p:strVal val="visible"/>
                                      </p:to>
                                    </p:set>
                                    <p:anim calcmode="lin" valueType="num">
                                      <p:cBhvr additive="base">
                                        <p:cTn id="7" dur="500" fill="hold"/>
                                        <p:tgtEl>
                                          <p:spTgt spid="2662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9">
                                            <p:txEl>
                                              <p:pRg st="3" end="3"/>
                                            </p:txEl>
                                          </p:spTgt>
                                        </p:tgtEl>
                                        <p:attrNameLst>
                                          <p:attrName>style.visibility</p:attrName>
                                        </p:attrNameLst>
                                      </p:cBhvr>
                                      <p:to>
                                        <p:strVal val="visible"/>
                                      </p:to>
                                    </p:set>
                                    <p:anim calcmode="lin" valueType="num">
                                      <p:cBhvr additive="base">
                                        <p:cTn id="13" dur="500" fill="hold"/>
                                        <p:tgtEl>
                                          <p:spTgt spid="2662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9">
                                            <p:txEl>
                                              <p:pRg st="5" end="5"/>
                                            </p:txEl>
                                          </p:spTgt>
                                        </p:tgtEl>
                                        <p:attrNameLst>
                                          <p:attrName>style.visibility</p:attrName>
                                        </p:attrNameLst>
                                      </p:cBhvr>
                                      <p:to>
                                        <p:strVal val="visible"/>
                                      </p:to>
                                    </p:set>
                                    <p:anim calcmode="lin" valueType="num">
                                      <p:cBhvr additive="base">
                                        <p:cTn id="19" dur="500" fill="hold"/>
                                        <p:tgtEl>
                                          <p:spTgt spid="26629">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9">
                                            <p:txEl>
                                              <p:pRg st="7" end="7"/>
                                            </p:txEl>
                                          </p:spTgt>
                                        </p:tgtEl>
                                        <p:attrNameLst>
                                          <p:attrName>style.visibility</p:attrName>
                                        </p:attrNameLst>
                                      </p:cBhvr>
                                      <p:to>
                                        <p:strVal val="visible"/>
                                      </p:to>
                                    </p:set>
                                    <p:anim calcmode="lin" valueType="num">
                                      <p:cBhvr additive="base">
                                        <p:cTn id="25" dur="500" fill="hold"/>
                                        <p:tgtEl>
                                          <p:spTgt spid="26629">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Wireless Performance Metrics</a:t>
            </a:r>
            <a:endParaRPr lang="en-US" dirty="0"/>
          </a:p>
        </p:txBody>
      </p:sp>
      <p:sp>
        <p:nvSpPr>
          <p:cNvPr id="3" name="Content Placeholder 2"/>
          <p:cNvSpPr>
            <a:spLocks noGrp="1"/>
          </p:cNvSpPr>
          <p:nvPr>
            <p:ph idx="1"/>
          </p:nvPr>
        </p:nvSpPr>
        <p:spPr>
          <a:xfrm>
            <a:off x="142876" y="1071546"/>
            <a:ext cx="8929718" cy="5286412"/>
          </a:xfrm>
        </p:spPr>
        <p:txBody>
          <a:bodyPr/>
          <a:lstStyle/>
          <a:p>
            <a:pPr>
              <a:buNone/>
            </a:pPr>
            <a:r>
              <a:rPr lang="en-US" dirty="0" smtClean="0"/>
              <a:t>WLANs and WSNs are concerned with</a:t>
            </a:r>
          </a:p>
          <a:p>
            <a:pPr>
              <a:buNone/>
            </a:pPr>
            <a:r>
              <a:rPr lang="en-US" dirty="0" smtClean="0"/>
              <a:t>packet loss and employ additional metrics:</a:t>
            </a:r>
          </a:p>
          <a:p>
            <a:pPr>
              <a:buNone/>
            </a:pPr>
            <a:r>
              <a:rPr lang="en-US" dirty="0" smtClean="0">
                <a:solidFill>
                  <a:schemeClr val="accent2"/>
                </a:solidFill>
              </a:rPr>
              <a:t>Delivery ratio::</a:t>
            </a:r>
          </a:p>
          <a:p>
            <a:pPr lvl="1"/>
            <a:r>
              <a:rPr lang="en-US" dirty="0" smtClean="0"/>
              <a:t>the ratio of packets received to packets sent </a:t>
            </a:r>
            <a:r>
              <a:rPr lang="en-US" dirty="0" smtClean="0">
                <a:solidFill>
                  <a:schemeClr val="accent1"/>
                </a:solidFill>
              </a:rPr>
              <a:t>{excluding duplicates and retransmissions}.</a:t>
            </a:r>
          </a:p>
          <a:p>
            <a:pPr>
              <a:buNone/>
            </a:pPr>
            <a:r>
              <a:rPr lang="en-US" dirty="0" smtClean="0">
                <a:solidFill>
                  <a:schemeClr val="accent2"/>
                </a:solidFill>
              </a:rPr>
              <a:t>Packet loss rate::</a:t>
            </a:r>
          </a:p>
          <a:p>
            <a:pPr lvl="1"/>
            <a:r>
              <a:rPr lang="en-US" dirty="0" smtClean="0"/>
              <a:t>the percentage of packets lost or dropped.</a:t>
            </a:r>
          </a:p>
          <a:p>
            <a:pPr>
              <a:buNone/>
            </a:pPr>
            <a:r>
              <a:rPr lang="en-US" dirty="0" smtClean="0">
                <a:solidFill>
                  <a:schemeClr val="accent2"/>
                </a:solidFill>
              </a:rPr>
              <a:t>Link layer retransmission rates::</a:t>
            </a:r>
          </a:p>
          <a:p>
            <a:pPr lvl="1"/>
            <a:r>
              <a:rPr lang="en-US" dirty="0" smtClean="0"/>
              <a:t>the percentage of DL layer frames that are retransmitted.</a:t>
            </a:r>
            <a:endParaRPr lang="en-US" dirty="0">
              <a:solidFill>
                <a:schemeClr val="accent2"/>
              </a:solidFill>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15</a:t>
            </a:fld>
            <a:endParaRPr lang="en-US" dirty="0"/>
          </a:p>
        </p:txBody>
      </p:sp>
      <p:sp>
        <p:nvSpPr>
          <p:cNvPr id="6" name="Footer Placeholder 3"/>
          <p:cNvSpPr>
            <a:spLocks noGrp="1"/>
          </p:cNvSpPr>
          <p:nvPr>
            <p:ph type="ftr" sz="quarter" idx="10"/>
          </p:nvPr>
        </p:nvSpPr>
        <p:spPr>
          <a:xfrm>
            <a:off x="1285852" y="6454775"/>
            <a:ext cx="6656388" cy="287338"/>
          </a:xfrm>
        </p:spPr>
        <p:txBody>
          <a:bodyPr/>
          <a:lstStyle/>
          <a:p>
            <a:pPr>
              <a:defRPr/>
            </a:pPr>
            <a:r>
              <a:rPr lang="en-US" dirty="0" smtClean="0"/>
              <a:t>Advanced Computer Networks   </a:t>
            </a:r>
            <a:r>
              <a:rPr lang="en-US" dirty="0" smtClean="0">
                <a:solidFill>
                  <a:srgbClr val="990033"/>
                </a:solidFill>
              </a:rPr>
              <a:t>Performance Metrics</a:t>
            </a:r>
            <a:endParaRPr lang="en-US" dirty="0">
              <a:solidFill>
                <a:srgbClr val="990033"/>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Metrics Summary</a:t>
            </a:r>
            <a:endParaRPr lang="en-US" dirty="0"/>
          </a:p>
        </p:txBody>
      </p:sp>
      <p:sp>
        <p:nvSpPr>
          <p:cNvPr id="3" name="Content Placeholder 2"/>
          <p:cNvSpPr>
            <a:spLocks noGrp="1"/>
          </p:cNvSpPr>
          <p:nvPr>
            <p:ph idx="1"/>
          </p:nvPr>
        </p:nvSpPr>
        <p:spPr/>
        <p:txBody>
          <a:bodyPr/>
          <a:lstStyle/>
          <a:p>
            <a:r>
              <a:rPr lang="en-US" dirty="0" smtClean="0"/>
              <a:t>The three most general performance measures are : </a:t>
            </a:r>
            <a:r>
              <a:rPr lang="en-US" dirty="0" smtClean="0">
                <a:solidFill>
                  <a:schemeClr val="accent2"/>
                </a:solidFill>
              </a:rPr>
              <a:t>utilization, throughput and response time</a:t>
            </a:r>
            <a:r>
              <a:rPr lang="en-US" dirty="0" smtClean="0"/>
              <a:t>.</a:t>
            </a:r>
          </a:p>
          <a:p>
            <a:r>
              <a:rPr lang="en-US" dirty="0" smtClean="0"/>
              <a:t>In computer networks, </a:t>
            </a:r>
            <a:r>
              <a:rPr lang="en-US" dirty="0" smtClean="0">
                <a:solidFill>
                  <a:schemeClr val="accent2"/>
                </a:solidFill>
              </a:rPr>
              <a:t>end-to-end delay</a:t>
            </a:r>
            <a:r>
              <a:rPr lang="en-US" dirty="0" smtClean="0"/>
              <a:t> is an important performance metric.</a:t>
            </a:r>
          </a:p>
          <a:p>
            <a:r>
              <a:rPr lang="en-US" dirty="0" smtClean="0"/>
              <a:t>Queuing models are used to analyze and estimate computer network performance.</a:t>
            </a:r>
          </a:p>
          <a:p>
            <a:endParaRPr lang="en-US" dirty="0"/>
          </a:p>
        </p:txBody>
      </p:sp>
      <p:sp>
        <p:nvSpPr>
          <p:cNvPr id="4" name="Footer Placeholder 3"/>
          <p:cNvSpPr>
            <a:spLocks noGrp="1"/>
          </p:cNvSpPr>
          <p:nvPr>
            <p:ph type="ftr" sz="quarter" idx="10"/>
          </p:nvPr>
        </p:nvSpPr>
        <p:spPr/>
        <p:txBody>
          <a:bodyPr/>
          <a:lstStyle/>
          <a:p>
            <a:pPr>
              <a:defRPr/>
            </a:pPr>
            <a:r>
              <a:rPr lang="en-US" smtClean="0"/>
              <a:t>Advanced Computer Networks   </a:t>
            </a:r>
            <a:r>
              <a:rPr lang="en-US" smtClean="0">
                <a:solidFill>
                  <a:srgbClr val="990033"/>
                </a:solidFill>
              </a:rPr>
              <a:t>Performance Metrics</a:t>
            </a:r>
            <a:endParaRPr lang="en-US" dirty="0">
              <a:solidFill>
                <a:srgbClr val="990033"/>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Other useful metrics include: </a:t>
            </a:r>
            <a:r>
              <a:rPr lang="en-US" dirty="0" smtClean="0">
                <a:solidFill>
                  <a:schemeClr val="accent2"/>
                </a:solidFill>
              </a:rPr>
              <a:t>latency, </a:t>
            </a:r>
            <a:r>
              <a:rPr lang="en-US" dirty="0" err="1" smtClean="0">
                <a:solidFill>
                  <a:schemeClr val="accent2"/>
                </a:solidFill>
              </a:rPr>
              <a:t>goodput</a:t>
            </a:r>
            <a:r>
              <a:rPr lang="en-US" dirty="0" smtClean="0">
                <a:solidFill>
                  <a:schemeClr val="accent2"/>
                </a:solidFill>
              </a:rPr>
              <a:t>, fairness </a:t>
            </a:r>
            <a:r>
              <a:rPr lang="en-US" dirty="0" smtClean="0"/>
              <a:t>and </a:t>
            </a:r>
            <a:r>
              <a:rPr lang="en-US" dirty="0" err="1" smtClean="0"/>
              <a:t>QoS</a:t>
            </a:r>
            <a:r>
              <a:rPr lang="en-US" dirty="0" smtClean="0"/>
              <a:t> metrics such as </a:t>
            </a:r>
            <a:r>
              <a:rPr lang="en-US" dirty="0" smtClean="0">
                <a:solidFill>
                  <a:schemeClr val="accent2"/>
                </a:solidFill>
              </a:rPr>
              <a:t>jitter</a:t>
            </a:r>
            <a:r>
              <a:rPr lang="en-US" dirty="0" smtClean="0"/>
              <a:t> or </a:t>
            </a:r>
            <a:r>
              <a:rPr lang="en-US" dirty="0" smtClean="0">
                <a:solidFill>
                  <a:schemeClr val="accent2"/>
                </a:solidFill>
              </a:rPr>
              <a:t>playable frame rate</a:t>
            </a:r>
            <a:r>
              <a:rPr lang="en-US" dirty="0" smtClean="0"/>
              <a:t>.</a:t>
            </a:r>
          </a:p>
          <a:p>
            <a:r>
              <a:rPr lang="en-US" dirty="0" smtClean="0"/>
              <a:t>In wireless networks, </a:t>
            </a:r>
            <a:r>
              <a:rPr lang="en-US" dirty="0" smtClean="0">
                <a:solidFill>
                  <a:schemeClr val="accent2"/>
                </a:solidFill>
              </a:rPr>
              <a:t>delivery ratio</a:t>
            </a:r>
            <a:r>
              <a:rPr lang="en-US" dirty="0" smtClean="0"/>
              <a:t>, </a:t>
            </a:r>
            <a:r>
              <a:rPr lang="en-US" dirty="0" smtClean="0">
                <a:solidFill>
                  <a:schemeClr val="accent2"/>
                </a:solidFill>
              </a:rPr>
              <a:t>packet loss rate </a:t>
            </a:r>
            <a:r>
              <a:rPr lang="en-US" dirty="0" smtClean="0"/>
              <a:t>and </a:t>
            </a:r>
            <a:r>
              <a:rPr lang="en-US" dirty="0" smtClean="0">
                <a:solidFill>
                  <a:schemeClr val="accent2"/>
                </a:solidFill>
              </a:rPr>
              <a:t>link layer retransmission rates </a:t>
            </a:r>
            <a:r>
              <a:rPr lang="en-US" dirty="0" smtClean="0"/>
              <a:t>are valuable network measures.</a:t>
            </a:r>
            <a:endParaRPr lang="en-US" dirty="0"/>
          </a:p>
        </p:txBody>
      </p:sp>
      <p:sp>
        <p:nvSpPr>
          <p:cNvPr id="4" name="Footer Placeholder 3"/>
          <p:cNvSpPr>
            <a:spLocks noGrp="1"/>
          </p:cNvSpPr>
          <p:nvPr>
            <p:ph type="ftr" sz="quarter" idx="10"/>
          </p:nvPr>
        </p:nvSpPr>
        <p:spPr/>
        <p:txBody>
          <a:bodyPr/>
          <a:lstStyle/>
          <a:p>
            <a:pPr>
              <a:defRPr/>
            </a:pPr>
            <a:r>
              <a:rPr lang="en-US" smtClean="0"/>
              <a:t>Advanced Computer Networks   </a:t>
            </a:r>
            <a:r>
              <a:rPr lang="en-US" smtClean="0">
                <a:solidFill>
                  <a:srgbClr val="990033"/>
                </a:solidFill>
              </a:rPr>
              <a:t>Performance Metrics</a:t>
            </a:r>
            <a:endParaRPr lang="en-US" dirty="0">
              <a:solidFill>
                <a:srgbClr val="990033"/>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17</a:t>
            </a:fld>
            <a:endParaRPr lang="en-US" dirty="0"/>
          </a:p>
        </p:txBody>
      </p:sp>
      <p:sp>
        <p:nvSpPr>
          <p:cNvPr id="6" name="Title 1"/>
          <p:cNvSpPr>
            <a:spLocks noGrp="1"/>
          </p:cNvSpPr>
          <p:nvPr>
            <p:ph type="title"/>
          </p:nvPr>
        </p:nvSpPr>
        <p:spPr/>
        <p:txBody>
          <a:bodyPr/>
          <a:lstStyle/>
          <a:p>
            <a:r>
              <a:rPr lang="en-US" dirty="0" smtClean="0"/>
              <a:t>Performance Metrics Summary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2</a:t>
            </a:fld>
            <a:endParaRPr lang="en-US" dirty="0"/>
          </a:p>
        </p:txBody>
      </p:sp>
      <p:sp>
        <p:nvSpPr>
          <p:cNvPr id="6" name="Cloud"/>
          <p:cNvSpPr>
            <a:spLocks noChangeAspect="1" noEditPoints="1" noChangeArrowheads="1"/>
          </p:cNvSpPr>
          <p:nvPr/>
        </p:nvSpPr>
        <p:spPr bwMode="auto">
          <a:xfrm>
            <a:off x="1295400" y="2330470"/>
            <a:ext cx="6096000" cy="330835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sz="1600" b="0">
              <a:solidFill>
                <a:schemeClr val="bg2"/>
              </a:solidFill>
            </a:endParaRPr>
          </a:p>
        </p:txBody>
      </p:sp>
      <p:sp>
        <p:nvSpPr>
          <p:cNvPr id="7" name="Oval 3"/>
          <p:cNvSpPr>
            <a:spLocks noChangeArrowheads="1"/>
          </p:cNvSpPr>
          <p:nvPr/>
        </p:nvSpPr>
        <p:spPr bwMode="auto">
          <a:xfrm>
            <a:off x="4495800" y="2635270"/>
            <a:ext cx="914400" cy="914400"/>
          </a:xfrm>
          <a:prstGeom prst="ellipse">
            <a:avLst/>
          </a:prstGeom>
          <a:noFill/>
          <a:ln w="9525">
            <a:noFill/>
            <a:round/>
            <a:headEnd/>
            <a:tailEnd/>
          </a:ln>
        </p:spPr>
        <p:txBody>
          <a:bodyPr wrap="none" anchor="ctr"/>
          <a:lstStyle/>
          <a:p>
            <a:endParaRPr lang="en-US" sz="2800" b="0">
              <a:solidFill>
                <a:schemeClr val="tx1"/>
              </a:solidFill>
            </a:endParaRPr>
          </a:p>
        </p:txBody>
      </p:sp>
      <p:sp>
        <p:nvSpPr>
          <p:cNvPr id="8" name="Oval 4"/>
          <p:cNvSpPr>
            <a:spLocks noChangeArrowheads="1"/>
          </p:cNvSpPr>
          <p:nvPr/>
        </p:nvSpPr>
        <p:spPr bwMode="auto">
          <a:xfrm>
            <a:off x="4953000" y="2482870"/>
            <a:ext cx="914400" cy="914400"/>
          </a:xfrm>
          <a:prstGeom prst="ellipse">
            <a:avLst/>
          </a:prstGeom>
          <a:noFill/>
          <a:ln w="9525">
            <a:noFill/>
            <a:round/>
            <a:headEnd/>
            <a:tailEnd/>
          </a:ln>
        </p:spPr>
        <p:txBody>
          <a:bodyPr wrap="none" anchor="ctr"/>
          <a:lstStyle/>
          <a:p>
            <a:endParaRPr lang="en-US"/>
          </a:p>
        </p:txBody>
      </p:sp>
      <p:sp>
        <p:nvSpPr>
          <p:cNvPr id="9" name="Oval 5"/>
          <p:cNvSpPr>
            <a:spLocks noChangeArrowheads="1"/>
          </p:cNvSpPr>
          <p:nvPr/>
        </p:nvSpPr>
        <p:spPr bwMode="auto">
          <a:xfrm>
            <a:off x="5486400" y="2863870"/>
            <a:ext cx="914400" cy="914400"/>
          </a:xfrm>
          <a:prstGeom prst="ellipse">
            <a:avLst/>
          </a:prstGeom>
          <a:noFill/>
          <a:ln w="9525">
            <a:noFill/>
            <a:round/>
            <a:headEnd/>
            <a:tailEnd/>
          </a:ln>
        </p:spPr>
        <p:txBody>
          <a:bodyPr wrap="none" anchor="ctr"/>
          <a:lstStyle/>
          <a:p>
            <a:endParaRPr lang="en-US"/>
          </a:p>
        </p:txBody>
      </p:sp>
      <p:sp>
        <p:nvSpPr>
          <p:cNvPr id="10" name="Oval 6"/>
          <p:cNvSpPr>
            <a:spLocks noChangeArrowheads="1"/>
          </p:cNvSpPr>
          <p:nvPr/>
        </p:nvSpPr>
        <p:spPr bwMode="auto">
          <a:xfrm>
            <a:off x="4953000" y="2254270"/>
            <a:ext cx="533400" cy="609600"/>
          </a:xfrm>
          <a:prstGeom prst="ellipse">
            <a:avLst/>
          </a:prstGeom>
          <a:noFill/>
          <a:ln w="9525">
            <a:noFill/>
            <a:round/>
            <a:headEnd/>
            <a:tailEnd/>
          </a:ln>
        </p:spPr>
        <p:txBody>
          <a:bodyPr wrap="none" anchor="ctr"/>
          <a:lstStyle/>
          <a:p>
            <a:endParaRPr lang="en-US"/>
          </a:p>
        </p:txBody>
      </p:sp>
      <p:sp>
        <p:nvSpPr>
          <p:cNvPr id="11" name="Oval 7"/>
          <p:cNvSpPr>
            <a:spLocks noChangeArrowheads="1"/>
          </p:cNvSpPr>
          <p:nvPr/>
        </p:nvSpPr>
        <p:spPr bwMode="auto">
          <a:xfrm>
            <a:off x="5181600" y="2559070"/>
            <a:ext cx="914400" cy="914400"/>
          </a:xfrm>
          <a:prstGeom prst="ellipse">
            <a:avLst/>
          </a:prstGeom>
          <a:noFill/>
          <a:ln w="9525">
            <a:noFill/>
            <a:round/>
            <a:headEnd/>
            <a:tailEnd/>
          </a:ln>
        </p:spPr>
        <p:txBody>
          <a:bodyPr wrap="none" anchor="ctr"/>
          <a:lstStyle/>
          <a:p>
            <a:endParaRPr lang="en-US"/>
          </a:p>
        </p:txBody>
      </p:sp>
      <p:sp>
        <p:nvSpPr>
          <p:cNvPr id="12" name="Oval 8"/>
          <p:cNvSpPr>
            <a:spLocks noChangeArrowheads="1"/>
          </p:cNvSpPr>
          <p:nvPr/>
        </p:nvSpPr>
        <p:spPr bwMode="auto">
          <a:xfrm>
            <a:off x="5181600" y="2559070"/>
            <a:ext cx="914400" cy="914400"/>
          </a:xfrm>
          <a:prstGeom prst="ellipse">
            <a:avLst/>
          </a:prstGeom>
          <a:noFill/>
          <a:ln w="9525">
            <a:noFill/>
            <a:round/>
            <a:headEnd/>
            <a:tailEnd/>
          </a:ln>
        </p:spPr>
        <p:txBody>
          <a:bodyPr wrap="none" anchor="ctr"/>
          <a:lstStyle/>
          <a:p>
            <a:endParaRPr lang="en-US"/>
          </a:p>
        </p:txBody>
      </p:sp>
      <p:sp>
        <p:nvSpPr>
          <p:cNvPr id="13" name="Oval 9"/>
          <p:cNvSpPr>
            <a:spLocks noChangeArrowheads="1"/>
          </p:cNvSpPr>
          <p:nvPr/>
        </p:nvSpPr>
        <p:spPr bwMode="auto">
          <a:xfrm>
            <a:off x="6096000" y="3473470"/>
            <a:ext cx="914400" cy="914400"/>
          </a:xfrm>
          <a:prstGeom prst="ellipse">
            <a:avLst/>
          </a:prstGeom>
          <a:noFill/>
          <a:ln w="9525">
            <a:noFill/>
            <a:round/>
            <a:headEnd/>
            <a:tailEnd/>
          </a:ln>
        </p:spPr>
        <p:txBody>
          <a:bodyPr wrap="none" anchor="ctr"/>
          <a:lstStyle/>
          <a:p>
            <a:pPr>
              <a:buFontTx/>
              <a:buChar char="–"/>
            </a:pPr>
            <a:endParaRPr lang="en-US" sz="1600" b="0">
              <a:solidFill>
                <a:srgbClr val="A50021"/>
              </a:solidFill>
            </a:endParaRPr>
          </a:p>
        </p:txBody>
      </p:sp>
      <p:sp>
        <p:nvSpPr>
          <p:cNvPr id="14" name="Oval 10"/>
          <p:cNvSpPr>
            <a:spLocks noChangeArrowheads="1"/>
          </p:cNvSpPr>
          <p:nvPr/>
        </p:nvSpPr>
        <p:spPr bwMode="auto">
          <a:xfrm>
            <a:off x="5410200" y="3473470"/>
            <a:ext cx="685800" cy="76200"/>
          </a:xfrm>
          <a:prstGeom prst="ellipse">
            <a:avLst/>
          </a:prstGeom>
          <a:noFill/>
          <a:ln w="9525">
            <a:noFill/>
            <a:round/>
            <a:headEnd/>
            <a:tailEnd/>
          </a:ln>
        </p:spPr>
        <p:txBody>
          <a:bodyPr wrap="none" anchor="ctr"/>
          <a:lstStyle/>
          <a:p>
            <a:endParaRPr lang="en-US"/>
          </a:p>
        </p:txBody>
      </p:sp>
      <p:sp>
        <p:nvSpPr>
          <p:cNvPr id="15" name="Oval 11"/>
          <p:cNvSpPr>
            <a:spLocks noChangeArrowheads="1"/>
          </p:cNvSpPr>
          <p:nvPr/>
        </p:nvSpPr>
        <p:spPr bwMode="auto">
          <a:xfrm>
            <a:off x="5715000" y="3244870"/>
            <a:ext cx="76200" cy="152400"/>
          </a:xfrm>
          <a:prstGeom prst="ellipse">
            <a:avLst/>
          </a:prstGeom>
          <a:noFill/>
          <a:ln w="9525">
            <a:noFill/>
            <a:round/>
            <a:headEnd/>
            <a:tailEnd/>
          </a:ln>
        </p:spPr>
        <p:txBody>
          <a:bodyPr wrap="none" anchor="ctr"/>
          <a:lstStyle/>
          <a:p>
            <a:endParaRPr lang="en-US"/>
          </a:p>
        </p:txBody>
      </p:sp>
      <p:sp>
        <p:nvSpPr>
          <p:cNvPr id="16" name="Oval 12"/>
          <p:cNvSpPr>
            <a:spLocks noChangeArrowheads="1"/>
          </p:cNvSpPr>
          <p:nvPr/>
        </p:nvSpPr>
        <p:spPr bwMode="auto">
          <a:xfrm>
            <a:off x="5715000" y="3244870"/>
            <a:ext cx="76200" cy="228600"/>
          </a:xfrm>
          <a:prstGeom prst="ellipse">
            <a:avLst/>
          </a:prstGeom>
          <a:noFill/>
          <a:ln w="9525">
            <a:noFill/>
            <a:round/>
            <a:headEnd/>
            <a:tailEnd/>
          </a:ln>
        </p:spPr>
        <p:txBody>
          <a:bodyPr wrap="none" anchor="ctr"/>
          <a:lstStyle/>
          <a:p>
            <a:endParaRPr lang="en-US"/>
          </a:p>
        </p:txBody>
      </p:sp>
      <p:sp>
        <p:nvSpPr>
          <p:cNvPr id="17" name="Oval 13"/>
          <p:cNvSpPr>
            <a:spLocks noChangeArrowheads="1"/>
          </p:cNvSpPr>
          <p:nvPr/>
        </p:nvSpPr>
        <p:spPr bwMode="auto">
          <a:xfrm>
            <a:off x="5791200" y="3473470"/>
            <a:ext cx="914400" cy="914400"/>
          </a:xfrm>
          <a:prstGeom prst="ellipse">
            <a:avLst/>
          </a:prstGeom>
          <a:noFill/>
          <a:ln w="9525">
            <a:noFill/>
            <a:round/>
            <a:headEnd/>
            <a:tailEnd/>
          </a:ln>
        </p:spPr>
        <p:txBody>
          <a:bodyPr wrap="none" anchor="ctr"/>
          <a:lstStyle/>
          <a:p>
            <a:endParaRPr lang="en-US"/>
          </a:p>
        </p:txBody>
      </p:sp>
      <p:sp>
        <p:nvSpPr>
          <p:cNvPr id="18" name="Oval 14"/>
          <p:cNvSpPr>
            <a:spLocks noChangeArrowheads="1"/>
          </p:cNvSpPr>
          <p:nvPr/>
        </p:nvSpPr>
        <p:spPr bwMode="auto">
          <a:xfrm>
            <a:off x="5791200" y="3473470"/>
            <a:ext cx="914400" cy="914400"/>
          </a:xfrm>
          <a:prstGeom prst="ellipse">
            <a:avLst/>
          </a:prstGeom>
          <a:noFill/>
          <a:ln w="9525">
            <a:noFill/>
            <a:round/>
            <a:headEnd/>
            <a:tailEnd/>
          </a:ln>
        </p:spPr>
        <p:txBody>
          <a:bodyPr wrap="none" anchor="ctr"/>
          <a:lstStyle/>
          <a:p>
            <a:endParaRPr lang="en-US"/>
          </a:p>
        </p:txBody>
      </p:sp>
      <p:sp>
        <p:nvSpPr>
          <p:cNvPr id="19" name="Oval 15"/>
          <p:cNvSpPr>
            <a:spLocks noChangeArrowheads="1"/>
          </p:cNvSpPr>
          <p:nvPr/>
        </p:nvSpPr>
        <p:spPr bwMode="auto">
          <a:xfrm>
            <a:off x="6248400" y="3625870"/>
            <a:ext cx="914400" cy="914400"/>
          </a:xfrm>
          <a:prstGeom prst="ellipse">
            <a:avLst/>
          </a:prstGeom>
          <a:noFill/>
          <a:ln w="9525">
            <a:noFill/>
            <a:round/>
            <a:headEnd/>
            <a:tailEnd/>
          </a:ln>
        </p:spPr>
        <p:txBody>
          <a:bodyPr wrap="none" anchor="ctr"/>
          <a:lstStyle/>
          <a:p>
            <a:endParaRPr lang="en-US"/>
          </a:p>
        </p:txBody>
      </p:sp>
      <p:sp>
        <p:nvSpPr>
          <p:cNvPr id="20" name="Oval 16"/>
          <p:cNvSpPr>
            <a:spLocks noChangeArrowheads="1"/>
          </p:cNvSpPr>
          <p:nvPr/>
        </p:nvSpPr>
        <p:spPr bwMode="auto">
          <a:xfrm>
            <a:off x="5257800" y="3625870"/>
            <a:ext cx="990600" cy="914400"/>
          </a:xfrm>
          <a:prstGeom prst="ellipse">
            <a:avLst/>
          </a:prstGeom>
          <a:noFill/>
          <a:ln w="9525">
            <a:noFill/>
            <a:round/>
            <a:headEnd/>
            <a:tailEnd/>
          </a:ln>
        </p:spPr>
        <p:txBody>
          <a:bodyPr wrap="none" anchor="ctr"/>
          <a:lstStyle/>
          <a:p>
            <a:endParaRPr lang="en-US"/>
          </a:p>
        </p:txBody>
      </p:sp>
      <p:sp>
        <p:nvSpPr>
          <p:cNvPr id="21" name="Oval 17"/>
          <p:cNvSpPr>
            <a:spLocks noChangeArrowheads="1"/>
          </p:cNvSpPr>
          <p:nvPr/>
        </p:nvSpPr>
        <p:spPr bwMode="auto">
          <a:xfrm>
            <a:off x="5791200" y="4159270"/>
            <a:ext cx="914400" cy="914400"/>
          </a:xfrm>
          <a:prstGeom prst="ellipse">
            <a:avLst/>
          </a:prstGeom>
          <a:noFill/>
          <a:ln w="9525">
            <a:noFill/>
            <a:round/>
            <a:headEnd/>
            <a:tailEnd/>
          </a:ln>
        </p:spPr>
        <p:txBody>
          <a:bodyPr wrap="none" anchor="ctr"/>
          <a:lstStyle/>
          <a:p>
            <a:endParaRPr lang="en-US"/>
          </a:p>
        </p:txBody>
      </p:sp>
      <p:sp>
        <p:nvSpPr>
          <p:cNvPr id="22" name="Oval 18"/>
          <p:cNvSpPr>
            <a:spLocks noChangeArrowheads="1"/>
          </p:cNvSpPr>
          <p:nvPr/>
        </p:nvSpPr>
        <p:spPr bwMode="auto">
          <a:xfrm>
            <a:off x="6248400" y="4540270"/>
            <a:ext cx="914400" cy="914400"/>
          </a:xfrm>
          <a:prstGeom prst="ellipse">
            <a:avLst/>
          </a:prstGeom>
          <a:noFill/>
          <a:ln w="9525">
            <a:noFill/>
            <a:round/>
            <a:headEnd/>
            <a:tailEnd/>
          </a:ln>
        </p:spPr>
        <p:txBody>
          <a:bodyPr wrap="none" anchor="ctr"/>
          <a:lstStyle/>
          <a:p>
            <a:endParaRPr lang="en-US"/>
          </a:p>
        </p:txBody>
      </p:sp>
      <p:sp>
        <p:nvSpPr>
          <p:cNvPr id="23" name="Oval 19"/>
          <p:cNvSpPr>
            <a:spLocks noChangeArrowheads="1"/>
          </p:cNvSpPr>
          <p:nvPr/>
        </p:nvSpPr>
        <p:spPr bwMode="auto">
          <a:xfrm>
            <a:off x="6248400" y="4540270"/>
            <a:ext cx="914400" cy="914400"/>
          </a:xfrm>
          <a:prstGeom prst="ellipse">
            <a:avLst/>
          </a:prstGeom>
          <a:noFill/>
          <a:ln w="9525">
            <a:noFill/>
            <a:round/>
            <a:headEnd/>
            <a:tailEnd/>
          </a:ln>
        </p:spPr>
        <p:txBody>
          <a:bodyPr wrap="none" anchor="ctr"/>
          <a:lstStyle/>
          <a:p>
            <a:endParaRPr lang="en-US"/>
          </a:p>
        </p:txBody>
      </p:sp>
      <p:sp>
        <p:nvSpPr>
          <p:cNvPr id="24" name="Oval 21"/>
          <p:cNvSpPr>
            <a:spLocks noChangeArrowheads="1"/>
          </p:cNvSpPr>
          <p:nvPr/>
        </p:nvSpPr>
        <p:spPr bwMode="auto">
          <a:xfrm>
            <a:off x="3048000" y="3321070"/>
            <a:ext cx="762000" cy="762000"/>
          </a:xfrm>
          <a:prstGeom prst="ellipse">
            <a:avLst/>
          </a:prstGeom>
          <a:noFill/>
          <a:ln w="9525">
            <a:noFill/>
            <a:round/>
            <a:headEnd/>
            <a:tailEnd/>
          </a:ln>
        </p:spPr>
        <p:txBody>
          <a:bodyPr wrap="none" anchor="ctr"/>
          <a:lstStyle/>
          <a:p>
            <a:endParaRPr lang="en-US"/>
          </a:p>
        </p:txBody>
      </p:sp>
      <p:sp>
        <p:nvSpPr>
          <p:cNvPr id="25" name="Oval 22"/>
          <p:cNvSpPr>
            <a:spLocks noChangeArrowheads="1"/>
          </p:cNvSpPr>
          <p:nvPr/>
        </p:nvSpPr>
        <p:spPr bwMode="auto">
          <a:xfrm>
            <a:off x="3352800" y="3778270"/>
            <a:ext cx="914400" cy="914400"/>
          </a:xfrm>
          <a:prstGeom prst="ellipse">
            <a:avLst/>
          </a:prstGeom>
          <a:noFill/>
          <a:ln w="9525">
            <a:noFill/>
            <a:round/>
            <a:headEnd/>
            <a:tailEnd/>
          </a:ln>
        </p:spPr>
        <p:txBody>
          <a:bodyPr wrap="none" anchor="ctr"/>
          <a:lstStyle/>
          <a:p>
            <a:endParaRPr lang="en-US"/>
          </a:p>
        </p:txBody>
      </p:sp>
      <p:sp>
        <p:nvSpPr>
          <p:cNvPr id="26" name="Oval 23"/>
          <p:cNvSpPr>
            <a:spLocks noChangeArrowheads="1"/>
          </p:cNvSpPr>
          <p:nvPr/>
        </p:nvSpPr>
        <p:spPr bwMode="auto">
          <a:xfrm>
            <a:off x="2971800" y="2940070"/>
            <a:ext cx="533400" cy="609600"/>
          </a:xfrm>
          <a:prstGeom prst="ellipse">
            <a:avLst/>
          </a:prstGeom>
          <a:noFill/>
          <a:ln w="9525">
            <a:noFill/>
            <a:round/>
            <a:headEnd/>
            <a:tailEnd/>
          </a:ln>
        </p:spPr>
        <p:txBody>
          <a:bodyPr wrap="none" anchor="ctr"/>
          <a:lstStyle/>
          <a:p>
            <a:endParaRPr lang="en-US"/>
          </a:p>
        </p:txBody>
      </p:sp>
      <p:sp>
        <p:nvSpPr>
          <p:cNvPr id="27" name="Oval 24"/>
          <p:cNvSpPr>
            <a:spLocks noChangeArrowheads="1"/>
          </p:cNvSpPr>
          <p:nvPr/>
        </p:nvSpPr>
        <p:spPr bwMode="auto">
          <a:xfrm>
            <a:off x="2819400" y="3016270"/>
            <a:ext cx="609600" cy="609600"/>
          </a:xfrm>
          <a:prstGeom prst="ellipse">
            <a:avLst/>
          </a:prstGeom>
          <a:noFill/>
          <a:ln w="9525">
            <a:noFill/>
            <a:round/>
            <a:headEnd/>
            <a:tailEnd/>
          </a:ln>
        </p:spPr>
        <p:txBody>
          <a:bodyPr wrap="none" anchor="ctr"/>
          <a:lstStyle/>
          <a:p>
            <a:endParaRPr lang="en-US" sz="2800" b="0">
              <a:solidFill>
                <a:schemeClr val="tx1"/>
              </a:solidFill>
            </a:endParaRPr>
          </a:p>
          <a:p>
            <a:endParaRPr lang="en-US" sz="2800" b="0">
              <a:solidFill>
                <a:schemeClr val="tx1"/>
              </a:solidFill>
            </a:endParaRPr>
          </a:p>
          <a:p>
            <a:endParaRPr lang="en-US" sz="2800" b="0">
              <a:solidFill>
                <a:schemeClr val="tx1"/>
              </a:solidFill>
            </a:endParaRPr>
          </a:p>
        </p:txBody>
      </p:sp>
      <p:sp>
        <p:nvSpPr>
          <p:cNvPr id="28" name="Oval 26"/>
          <p:cNvSpPr>
            <a:spLocks noChangeArrowheads="1"/>
          </p:cNvSpPr>
          <p:nvPr/>
        </p:nvSpPr>
        <p:spPr bwMode="auto">
          <a:xfrm>
            <a:off x="2590800" y="3854470"/>
            <a:ext cx="381000" cy="381000"/>
          </a:xfrm>
          <a:prstGeom prst="ellipse">
            <a:avLst/>
          </a:prstGeom>
          <a:solidFill>
            <a:srgbClr val="FFFFFF"/>
          </a:solidFill>
          <a:ln w="15875">
            <a:solidFill>
              <a:schemeClr val="bg1"/>
            </a:solidFill>
            <a:round/>
            <a:headEnd/>
            <a:tailEnd/>
          </a:ln>
        </p:spPr>
        <p:txBody>
          <a:bodyPr wrap="none" anchor="ctr"/>
          <a:lstStyle/>
          <a:p>
            <a:pPr algn="r"/>
            <a:r>
              <a:rPr lang="en-US" sz="1600" b="0">
                <a:solidFill>
                  <a:srgbClr val="A50021"/>
                </a:solidFill>
              </a:rPr>
              <a:t>12</a:t>
            </a:r>
          </a:p>
        </p:txBody>
      </p:sp>
      <p:sp>
        <p:nvSpPr>
          <p:cNvPr id="29" name="Oval 27"/>
          <p:cNvSpPr>
            <a:spLocks noChangeArrowheads="1"/>
          </p:cNvSpPr>
          <p:nvPr/>
        </p:nvSpPr>
        <p:spPr bwMode="auto">
          <a:xfrm>
            <a:off x="2286000" y="2940070"/>
            <a:ext cx="381000" cy="381000"/>
          </a:xfrm>
          <a:prstGeom prst="ellipse">
            <a:avLst/>
          </a:prstGeom>
          <a:solidFill>
            <a:srgbClr val="FFFFFF"/>
          </a:solidFill>
          <a:ln w="15875">
            <a:solidFill>
              <a:schemeClr val="bg1"/>
            </a:solidFill>
            <a:round/>
            <a:headEnd/>
            <a:tailEnd/>
          </a:ln>
        </p:spPr>
        <p:txBody>
          <a:bodyPr wrap="none" anchor="ctr"/>
          <a:lstStyle/>
          <a:p>
            <a:pPr algn="r"/>
            <a:r>
              <a:rPr lang="en-US" sz="1600" b="0">
                <a:solidFill>
                  <a:srgbClr val="A50021"/>
                </a:solidFill>
              </a:rPr>
              <a:t>1</a:t>
            </a:r>
          </a:p>
        </p:txBody>
      </p:sp>
      <p:sp>
        <p:nvSpPr>
          <p:cNvPr id="30" name="Oval 28"/>
          <p:cNvSpPr>
            <a:spLocks noChangeArrowheads="1"/>
          </p:cNvSpPr>
          <p:nvPr/>
        </p:nvSpPr>
        <p:spPr bwMode="auto">
          <a:xfrm>
            <a:off x="1524000" y="3625870"/>
            <a:ext cx="381000" cy="381000"/>
          </a:xfrm>
          <a:prstGeom prst="ellipse">
            <a:avLst/>
          </a:prstGeom>
          <a:solidFill>
            <a:srgbClr val="FFFFFF"/>
          </a:solidFill>
          <a:ln w="15875">
            <a:solidFill>
              <a:schemeClr val="bg1"/>
            </a:solidFill>
            <a:round/>
            <a:headEnd/>
            <a:tailEnd/>
          </a:ln>
        </p:spPr>
        <p:txBody>
          <a:bodyPr wrap="none" anchor="ctr"/>
          <a:lstStyle/>
          <a:p>
            <a:pPr algn="r"/>
            <a:r>
              <a:rPr lang="en-US" sz="1600" b="0">
                <a:solidFill>
                  <a:srgbClr val="A50021"/>
                </a:solidFill>
              </a:rPr>
              <a:t>11</a:t>
            </a:r>
          </a:p>
        </p:txBody>
      </p:sp>
      <p:sp>
        <p:nvSpPr>
          <p:cNvPr id="31" name="Oval 29"/>
          <p:cNvSpPr>
            <a:spLocks noChangeArrowheads="1"/>
          </p:cNvSpPr>
          <p:nvPr/>
        </p:nvSpPr>
        <p:spPr bwMode="auto">
          <a:xfrm>
            <a:off x="4191000" y="4997470"/>
            <a:ext cx="381000" cy="381000"/>
          </a:xfrm>
          <a:prstGeom prst="ellipse">
            <a:avLst/>
          </a:prstGeom>
          <a:solidFill>
            <a:srgbClr val="FFFFFF"/>
          </a:solidFill>
          <a:ln w="15875">
            <a:solidFill>
              <a:schemeClr val="bg1"/>
            </a:solidFill>
            <a:round/>
            <a:headEnd/>
            <a:tailEnd/>
          </a:ln>
        </p:spPr>
        <p:txBody>
          <a:bodyPr wrap="none" anchor="ctr"/>
          <a:lstStyle/>
          <a:p>
            <a:pPr algn="r"/>
            <a:r>
              <a:rPr lang="en-US" sz="1600" b="0">
                <a:solidFill>
                  <a:srgbClr val="A50021"/>
                </a:solidFill>
              </a:rPr>
              <a:t>8</a:t>
            </a:r>
          </a:p>
        </p:txBody>
      </p:sp>
      <p:sp>
        <p:nvSpPr>
          <p:cNvPr id="32" name="Oval 30"/>
          <p:cNvSpPr>
            <a:spLocks noChangeArrowheads="1"/>
          </p:cNvSpPr>
          <p:nvPr/>
        </p:nvSpPr>
        <p:spPr bwMode="auto">
          <a:xfrm>
            <a:off x="5943600" y="2787670"/>
            <a:ext cx="381000" cy="381000"/>
          </a:xfrm>
          <a:prstGeom prst="ellipse">
            <a:avLst/>
          </a:prstGeom>
          <a:solidFill>
            <a:srgbClr val="FFFFFF"/>
          </a:solidFill>
          <a:ln w="15875">
            <a:solidFill>
              <a:schemeClr val="bg1"/>
            </a:solidFill>
            <a:round/>
            <a:headEnd/>
            <a:tailEnd/>
          </a:ln>
        </p:spPr>
        <p:txBody>
          <a:bodyPr wrap="none" anchor="ctr"/>
          <a:lstStyle/>
          <a:p>
            <a:pPr algn="r"/>
            <a:r>
              <a:rPr lang="en-US" sz="1600" b="0">
                <a:solidFill>
                  <a:srgbClr val="A50021"/>
                </a:solidFill>
              </a:rPr>
              <a:t>4</a:t>
            </a:r>
          </a:p>
        </p:txBody>
      </p:sp>
      <p:sp>
        <p:nvSpPr>
          <p:cNvPr id="33" name="Oval 31"/>
          <p:cNvSpPr>
            <a:spLocks noChangeArrowheads="1"/>
          </p:cNvSpPr>
          <p:nvPr/>
        </p:nvSpPr>
        <p:spPr bwMode="auto">
          <a:xfrm>
            <a:off x="5715000" y="4616470"/>
            <a:ext cx="381000" cy="381000"/>
          </a:xfrm>
          <a:prstGeom prst="ellipse">
            <a:avLst/>
          </a:prstGeom>
          <a:solidFill>
            <a:srgbClr val="FFFFFF"/>
          </a:solidFill>
          <a:ln w="15875">
            <a:solidFill>
              <a:schemeClr val="bg1"/>
            </a:solidFill>
            <a:round/>
            <a:headEnd/>
            <a:tailEnd/>
          </a:ln>
        </p:spPr>
        <p:txBody>
          <a:bodyPr wrap="none" anchor="ctr"/>
          <a:lstStyle/>
          <a:p>
            <a:pPr algn="r"/>
            <a:r>
              <a:rPr lang="en-US" sz="1600" b="0">
                <a:solidFill>
                  <a:srgbClr val="A50021"/>
                </a:solidFill>
              </a:rPr>
              <a:t>7</a:t>
            </a:r>
          </a:p>
        </p:txBody>
      </p:sp>
      <p:sp>
        <p:nvSpPr>
          <p:cNvPr id="34" name="Oval 32"/>
          <p:cNvSpPr>
            <a:spLocks noChangeArrowheads="1"/>
          </p:cNvSpPr>
          <p:nvPr/>
        </p:nvSpPr>
        <p:spPr bwMode="auto">
          <a:xfrm>
            <a:off x="3733800" y="2635270"/>
            <a:ext cx="381000" cy="381000"/>
          </a:xfrm>
          <a:prstGeom prst="ellipse">
            <a:avLst/>
          </a:prstGeom>
          <a:solidFill>
            <a:srgbClr val="FFFFFF"/>
          </a:solidFill>
          <a:ln w="15875">
            <a:solidFill>
              <a:schemeClr val="bg1"/>
            </a:solidFill>
            <a:round/>
            <a:headEnd/>
            <a:tailEnd/>
          </a:ln>
        </p:spPr>
        <p:txBody>
          <a:bodyPr wrap="none" anchor="ctr"/>
          <a:lstStyle/>
          <a:p>
            <a:pPr algn="r"/>
            <a:r>
              <a:rPr lang="en-US" sz="1600" b="0">
                <a:solidFill>
                  <a:srgbClr val="A50021"/>
                </a:solidFill>
              </a:rPr>
              <a:t>2</a:t>
            </a:r>
          </a:p>
        </p:txBody>
      </p:sp>
      <p:sp>
        <p:nvSpPr>
          <p:cNvPr id="35" name="Oval 33"/>
          <p:cNvSpPr>
            <a:spLocks noChangeArrowheads="1"/>
          </p:cNvSpPr>
          <p:nvPr/>
        </p:nvSpPr>
        <p:spPr bwMode="auto">
          <a:xfrm>
            <a:off x="6705600" y="4006870"/>
            <a:ext cx="381000" cy="381000"/>
          </a:xfrm>
          <a:prstGeom prst="ellipse">
            <a:avLst/>
          </a:prstGeom>
          <a:solidFill>
            <a:srgbClr val="FFFFFF"/>
          </a:solidFill>
          <a:ln w="15875">
            <a:solidFill>
              <a:schemeClr val="bg1"/>
            </a:solidFill>
            <a:round/>
            <a:headEnd/>
            <a:tailEnd/>
          </a:ln>
        </p:spPr>
        <p:txBody>
          <a:bodyPr wrap="none" anchor="ctr"/>
          <a:lstStyle/>
          <a:p>
            <a:pPr algn="r"/>
            <a:r>
              <a:rPr lang="en-US" sz="1600" b="0">
                <a:solidFill>
                  <a:srgbClr val="A50021"/>
                </a:solidFill>
              </a:rPr>
              <a:t>6</a:t>
            </a:r>
          </a:p>
        </p:txBody>
      </p:sp>
      <p:sp>
        <p:nvSpPr>
          <p:cNvPr id="36" name="Oval 34"/>
          <p:cNvSpPr>
            <a:spLocks noChangeArrowheads="1"/>
          </p:cNvSpPr>
          <p:nvPr/>
        </p:nvSpPr>
        <p:spPr bwMode="auto">
          <a:xfrm>
            <a:off x="2590800" y="4845070"/>
            <a:ext cx="381000" cy="381000"/>
          </a:xfrm>
          <a:prstGeom prst="ellipse">
            <a:avLst/>
          </a:prstGeom>
          <a:solidFill>
            <a:srgbClr val="FFFFFF"/>
          </a:solidFill>
          <a:ln w="15875">
            <a:solidFill>
              <a:schemeClr val="bg1"/>
            </a:solidFill>
            <a:round/>
            <a:headEnd/>
            <a:tailEnd/>
          </a:ln>
        </p:spPr>
        <p:txBody>
          <a:bodyPr wrap="none" anchor="ctr"/>
          <a:lstStyle/>
          <a:p>
            <a:pPr algn="r"/>
            <a:r>
              <a:rPr lang="en-US" sz="1600" b="0">
                <a:solidFill>
                  <a:srgbClr val="A50021"/>
                </a:solidFill>
              </a:rPr>
              <a:t>9</a:t>
            </a:r>
          </a:p>
        </p:txBody>
      </p:sp>
      <p:sp>
        <p:nvSpPr>
          <p:cNvPr id="37" name="Oval 35"/>
          <p:cNvSpPr>
            <a:spLocks noChangeArrowheads="1"/>
          </p:cNvSpPr>
          <p:nvPr/>
        </p:nvSpPr>
        <p:spPr bwMode="auto">
          <a:xfrm>
            <a:off x="1676400" y="4464070"/>
            <a:ext cx="381000" cy="381000"/>
          </a:xfrm>
          <a:prstGeom prst="ellipse">
            <a:avLst/>
          </a:prstGeom>
          <a:solidFill>
            <a:srgbClr val="FFFFFF"/>
          </a:solidFill>
          <a:ln w="15875">
            <a:solidFill>
              <a:schemeClr val="bg1"/>
            </a:solidFill>
            <a:round/>
            <a:headEnd/>
            <a:tailEnd/>
          </a:ln>
        </p:spPr>
        <p:txBody>
          <a:bodyPr wrap="none" anchor="ctr"/>
          <a:lstStyle/>
          <a:p>
            <a:pPr algn="r"/>
            <a:r>
              <a:rPr lang="en-US" sz="1600" b="0">
                <a:solidFill>
                  <a:srgbClr val="A50021"/>
                </a:solidFill>
              </a:rPr>
              <a:t>10</a:t>
            </a:r>
          </a:p>
        </p:txBody>
      </p:sp>
      <p:sp>
        <p:nvSpPr>
          <p:cNvPr id="38" name="Oval 36"/>
          <p:cNvSpPr>
            <a:spLocks noChangeArrowheads="1"/>
          </p:cNvSpPr>
          <p:nvPr/>
        </p:nvSpPr>
        <p:spPr bwMode="auto">
          <a:xfrm>
            <a:off x="3429000" y="3397270"/>
            <a:ext cx="381000" cy="381000"/>
          </a:xfrm>
          <a:prstGeom prst="ellipse">
            <a:avLst/>
          </a:prstGeom>
          <a:solidFill>
            <a:srgbClr val="FFFFFF"/>
          </a:solidFill>
          <a:ln w="15875">
            <a:solidFill>
              <a:schemeClr val="bg1"/>
            </a:solidFill>
            <a:round/>
            <a:headEnd/>
            <a:tailEnd/>
          </a:ln>
        </p:spPr>
        <p:txBody>
          <a:bodyPr wrap="none" anchor="ctr"/>
          <a:lstStyle/>
          <a:p>
            <a:pPr algn="r"/>
            <a:r>
              <a:rPr lang="en-US" sz="1600" b="0">
                <a:solidFill>
                  <a:srgbClr val="A50021"/>
                </a:solidFill>
              </a:rPr>
              <a:t>14</a:t>
            </a:r>
          </a:p>
        </p:txBody>
      </p:sp>
      <p:sp>
        <p:nvSpPr>
          <p:cNvPr id="39" name="Oval 37"/>
          <p:cNvSpPr>
            <a:spLocks noChangeArrowheads="1"/>
          </p:cNvSpPr>
          <p:nvPr/>
        </p:nvSpPr>
        <p:spPr bwMode="auto">
          <a:xfrm>
            <a:off x="6705600" y="3092470"/>
            <a:ext cx="381000" cy="381000"/>
          </a:xfrm>
          <a:prstGeom prst="ellipse">
            <a:avLst/>
          </a:prstGeom>
          <a:solidFill>
            <a:srgbClr val="FFFFFF"/>
          </a:solidFill>
          <a:ln w="15875">
            <a:solidFill>
              <a:schemeClr val="bg1"/>
            </a:solidFill>
            <a:round/>
            <a:headEnd/>
            <a:tailEnd/>
          </a:ln>
        </p:spPr>
        <p:txBody>
          <a:bodyPr wrap="none" anchor="ctr"/>
          <a:lstStyle/>
          <a:p>
            <a:pPr algn="r"/>
            <a:r>
              <a:rPr lang="en-US" sz="1600" b="0">
                <a:solidFill>
                  <a:srgbClr val="A50021"/>
                </a:solidFill>
              </a:rPr>
              <a:t>5</a:t>
            </a:r>
          </a:p>
        </p:txBody>
      </p:sp>
      <p:sp>
        <p:nvSpPr>
          <p:cNvPr id="40" name="Oval 38"/>
          <p:cNvSpPr>
            <a:spLocks noChangeArrowheads="1"/>
          </p:cNvSpPr>
          <p:nvPr/>
        </p:nvSpPr>
        <p:spPr bwMode="auto">
          <a:xfrm>
            <a:off x="3581400" y="4387870"/>
            <a:ext cx="381000" cy="381000"/>
          </a:xfrm>
          <a:prstGeom prst="ellipse">
            <a:avLst/>
          </a:prstGeom>
          <a:solidFill>
            <a:srgbClr val="FFFFFF"/>
          </a:solidFill>
          <a:ln w="15875">
            <a:solidFill>
              <a:schemeClr val="bg1"/>
            </a:solidFill>
            <a:round/>
            <a:headEnd/>
            <a:tailEnd/>
          </a:ln>
        </p:spPr>
        <p:txBody>
          <a:bodyPr wrap="none" anchor="ctr"/>
          <a:lstStyle/>
          <a:p>
            <a:pPr algn="r"/>
            <a:r>
              <a:rPr lang="en-US" sz="1600" b="0">
                <a:solidFill>
                  <a:srgbClr val="A50021"/>
                </a:solidFill>
              </a:rPr>
              <a:t>13</a:t>
            </a:r>
          </a:p>
        </p:txBody>
      </p:sp>
      <p:sp>
        <p:nvSpPr>
          <p:cNvPr id="41" name="Oval 39"/>
          <p:cNvSpPr>
            <a:spLocks noChangeArrowheads="1"/>
          </p:cNvSpPr>
          <p:nvPr/>
        </p:nvSpPr>
        <p:spPr bwMode="auto">
          <a:xfrm>
            <a:off x="4495800" y="4006870"/>
            <a:ext cx="381000" cy="381000"/>
          </a:xfrm>
          <a:prstGeom prst="ellipse">
            <a:avLst/>
          </a:prstGeom>
          <a:solidFill>
            <a:srgbClr val="FFFFFF"/>
          </a:solidFill>
          <a:ln w="15875">
            <a:solidFill>
              <a:schemeClr val="bg1"/>
            </a:solidFill>
            <a:round/>
            <a:headEnd/>
            <a:tailEnd/>
          </a:ln>
        </p:spPr>
        <p:txBody>
          <a:bodyPr wrap="none" anchor="ctr"/>
          <a:lstStyle/>
          <a:p>
            <a:pPr algn="r"/>
            <a:r>
              <a:rPr lang="en-US" sz="1600" b="0">
                <a:solidFill>
                  <a:srgbClr val="A50021"/>
                </a:solidFill>
              </a:rPr>
              <a:t>15</a:t>
            </a:r>
          </a:p>
        </p:txBody>
      </p:sp>
      <p:sp>
        <p:nvSpPr>
          <p:cNvPr id="42" name="Oval 40"/>
          <p:cNvSpPr>
            <a:spLocks noChangeArrowheads="1"/>
          </p:cNvSpPr>
          <p:nvPr/>
        </p:nvSpPr>
        <p:spPr bwMode="auto">
          <a:xfrm>
            <a:off x="4800600" y="2635270"/>
            <a:ext cx="381000" cy="381000"/>
          </a:xfrm>
          <a:prstGeom prst="ellipse">
            <a:avLst/>
          </a:prstGeom>
          <a:solidFill>
            <a:srgbClr val="FFFFFF"/>
          </a:solidFill>
          <a:ln w="15875">
            <a:solidFill>
              <a:schemeClr val="bg1"/>
            </a:solidFill>
            <a:round/>
            <a:headEnd/>
            <a:tailEnd/>
          </a:ln>
        </p:spPr>
        <p:txBody>
          <a:bodyPr wrap="none" anchor="ctr"/>
          <a:lstStyle/>
          <a:p>
            <a:pPr algn="r"/>
            <a:r>
              <a:rPr lang="en-US" sz="1600" b="0">
                <a:solidFill>
                  <a:srgbClr val="A50021"/>
                </a:solidFill>
              </a:rPr>
              <a:t>3</a:t>
            </a:r>
          </a:p>
        </p:txBody>
      </p:sp>
      <p:sp>
        <p:nvSpPr>
          <p:cNvPr id="43" name="Rectangle 49"/>
          <p:cNvSpPr>
            <a:spLocks noChangeArrowheads="1"/>
          </p:cNvSpPr>
          <p:nvPr/>
        </p:nvSpPr>
        <p:spPr bwMode="auto">
          <a:xfrm>
            <a:off x="857224" y="3071810"/>
            <a:ext cx="498501" cy="471510"/>
          </a:xfrm>
          <a:prstGeom prst="rect">
            <a:avLst/>
          </a:prstGeom>
          <a:solidFill>
            <a:srgbClr val="FFFF00"/>
          </a:solidFill>
          <a:ln w="12700">
            <a:solidFill>
              <a:schemeClr val="bg2"/>
            </a:solidFill>
            <a:miter lim="800000"/>
            <a:headEnd/>
            <a:tailEnd/>
          </a:ln>
        </p:spPr>
        <p:txBody>
          <a:bodyPr wrap="none" anchor="ctr"/>
          <a:lstStyle/>
          <a:p>
            <a:pPr>
              <a:spcBef>
                <a:spcPct val="0"/>
              </a:spcBef>
            </a:pPr>
            <a:r>
              <a:rPr lang="en-US" sz="1400" b="1" dirty="0"/>
              <a:t>Host</a:t>
            </a:r>
          </a:p>
          <a:p>
            <a:pPr>
              <a:spcBef>
                <a:spcPct val="0"/>
              </a:spcBef>
            </a:pPr>
            <a:r>
              <a:rPr lang="en-US" sz="1400" b="1" dirty="0"/>
              <a:t>B</a:t>
            </a:r>
          </a:p>
        </p:txBody>
      </p:sp>
      <p:sp>
        <p:nvSpPr>
          <p:cNvPr id="44" name="Rectangle 50"/>
          <p:cNvSpPr>
            <a:spLocks noChangeArrowheads="1"/>
          </p:cNvSpPr>
          <p:nvPr/>
        </p:nvSpPr>
        <p:spPr bwMode="auto">
          <a:xfrm>
            <a:off x="714348" y="3857628"/>
            <a:ext cx="488977" cy="500066"/>
          </a:xfrm>
          <a:prstGeom prst="rect">
            <a:avLst/>
          </a:prstGeom>
          <a:solidFill>
            <a:srgbClr val="FFFF00"/>
          </a:solidFill>
          <a:ln w="12700">
            <a:solidFill>
              <a:schemeClr val="bg2"/>
            </a:solidFill>
            <a:miter lim="800000"/>
            <a:headEnd/>
            <a:tailEnd/>
          </a:ln>
        </p:spPr>
        <p:txBody>
          <a:bodyPr wrap="none" anchor="ctr"/>
          <a:lstStyle/>
          <a:p>
            <a:pPr>
              <a:spcBef>
                <a:spcPct val="0"/>
              </a:spcBef>
            </a:pPr>
            <a:r>
              <a:rPr lang="en-US" sz="1400" b="1" dirty="0"/>
              <a:t>Host</a:t>
            </a:r>
          </a:p>
          <a:p>
            <a:pPr>
              <a:spcBef>
                <a:spcPct val="0"/>
              </a:spcBef>
            </a:pPr>
            <a:r>
              <a:rPr lang="en-US" sz="1400" b="1" dirty="0"/>
              <a:t>C</a:t>
            </a:r>
          </a:p>
        </p:txBody>
      </p:sp>
      <p:sp>
        <p:nvSpPr>
          <p:cNvPr id="45" name="Rectangle 52"/>
          <p:cNvSpPr>
            <a:spLocks noChangeArrowheads="1"/>
          </p:cNvSpPr>
          <p:nvPr/>
        </p:nvSpPr>
        <p:spPr bwMode="auto">
          <a:xfrm>
            <a:off x="4714876" y="1857364"/>
            <a:ext cx="500066" cy="428628"/>
          </a:xfrm>
          <a:prstGeom prst="rect">
            <a:avLst/>
          </a:prstGeom>
          <a:solidFill>
            <a:srgbClr val="FFFF00"/>
          </a:solidFill>
          <a:ln w="12700">
            <a:solidFill>
              <a:schemeClr val="bg2"/>
            </a:solidFill>
            <a:miter lim="800000"/>
            <a:headEnd/>
            <a:tailEnd/>
          </a:ln>
        </p:spPr>
        <p:txBody>
          <a:bodyPr wrap="none" anchor="ctr"/>
          <a:lstStyle/>
          <a:p>
            <a:pPr>
              <a:spcBef>
                <a:spcPct val="0"/>
              </a:spcBef>
            </a:pPr>
            <a:r>
              <a:rPr lang="en-US" sz="1400" b="1" dirty="0"/>
              <a:t>Host</a:t>
            </a:r>
          </a:p>
          <a:p>
            <a:pPr>
              <a:spcBef>
                <a:spcPct val="0"/>
              </a:spcBef>
            </a:pPr>
            <a:r>
              <a:rPr lang="en-US" sz="1400" b="1" dirty="0"/>
              <a:t>L</a:t>
            </a:r>
          </a:p>
        </p:txBody>
      </p:sp>
      <p:sp>
        <p:nvSpPr>
          <p:cNvPr id="46" name="Rectangle 53"/>
          <p:cNvSpPr>
            <a:spLocks noChangeArrowheads="1"/>
          </p:cNvSpPr>
          <p:nvPr/>
        </p:nvSpPr>
        <p:spPr bwMode="auto">
          <a:xfrm>
            <a:off x="928662" y="4929198"/>
            <a:ext cx="503263" cy="571504"/>
          </a:xfrm>
          <a:prstGeom prst="rect">
            <a:avLst/>
          </a:prstGeom>
          <a:solidFill>
            <a:srgbClr val="FFFF00"/>
          </a:solidFill>
          <a:ln w="12700">
            <a:solidFill>
              <a:schemeClr val="bg2"/>
            </a:solidFill>
            <a:miter lim="800000"/>
            <a:headEnd/>
            <a:tailEnd/>
          </a:ln>
        </p:spPr>
        <p:txBody>
          <a:bodyPr wrap="none" anchor="ctr"/>
          <a:lstStyle/>
          <a:p>
            <a:pPr>
              <a:spcBef>
                <a:spcPct val="0"/>
              </a:spcBef>
            </a:pPr>
            <a:r>
              <a:rPr lang="en-US" sz="1400" b="1" dirty="0"/>
              <a:t>Host</a:t>
            </a:r>
          </a:p>
          <a:p>
            <a:pPr>
              <a:spcBef>
                <a:spcPct val="0"/>
              </a:spcBef>
            </a:pPr>
            <a:r>
              <a:rPr lang="en-US" sz="1400" b="1" dirty="0"/>
              <a:t>D</a:t>
            </a:r>
          </a:p>
        </p:txBody>
      </p:sp>
      <p:sp>
        <p:nvSpPr>
          <p:cNvPr id="47" name="Rectangle 54"/>
          <p:cNvSpPr>
            <a:spLocks noChangeArrowheads="1"/>
          </p:cNvSpPr>
          <p:nvPr/>
        </p:nvSpPr>
        <p:spPr bwMode="auto">
          <a:xfrm>
            <a:off x="2428860" y="5500702"/>
            <a:ext cx="450865" cy="481018"/>
          </a:xfrm>
          <a:prstGeom prst="rect">
            <a:avLst/>
          </a:prstGeom>
          <a:solidFill>
            <a:srgbClr val="FFFF00"/>
          </a:solidFill>
          <a:ln w="12700">
            <a:solidFill>
              <a:schemeClr val="bg2"/>
            </a:solidFill>
            <a:miter lim="800000"/>
            <a:headEnd/>
            <a:tailEnd/>
          </a:ln>
        </p:spPr>
        <p:txBody>
          <a:bodyPr wrap="none" anchor="ctr"/>
          <a:lstStyle/>
          <a:p>
            <a:pPr>
              <a:spcBef>
                <a:spcPct val="0"/>
              </a:spcBef>
            </a:pPr>
            <a:r>
              <a:rPr lang="en-US" sz="1400" b="1" dirty="0"/>
              <a:t>Host</a:t>
            </a:r>
          </a:p>
          <a:p>
            <a:pPr>
              <a:spcBef>
                <a:spcPct val="0"/>
              </a:spcBef>
            </a:pPr>
            <a:r>
              <a:rPr lang="en-US" sz="1400" b="1" dirty="0"/>
              <a:t>E</a:t>
            </a:r>
          </a:p>
        </p:txBody>
      </p:sp>
      <p:sp>
        <p:nvSpPr>
          <p:cNvPr id="48" name="Rectangle 57"/>
          <p:cNvSpPr>
            <a:spLocks noChangeArrowheads="1"/>
          </p:cNvSpPr>
          <p:nvPr/>
        </p:nvSpPr>
        <p:spPr bwMode="auto">
          <a:xfrm>
            <a:off x="6357950" y="5286388"/>
            <a:ext cx="500066" cy="500066"/>
          </a:xfrm>
          <a:prstGeom prst="rect">
            <a:avLst/>
          </a:prstGeom>
          <a:solidFill>
            <a:srgbClr val="FFFF00"/>
          </a:solidFill>
          <a:ln w="12700">
            <a:solidFill>
              <a:schemeClr val="bg2"/>
            </a:solidFill>
            <a:miter lim="800000"/>
            <a:headEnd/>
            <a:tailEnd/>
          </a:ln>
        </p:spPr>
        <p:txBody>
          <a:bodyPr wrap="none" anchor="ctr"/>
          <a:lstStyle/>
          <a:p>
            <a:pPr>
              <a:spcBef>
                <a:spcPct val="0"/>
              </a:spcBef>
            </a:pPr>
            <a:r>
              <a:rPr lang="en-US" sz="1400" b="1" dirty="0"/>
              <a:t>Host</a:t>
            </a:r>
          </a:p>
          <a:p>
            <a:pPr>
              <a:spcBef>
                <a:spcPct val="0"/>
              </a:spcBef>
            </a:pPr>
            <a:r>
              <a:rPr lang="en-US" sz="1400" b="1" dirty="0"/>
              <a:t>G</a:t>
            </a:r>
          </a:p>
        </p:txBody>
      </p:sp>
      <p:sp>
        <p:nvSpPr>
          <p:cNvPr id="49" name="Rectangle 58"/>
          <p:cNvSpPr>
            <a:spLocks noChangeArrowheads="1"/>
          </p:cNvSpPr>
          <p:nvPr/>
        </p:nvSpPr>
        <p:spPr bwMode="auto">
          <a:xfrm>
            <a:off x="7686676" y="3571876"/>
            <a:ext cx="528662" cy="439722"/>
          </a:xfrm>
          <a:prstGeom prst="rect">
            <a:avLst/>
          </a:prstGeom>
          <a:solidFill>
            <a:srgbClr val="FFFF00"/>
          </a:solidFill>
          <a:ln w="12700">
            <a:solidFill>
              <a:schemeClr val="bg2"/>
            </a:solidFill>
            <a:miter lim="800000"/>
            <a:headEnd/>
            <a:tailEnd/>
          </a:ln>
        </p:spPr>
        <p:txBody>
          <a:bodyPr wrap="none" anchor="ctr"/>
          <a:lstStyle/>
          <a:p>
            <a:pPr>
              <a:spcBef>
                <a:spcPct val="0"/>
              </a:spcBef>
            </a:pPr>
            <a:r>
              <a:rPr lang="en-US" sz="1400" b="1" dirty="0"/>
              <a:t>Host</a:t>
            </a:r>
          </a:p>
          <a:p>
            <a:pPr>
              <a:spcBef>
                <a:spcPct val="0"/>
              </a:spcBef>
            </a:pPr>
            <a:r>
              <a:rPr lang="en-US" sz="1400" b="1" dirty="0"/>
              <a:t>J</a:t>
            </a:r>
          </a:p>
        </p:txBody>
      </p:sp>
      <p:sp>
        <p:nvSpPr>
          <p:cNvPr id="50" name="Rectangle 60"/>
          <p:cNvSpPr>
            <a:spLocks noChangeArrowheads="1"/>
          </p:cNvSpPr>
          <p:nvPr/>
        </p:nvSpPr>
        <p:spPr bwMode="auto">
          <a:xfrm>
            <a:off x="1571604" y="2285992"/>
            <a:ext cx="469921" cy="419128"/>
          </a:xfrm>
          <a:prstGeom prst="rect">
            <a:avLst/>
          </a:prstGeom>
          <a:solidFill>
            <a:srgbClr val="FFFF00"/>
          </a:solidFill>
          <a:ln w="12700">
            <a:solidFill>
              <a:schemeClr val="bg2"/>
            </a:solidFill>
            <a:miter lim="800000"/>
            <a:headEnd/>
            <a:tailEnd/>
          </a:ln>
        </p:spPr>
        <p:txBody>
          <a:bodyPr wrap="none" anchor="ctr"/>
          <a:lstStyle/>
          <a:p>
            <a:pPr>
              <a:spcBef>
                <a:spcPct val="0"/>
              </a:spcBef>
            </a:pPr>
            <a:r>
              <a:rPr lang="en-US" sz="1400" b="1" dirty="0"/>
              <a:t>Host</a:t>
            </a:r>
          </a:p>
          <a:p>
            <a:pPr>
              <a:spcBef>
                <a:spcPct val="0"/>
              </a:spcBef>
            </a:pPr>
            <a:r>
              <a:rPr lang="en-US" sz="1400" b="1" dirty="0"/>
              <a:t>A</a:t>
            </a:r>
          </a:p>
        </p:txBody>
      </p:sp>
      <p:sp>
        <p:nvSpPr>
          <p:cNvPr id="51" name="Rectangle 61"/>
          <p:cNvSpPr>
            <a:spLocks noChangeArrowheads="1"/>
          </p:cNvSpPr>
          <p:nvPr/>
        </p:nvSpPr>
        <p:spPr bwMode="auto">
          <a:xfrm>
            <a:off x="7696200" y="4692670"/>
            <a:ext cx="519138" cy="450842"/>
          </a:xfrm>
          <a:prstGeom prst="rect">
            <a:avLst/>
          </a:prstGeom>
          <a:solidFill>
            <a:srgbClr val="FFFF00"/>
          </a:solidFill>
          <a:ln w="12700">
            <a:solidFill>
              <a:schemeClr val="bg2"/>
            </a:solidFill>
            <a:miter lim="800000"/>
            <a:headEnd/>
            <a:tailEnd/>
          </a:ln>
        </p:spPr>
        <p:txBody>
          <a:bodyPr wrap="none" anchor="ctr"/>
          <a:lstStyle/>
          <a:p>
            <a:pPr>
              <a:spcBef>
                <a:spcPct val="0"/>
              </a:spcBef>
            </a:pPr>
            <a:r>
              <a:rPr lang="en-US" sz="1400" b="1" dirty="0"/>
              <a:t>Host</a:t>
            </a:r>
          </a:p>
          <a:p>
            <a:pPr>
              <a:spcBef>
                <a:spcPct val="0"/>
              </a:spcBef>
            </a:pPr>
            <a:r>
              <a:rPr lang="en-US" sz="1400" b="1" dirty="0"/>
              <a:t>H</a:t>
            </a:r>
          </a:p>
        </p:txBody>
      </p:sp>
      <p:sp>
        <p:nvSpPr>
          <p:cNvPr id="52" name="Rectangle 62"/>
          <p:cNvSpPr>
            <a:spLocks noChangeArrowheads="1"/>
          </p:cNvSpPr>
          <p:nvPr/>
        </p:nvSpPr>
        <p:spPr bwMode="auto">
          <a:xfrm>
            <a:off x="4143372" y="5786454"/>
            <a:ext cx="488953" cy="500066"/>
          </a:xfrm>
          <a:prstGeom prst="rect">
            <a:avLst/>
          </a:prstGeom>
          <a:solidFill>
            <a:srgbClr val="FFFF00"/>
          </a:solidFill>
          <a:ln w="12700">
            <a:solidFill>
              <a:schemeClr val="bg2"/>
            </a:solidFill>
            <a:miter lim="800000"/>
            <a:headEnd/>
            <a:tailEnd/>
          </a:ln>
        </p:spPr>
        <p:txBody>
          <a:bodyPr wrap="none" anchor="ctr"/>
          <a:lstStyle/>
          <a:p>
            <a:pPr>
              <a:spcBef>
                <a:spcPct val="0"/>
              </a:spcBef>
            </a:pPr>
            <a:r>
              <a:rPr lang="en-US" sz="1400" b="1" dirty="0"/>
              <a:t>Host</a:t>
            </a:r>
          </a:p>
          <a:p>
            <a:pPr>
              <a:spcBef>
                <a:spcPct val="0"/>
              </a:spcBef>
            </a:pPr>
            <a:r>
              <a:rPr lang="en-US" sz="1400" b="1" dirty="0"/>
              <a:t>F</a:t>
            </a:r>
          </a:p>
        </p:txBody>
      </p:sp>
      <p:sp>
        <p:nvSpPr>
          <p:cNvPr id="53" name="Rectangle 64"/>
          <p:cNvSpPr>
            <a:spLocks noChangeArrowheads="1"/>
          </p:cNvSpPr>
          <p:nvPr/>
        </p:nvSpPr>
        <p:spPr bwMode="auto">
          <a:xfrm>
            <a:off x="2285984" y="2071678"/>
            <a:ext cx="508001" cy="500066"/>
          </a:xfrm>
          <a:prstGeom prst="rect">
            <a:avLst/>
          </a:prstGeom>
          <a:solidFill>
            <a:srgbClr val="FFFF00"/>
          </a:solidFill>
          <a:ln w="12700">
            <a:solidFill>
              <a:schemeClr val="bg2"/>
            </a:solidFill>
            <a:miter lim="800000"/>
            <a:headEnd/>
            <a:tailEnd/>
          </a:ln>
        </p:spPr>
        <p:txBody>
          <a:bodyPr wrap="none" anchor="ctr"/>
          <a:lstStyle/>
          <a:p>
            <a:pPr>
              <a:spcBef>
                <a:spcPct val="0"/>
              </a:spcBef>
            </a:pPr>
            <a:r>
              <a:rPr lang="en-US" sz="1400" b="1" dirty="0"/>
              <a:t>Host</a:t>
            </a:r>
          </a:p>
          <a:p>
            <a:pPr>
              <a:spcBef>
                <a:spcPct val="0"/>
              </a:spcBef>
            </a:pPr>
            <a:r>
              <a:rPr lang="en-US" sz="1400" b="1" dirty="0"/>
              <a:t>M</a:t>
            </a:r>
          </a:p>
        </p:txBody>
      </p:sp>
      <p:sp>
        <p:nvSpPr>
          <p:cNvPr id="54" name="Oval 65"/>
          <p:cNvSpPr>
            <a:spLocks noChangeArrowheads="1"/>
          </p:cNvSpPr>
          <p:nvPr/>
        </p:nvSpPr>
        <p:spPr bwMode="auto">
          <a:xfrm>
            <a:off x="5105400" y="3321070"/>
            <a:ext cx="381000" cy="381000"/>
          </a:xfrm>
          <a:prstGeom prst="ellipse">
            <a:avLst/>
          </a:prstGeom>
          <a:solidFill>
            <a:srgbClr val="FFFFFF"/>
          </a:solidFill>
          <a:ln w="15875">
            <a:solidFill>
              <a:schemeClr val="bg1"/>
            </a:solidFill>
            <a:round/>
            <a:headEnd/>
            <a:tailEnd/>
          </a:ln>
        </p:spPr>
        <p:txBody>
          <a:bodyPr wrap="none" anchor="ctr"/>
          <a:lstStyle/>
          <a:p>
            <a:pPr algn="r"/>
            <a:r>
              <a:rPr lang="en-US" sz="1600" b="0">
                <a:solidFill>
                  <a:srgbClr val="A50021"/>
                </a:solidFill>
              </a:rPr>
              <a:t>16</a:t>
            </a:r>
          </a:p>
        </p:txBody>
      </p:sp>
      <p:sp>
        <p:nvSpPr>
          <p:cNvPr id="55" name="Oval 66"/>
          <p:cNvSpPr>
            <a:spLocks noChangeArrowheads="1"/>
          </p:cNvSpPr>
          <p:nvPr/>
        </p:nvSpPr>
        <p:spPr bwMode="auto">
          <a:xfrm>
            <a:off x="5715000" y="3778270"/>
            <a:ext cx="381000" cy="381000"/>
          </a:xfrm>
          <a:prstGeom prst="ellipse">
            <a:avLst/>
          </a:prstGeom>
          <a:solidFill>
            <a:srgbClr val="FFFFFF"/>
          </a:solidFill>
          <a:ln w="15875">
            <a:solidFill>
              <a:schemeClr val="bg1"/>
            </a:solidFill>
            <a:round/>
            <a:headEnd/>
            <a:tailEnd/>
          </a:ln>
        </p:spPr>
        <p:txBody>
          <a:bodyPr wrap="none" anchor="ctr"/>
          <a:lstStyle/>
          <a:p>
            <a:pPr algn="r"/>
            <a:r>
              <a:rPr lang="en-US" sz="1600" b="0">
                <a:solidFill>
                  <a:srgbClr val="A50021"/>
                </a:solidFill>
              </a:rPr>
              <a:t>17</a:t>
            </a:r>
          </a:p>
        </p:txBody>
      </p:sp>
      <p:sp>
        <p:nvSpPr>
          <p:cNvPr id="56" name="Line 67"/>
          <p:cNvSpPr>
            <a:spLocks noChangeShapeType="1"/>
          </p:cNvSpPr>
          <p:nvPr/>
        </p:nvSpPr>
        <p:spPr bwMode="auto">
          <a:xfrm>
            <a:off x="1295400" y="5988070"/>
            <a:ext cx="0" cy="0"/>
          </a:xfrm>
          <a:prstGeom prst="line">
            <a:avLst/>
          </a:prstGeom>
          <a:noFill/>
          <a:ln w="9525">
            <a:solidFill>
              <a:schemeClr val="tx1"/>
            </a:solidFill>
            <a:round/>
            <a:headEnd/>
            <a:tailEnd/>
          </a:ln>
        </p:spPr>
        <p:txBody>
          <a:bodyPr wrap="none" anchor="ctr"/>
          <a:lstStyle/>
          <a:p>
            <a:endParaRPr lang="en-US"/>
          </a:p>
        </p:txBody>
      </p:sp>
      <p:cxnSp>
        <p:nvCxnSpPr>
          <p:cNvPr id="57" name="AutoShape 72"/>
          <p:cNvCxnSpPr>
            <a:cxnSpLocks noChangeShapeType="1"/>
            <a:stCxn id="36" idx="7"/>
            <a:endCxn id="40" idx="2"/>
          </p:cNvCxnSpPr>
          <p:nvPr/>
        </p:nvCxnSpPr>
        <p:spPr bwMode="auto">
          <a:xfrm flipV="1">
            <a:off x="2916238" y="4578370"/>
            <a:ext cx="657225" cy="314325"/>
          </a:xfrm>
          <a:prstGeom prst="straightConnector1">
            <a:avLst/>
          </a:prstGeom>
          <a:noFill/>
          <a:ln w="19050">
            <a:solidFill>
              <a:schemeClr val="bg2"/>
            </a:solidFill>
            <a:round/>
            <a:headEnd/>
            <a:tailEnd/>
          </a:ln>
        </p:spPr>
      </p:cxnSp>
      <p:cxnSp>
        <p:nvCxnSpPr>
          <p:cNvPr id="58" name="AutoShape 74"/>
          <p:cNvCxnSpPr>
            <a:cxnSpLocks noChangeShapeType="1"/>
            <a:stCxn id="37" idx="7"/>
            <a:endCxn id="28" idx="3"/>
          </p:cNvCxnSpPr>
          <p:nvPr/>
        </p:nvCxnSpPr>
        <p:spPr bwMode="auto">
          <a:xfrm flipV="1">
            <a:off x="2001838" y="4187845"/>
            <a:ext cx="644525" cy="323850"/>
          </a:xfrm>
          <a:prstGeom prst="straightConnector1">
            <a:avLst/>
          </a:prstGeom>
          <a:noFill/>
          <a:ln w="19050">
            <a:solidFill>
              <a:schemeClr val="bg2"/>
            </a:solidFill>
            <a:round/>
            <a:headEnd/>
            <a:tailEnd/>
          </a:ln>
        </p:spPr>
      </p:cxnSp>
      <p:cxnSp>
        <p:nvCxnSpPr>
          <p:cNvPr id="59" name="AutoShape 76"/>
          <p:cNvCxnSpPr>
            <a:cxnSpLocks noChangeShapeType="1"/>
            <a:stCxn id="29" idx="6"/>
            <a:endCxn id="38" idx="1"/>
          </p:cNvCxnSpPr>
          <p:nvPr/>
        </p:nvCxnSpPr>
        <p:spPr bwMode="auto">
          <a:xfrm>
            <a:off x="2674938" y="3130570"/>
            <a:ext cx="809625" cy="314325"/>
          </a:xfrm>
          <a:prstGeom prst="straightConnector1">
            <a:avLst/>
          </a:prstGeom>
          <a:noFill/>
          <a:ln w="25400">
            <a:solidFill>
              <a:srgbClr val="FF0000"/>
            </a:solidFill>
            <a:round/>
            <a:headEnd/>
            <a:tailEnd/>
          </a:ln>
        </p:spPr>
      </p:cxnSp>
      <p:cxnSp>
        <p:nvCxnSpPr>
          <p:cNvPr id="60" name="AutoShape 77"/>
          <p:cNvCxnSpPr>
            <a:cxnSpLocks noChangeShapeType="1"/>
            <a:stCxn id="30" idx="7"/>
            <a:endCxn id="29" idx="3"/>
          </p:cNvCxnSpPr>
          <p:nvPr/>
        </p:nvCxnSpPr>
        <p:spPr bwMode="auto">
          <a:xfrm flipV="1">
            <a:off x="1849438" y="3273445"/>
            <a:ext cx="492125" cy="400050"/>
          </a:xfrm>
          <a:prstGeom prst="straightConnector1">
            <a:avLst/>
          </a:prstGeom>
          <a:noFill/>
          <a:ln w="19050">
            <a:solidFill>
              <a:schemeClr val="bg2"/>
            </a:solidFill>
            <a:round/>
            <a:headEnd/>
            <a:tailEnd/>
          </a:ln>
        </p:spPr>
      </p:cxnSp>
      <p:cxnSp>
        <p:nvCxnSpPr>
          <p:cNvPr id="61" name="AutoShape 78"/>
          <p:cNvCxnSpPr>
            <a:cxnSpLocks noChangeShapeType="1"/>
            <a:stCxn id="28" idx="7"/>
            <a:endCxn id="38" idx="3"/>
          </p:cNvCxnSpPr>
          <p:nvPr/>
        </p:nvCxnSpPr>
        <p:spPr bwMode="auto">
          <a:xfrm flipV="1">
            <a:off x="2916238" y="3730645"/>
            <a:ext cx="568325" cy="171450"/>
          </a:xfrm>
          <a:prstGeom prst="straightConnector1">
            <a:avLst/>
          </a:prstGeom>
          <a:noFill/>
          <a:ln w="19050">
            <a:solidFill>
              <a:schemeClr val="bg2"/>
            </a:solidFill>
            <a:round/>
            <a:headEnd/>
            <a:tailEnd/>
          </a:ln>
        </p:spPr>
      </p:cxnSp>
      <p:cxnSp>
        <p:nvCxnSpPr>
          <p:cNvPr id="62" name="AutoShape 79"/>
          <p:cNvCxnSpPr>
            <a:cxnSpLocks noChangeShapeType="1"/>
            <a:stCxn id="38" idx="0"/>
            <a:endCxn id="34" idx="3"/>
          </p:cNvCxnSpPr>
          <p:nvPr/>
        </p:nvCxnSpPr>
        <p:spPr bwMode="auto">
          <a:xfrm flipV="1">
            <a:off x="3619500" y="2968645"/>
            <a:ext cx="169863" cy="420688"/>
          </a:xfrm>
          <a:prstGeom prst="straightConnector1">
            <a:avLst/>
          </a:prstGeom>
          <a:noFill/>
          <a:ln w="19050">
            <a:solidFill>
              <a:schemeClr val="bg2"/>
            </a:solidFill>
            <a:round/>
            <a:headEnd/>
            <a:tailEnd/>
          </a:ln>
        </p:spPr>
      </p:cxnSp>
      <p:cxnSp>
        <p:nvCxnSpPr>
          <p:cNvPr id="63" name="AutoShape 80"/>
          <p:cNvCxnSpPr>
            <a:cxnSpLocks noChangeShapeType="1"/>
            <a:stCxn id="34" idx="6"/>
            <a:endCxn id="42" idx="2"/>
          </p:cNvCxnSpPr>
          <p:nvPr/>
        </p:nvCxnSpPr>
        <p:spPr bwMode="auto">
          <a:xfrm>
            <a:off x="4122738" y="2825770"/>
            <a:ext cx="669925" cy="0"/>
          </a:xfrm>
          <a:prstGeom prst="straightConnector1">
            <a:avLst/>
          </a:prstGeom>
          <a:noFill/>
          <a:ln w="19050">
            <a:solidFill>
              <a:schemeClr val="bg2"/>
            </a:solidFill>
            <a:round/>
            <a:headEnd/>
            <a:tailEnd/>
          </a:ln>
        </p:spPr>
      </p:cxnSp>
      <p:cxnSp>
        <p:nvCxnSpPr>
          <p:cNvPr id="64" name="AutoShape 81"/>
          <p:cNvCxnSpPr>
            <a:cxnSpLocks noChangeShapeType="1"/>
            <a:stCxn id="42" idx="6"/>
            <a:endCxn id="32" idx="2"/>
          </p:cNvCxnSpPr>
          <p:nvPr/>
        </p:nvCxnSpPr>
        <p:spPr bwMode="auto">
          <a:xfrm>
            <a:off x="5189538" y="2825770"/>
            <a:ext cx="746125" cy="152400"/>
          </a:xfrm>
          <a:prstGeom prst="straightConnector1">
            <a:avLst/>
          </a:prstGeom>
          <a:noFill/>
          <a:ln w="19050">
            <a:solidFill>
              <a:schemeClr val="bg2"/>
            </a:solidFill>
            <a:round/>
            <a:headEnd/>
            <a:tailEnd/>
          </a:ln>
        </p:spPr>
      </p:cxnSp>
      <p:cxnSp>
        <p:nvCxnSpPr>
          <p:cNvPr id="65" name="AutoShape 82"/>
          <p:cNvCxnSpPr>
            <a:cxnSpLocks noChangeShapeType="1"/>
            <a:stCxn id="32" idx="6"/>
            <a:endCxn id="39" idx="1"/>
          </p:cNvCxnSpPr>
          <p:nvPr/>
        </p:nvCxnSpPr>
        <p:spPr bwMode="auto">
          <a:xfrm>
            <a:off x="6332538" y="2978170"/>
            <a:ext cx="428625" cy="161925"/>
          </a:xfrm>
          <a:prstGeom prst="straightConnector1">
            <a:avLst/>
          </a:prstGeom>
          <a:noFill/>
          <a:ln w="19050">
            <a:solidFill>
              <a:schemeClr val="bg2"/>
            </a:solidFill>
            <a:round/>
            <a:headEnd/>
            <a:tailEnd/>
          </a:ln>
        </p:spPr>
      </p:cxnSp>
      <p:cxnSp>
        <p:nvCxnSpPr>
          <p:cNvPr id="66" name="AutoShape 83"/>
          <p:cNvCxnSpPr>
            <a:cxnSpLocks noChangeShapeType="1"/>
            <a:stCxn id="30" idx="6"/>
            <a:endCxn id="28" idx="2"/>
          </p:cNvCxnSpPr>
          <p:nvPr/>
        </p:nvCxnSpPr>
        <p:spPr bwMode="auto">
          <a:xfrm>
            <a:off x="1912938" y="3816370"/>
            <a:ext cx="669925" cy="228600"/>
          </a:xfrm>
          <a:prstGeom prst="straightConnector1">
            <a:avLst/>
          </a:prstGeom>
          <a:noFill/>
          <a:ln w="19050">
            <a:solidFill>
              <a:schemeClr val="bg2"/>
            </a:solidFill>
            <a:round/>
            <a:headEnd/>
            <a:tailEnd/>
          </a:ln>
        </p:spPr>
      </p:cxnSp>
      <p:cxnSp>
        <p:nvCxnSpPr>
          <p:cNvPr id="67" name="AutoShape 84"/>
          <p:cNvCxnSpPr>
            <a:cxnSpLocks noChangeShapeType="1"/>
            <a:stCxn id="38" idx="6"/>
            <a:endCxn id="54" idx="2"/>
          </p:cNvCxnSpPr>
          <p:nvPr/>
        </p:nvCxnSpPr>
        <p:spPr bwMode="auto">
          <a:xfrm flipV="1">
            <a:off x="3817938" y="3511570"/>
            <a:ext cx="1279525" cy="76200"/>
          </a:xfrm>
          <a:prstGeom prst="straightConnector1">
            <a:avLst/>
          </a:prstGeom>
          <a:noFill/>
          <a:ln w="19050">
            <a:solidFill>
              <a:schemeClr val="bg2"/>
            </a:solidFill>
            <a:round/>
            <a:headEnd/>
            <a:tailEnd/>
          </a:ln>
        </p:spPr>
      </p:cxnSp>
      <p:cxnSp>
        <p:nvCxnSpPr>
          <p:cNvPr id="69" name="AutoShape 86"/>
          <p:cNvCxnSpPr>
            <a:cxnSpLocks noChangeShapeType="1"/>
            <a:stCxn id="34" idx="5"/>
            <a:endCxn id="54" idx="1"/>
          </p:cNvCxnSpPr>
          <p:nvPr/>
        </p:nvCxnSpPr>
        <p:spPr bwMode="auto">
          <a:xfrm>
            <a:off x="4059238" y="2968645"/>
            <a:ext cx="1101725" cy="400050"/>
          </a:xfrm>
          <a:prstGeom prst="straightConnector1">
            <a:avLst/>
          </a:prstGeom>
          <a:noFill/>
          <a:ln w="19050">
            <a:solidFill>
              <a:schemeClr val="bg2"/>
            </a:solidFill>
            <a:round/>
            <a:headEnd/>
            <a:tailEnd/>
          </a:ln>
        </p:spPr>
      </p:cxnSp>
      <p:cxnSp>
        <p:nvCxnSpPr>
          <p:cNvPr id="70" name="AutoShape 87"/>
          <p:cNvCxnSpPr>
            <a:cxnSpLocks noChangeShapeType="1"/>
            <a:stCxn id="28" idx="4"/>
            <a:endCxn id="36" idx="0"/>
          </p:cNvCxnSpPr>
          <p:nvPr/>
        </p:nvCxnSpPr>
        <p:spPr bwMode="auto">
          <a:xfrm>
            <a:off x="2781300" y="4243408"/>
            <a:ext cx="0" cy="593725"/>
          </a:xfrm>
          <a:prstGeom prst="straightConnector1">
            <a:avLst/>
          </a:prstGeom>
          <a:noFill/>
          <a:ln w="19050">
            <a:solidFill>
              <a:schemeClr val="bg2"/>
            </a:solidFill>
            <a:round/>
            <a:headEnd/>
            <a:tailEnd/>
          </a:ln>
        </p:spPr>
      </p:cxnSp>
      <p:cxnSp>
        <p:nvCxnSpPr>
          <p:cNvPr id="71" name="AutoShape 88"/>
          <p:cNvCxnSpPr>
            <a:cxnSpLocks noChangeShapeType="1"/>
            <a:stCxn id="37" idx="6"/>
            <a:endCxn id="36" idx="1"/>
          </p:cNvCxnSpPr>
          <p:nvPr/>
        </p:nvCxnSpPr>
        <p:spPr bwMode="auto">
          <a:xfrm>
            <a:off x="2065338" y="4654570"/>
            <a:ext cx="581025" cy="238125"/>
          </a:xfrm>
          <a:prstGeom prst="straightConnector1">
            <a:avLst/>
          </a:prstGeom>
          <a:noFill/>
          <a:ln w="19050">
            <a:solidFill>
              <a:schemeClr val="bg2"/>
            </a:solidFill>
            <a:round/>
            <a:headEnd/>
            <a:tailEnd/>
          </a:ln>
        </p:spPr>
      </p:cxnSp>
      <p:cxnSp>
        <p:nvCxnSpPr>
          <p:cNvPr id="72" name="AutoShape 89"/>
          <p:cNvCxnSpPr>
            <a:cxnSpLocks noChangeShapeType="1"/>
            <a:stCxn id="29" idx="7"/>
            <a:endCxn id="34" idx="2"/>
          </p:cNvCxnSpPr>
          <p:nvPr/>
        </p:nvCxnSpPr>
        <p:spPr bwMode="auto">
          <a:xfrm flipV="1">
            <a:off x="2611438" y="2825770"/>
            <a:ext cx="1114425" cy="161925"/>
          </a:xfrm>
          <a:prstGeom prst="straightConnector1">
            <a:avLst/>
          </a:prstGeom>
          <a:noFill/>
          <a:ln w="19050">
            <a:solidFill>
              <a:schemeClr val="bg2"/>
            </a:solidFill>
            <a:round/>
            <a:headEnd/>
            <a:tailEnd/>
          </a:ln>
        </p:spPr>
      </p:cxnSp>
      <p:cxnSp>
        <p:nvCxnSpPr>
          <p:cNvPr id="73" name="AutoShape 91"/>
          <p:cNvCxnSpPr>
            <a:cxnSpLocks noChangeShapeType="1"/>
            <a:stCxn id="38" idx="5"/>
            <a:endCxn id="41" idx="1"/>
          </p:cNvCxnSpPr>
          <p:nvPr/>
        </p:nvCxnSpPr>
        <p:spPr bwMode="auto">
          <a:xfrm>
            <a:off x="3754438" y="3730645"/>
            <a:ext cx="796925" cy="323850"/>
          </a:xfrm>
          <a:prstGeom prst="straightConnector1">
            <a:avLst/>
          </a:prstGeom>
          <a:noFill/>
          <a:ln w="19050">
            <a:solidFill>
              <a:schemeClr val="bg2"/>
            </a:solidFill>
            <a:round/>
            <a:headEnd/>
            <a:tailEnd/>
          </a:ln>
        </p:spPr>
      </p:cxnSp>
      <p:cxnSp>
        <p:nvCxnSpPr>
          <p:cNvPr id="74" name="AutoShape 92"/>
          <p:cNvCxnSpPr>
            <a:cxnSpLocks noChangeShapeType="1"/>
            <a:stCxn id="40" idx="6"/>
            <a:endCxn id="41" idx="3"/>
          </p:cNvCxnSpPr>
          <p:nvPr/>
        </p:nvCxnSpPr>
        <p:spPr bwMode="auto">
          <a:xfrm flipV="1">
            <a:off x="3970338" y="4340245"/>
            <a:ext cx="581025" cy="238125"/>
          </a:xfrm>
          <a:prstGeom prst="straightConnector1">
            <a:avLst/>
          </a:prstGeom>
          <a:noFill/>
          <a:ln w="25400">
            <a:solidFill>
              <a:srgbClr val="FF66FF"/>
            </a:solidFill>
            <a:round/>
            <a:headEnd/>
            <a:tailEnd/>
          </a:ln>
        </p:spPr>
      </p:cxnSp>
      <p:cxnSp>
        <p:nvCxnSpPr>
          <p:cNvPr id="75" name="AutoShape 93"/>
          <p:cNvCxnSpPr>
            <a:cxnSpLocks noChangeShapeType="1"/>
            <a:stCxn id="40" idx="5"/>
            <a:endCxn id="31" idx="1"/>
          </p:cNvCxnSpPr>
          <p:nvPr/>
        </p:nvCxnSpPr>
        <p:spPr bwMode="auto">
          <a:xfrm>
            <a:off x="3906838" y="4721245"/>
            <a:ext cx="339725" cy="323850"/>
          </a:xfrm>
          <a:prstGeom prst="straightConnector1">
            <a:avLst/>
          </a:prstGeom>
          <a:noFill/>
          <a:ln w="25400">
            <a:solidFill>
              <a:srgbClr val="0033CC"/>
            </a:solidFill>
            <a:round/>
            <a:headEnd/>
            <a:tailEnd/>
          </a:ln>
        </p:spPr>
      </p:cxnSp>
      <p:cxnSp>
        <p:nvCxnSpPr>
          <p:cNvPr id="76" name="AutoShape 94"/>
          <p:cNvCxnSpPr>
            <a:cxnSpLocks noChangeShapeType="1"/>
            <a:stCxn id="28" idx="6"/>
            <a:endCxn id="41" idx="2"/>
          </p:cNvCxnSpPr>
          <p:nvPr/>
        </p:nvCxnSpPr>
        <p:spPr bwMode="auto">
          <a:xfrm>
            <a:off x="2979738" y="4044970"/>
            <a:ext cx="1508125" cy="152400"/>
          </a:xfrm>
          <a:prstGeom prst="straightConnector1">
            <a:avLst/>
          </a:prstGeom>
          <a:noFill/>
          <a:ln w="19050">
            <a:solidFill>
              <a:schemeClr val="bg2"/>
            </a:solidFill>
            <a:round/>
            <a:headEnd/>
            <a:tailEnd/>
          </a:ln>
        </p:spPr>
      </p:cxnSp>
      <p:cxnSp>
        <p:nvCxnSpPr>
          <p:cNvPr id="77" name="AutoShape 95"/>
          <p:cNvCxnSpPr>
            <a:cxnSpLocks noChangeShapeType="1"/>
            <a:stCxn id="36" idx="6"/>
            <a:endCxn id="31" idx="2"/>
          </p:cNvCxnSpPr>
          <p:nvPr/>
        </p:nvCxnSpPr>
        <p:spPr bwMode="auto">
          <a:xfrm>
            <a:off x="2979738" y="5035570"/>
            <a:ext cx="1203325" cy="152400"/>
          </a:xfrm>
          <a:prstGeom prst="straightConnector1">
            <a:avLst/>
          </a:prstGeom>
          <a:noFill/>
          <a:ln w="19050">
            <a:solidFill>
              <a:schemeClr val="bg2"/>
            </a:solidFill>
            <a:round/>
            <a:headEnd/>
            <a:tailEnd/>
          </a:ln>
        </p:spPr>
      </p:cxnSp>
      <p:cxnSp>
        <p:nvCxnSpPr>
          <p:cNvPr id="78" name="AutoShape 96"/>
          <p:cNvCxnSpPr>
            <a:cxnSpLocks noChangeShapeType="1"/>
            <a:stCxn id="54" idx="7"/>
            <a:endCxn id="32" idx="3"/>
          </p:cNvCxnSpPr>
          <p:nvPr/>
        </p:nvCxnSpPr>
        <p:spPr bwMode="auto">
          <a:xfrm flipV="1">
            <a:off x="5430838" y="3121045"/>
            <a:ext cx="568325" cy="247650"/>
          </a:xfrm>
          <a:prstGeom prst="straightConnector1">
            <a:avLst/>
          </a:prstGeom>
          <a:noFill/>
          <a:ln w="19050">
            <a:solidFill>
              <a:schemeClr val="bg2"/>
            </a:solidFill>
            <a:round/>
            <a:headEnd/>
            <a:tailEnd/>
          </a:ln>
        </p:spPr>
      </p:cxnSp>
      <p:cxnSp>
        <p:nvCxnSpPr>
          <p:cNvPr id="80" name="AutoShape 98"/>
          <p:cNvCxnSpPr>
            <a:cxnSpLocks noChangeShapeType="1"/>
            <a:stCxn id="41" idx="6"/>
            <a:endCxn id="55" idx="2"/>
          </p:cNvCxnSpPr>
          <p:nvPr/>
        </p:nvCxnSpPr>
        <p:spPr bwMode="auto">
          <a:xfrm flipV="1">
            <a:off x="4884738" y="3968770"/>
            <a:ext cx="822325" cy="228600"/>
          </a:xfrm>
          <a:prstGeom prst="straightConnector1">
            <a:avLst/>
          </a:prstGeom>
          <a:noFill/>
          <a:ln w="19050">
            <a:solidFill>
              <a:schemeClr val="bg2"/>
            </a:solidFill>
            <a:round/>
            <a:headEnd/>
            <a:tailEnd/>
          </a:ln>
        </p:spPr>
      </p:cxnSp>
      <p:cxnSp>
        <p:nvCxnSpPr>
          <p:cNvPr id="81" name="AutoShape 99"/>
          <p:cNvCxnSpPr>
            <a:cxnSpLocks noChangeShapeType="1"/>
            <a:stCxn id="55" idx="7"/>
            <a:endCxn id="39" idx="3"/>
          </p:cNvCxnSpPr>
          <p:nvPr/>
        </p:nvCxnSpPr>
        <p:spPr bwMode="auto">
          <a:xfrm flipV="1">
            <a:off x="6040438" y="3425845"/>
            <a:ext cx="720725" cy="400050"/>
          </a:xfrm>
          <a:prstGeom prst="straightConnector1">
            <a:avLst/>
          </a:prstGeom>
          <a:noFill/>
          <a:ln w="19050">
            <a:solidFill>
              <a:schemeClr val="bg2"/>
            </a:solidFill>
            <a:round/>
            <a:headEnd/>
            <a:tailEnd/>
          </a:ln>
        </p:spPr>
      </p:cxnSp>
      <p:cxnSp>
        <p:nvCxnSpPr>
          <p:cNvPr id="82" name="AutoShape 100"/>
          <p:cNvCxnSpPr>
            <a:cxnSpLocks noChangeShapeType="1"/>
            <a:stCxn id="32" idx="4"/>
            <a:endCxn id="55" idx="0"/>
          </p:cNvCxnSpPr>
          <p:nvPr/>
        </p:nvCxnSpPr>
        <p:spPr bwMode="auto">
          <a:xfrm flipH="1">
            <a:off x="5905500" y="3176608"/>
            <a:ext cx="228600" cy="593725"/>
          </a:xfrm>
          <a:prstGeom prst="straightConnector1">
            <a:avLst/>
          </a:prstGeom>
          <a:noFill/>
          <a:ln w="19050">
            <a:solidFill>
              <a:schemeClr val="bg2"/>
            </a:solidFill>
            <a:round/>
            <a:headEnd/>
            <a:tailEnd/>
          </a:ln>
        </p:spPr>
      </p:cxnSp>
      <p:cxnSp>
        <p:nvCxnSpPr>
          <p:cNvPr id="83" name="AutoShape 101"/>
          <p:cNvCxnSpPr>
            <a:cxnSpLocks noChangeShapeType="1"/>
            <a:stCxn id="54" idx="5"/>
            <a:endCxn id="55" idx="1"/>
          </p:cNvCxnSpPr>
          <p:nvPr/>
        </p:nvCxnSpPr>
        <p:spPr bwMode="auto">
          <a:xfrm>
            <a:off x="5430838" y="3654445"/>
            <a:ext cx="339725" cy="171450"/>
          </a:xfrm>
          <a:prstGeom prst="straightConnector1">
            <a:avLst/>
          </a:prstGeom>
          <a:noFill/>
          <a:ln w="19050">
            <a:solidFill>
              <a:schemeClr val="bg2"/>
            </a:solidFill>
            <a:round/>
            <a:headEnd/>
            <a:tailEnd/>
          </a:ln>
        </p:spPr>
      </p:cxnSp>
      <p:cxnSp>
        <p:nvCxnSpPr>
          <p:cNvPr id="84" name="AutoShape 102"/>
          <p:cNvCxnSpPr>
            <a:cxnSpLocks noChangeShapeType="1"/>
            <a:stCxn id="31" idx="6"/>
            <a:endCxn id="33" idx="2"/>
          </p:cNvCxnSpPr>
          <p:nvPr/>
        </p:nvCxnSpPr>
        <p:spPr bwMode="auto">
          <a:xfrm flipV="1">
            <a:off x="4579938" y="4806970"/>
            <a:ext cx="1127125" cy="381000"/>
          </a:xfrm>
          <a:prstGeom prst="straightConnector1">
            <a:avLst/>
          </a:prstGeom>
          <a:noFill/>
          <a:ln w="19050">
            <a:solidFill>
              <a:schemeClr val="bg2"/>
            </a:solidFill>
            <a:round/>
            <a:headEnd/>
            <a:tailEnd/>
          </a:ln>
        </p:spPr>
      </p:cxnSp>
      <p:cxnSp>
        <p:nvCxnSpPr>
          <p:cNvPr id="85" name="AutoShape 103"/>
          <p:cNvCxnSpPr>
            <a:cxnSpLocks noChangeShapeType="1"/>
            <a:stCxn id="33" idx="7"/>
            <a:endCxn id="35" idx="2"/>
          </p:cNvCxnSpPr>
          <p:nvPr/>
        </p:nvCxnSpPr>
        <p:spPr bwMode="auto">
          <a:xfrm flipV="1">
            <a:off x="6040438" y="4197370"/>
            <a:ext cx="657225" cy="466725"/>
          </a:xfrm>
          <a:prstGeom prst="straightConnector1">
            <a:avLst/>
          </a:prstGeom>
          <a:noFill/>
          <a:ln w="19050">
            <a:solidFill>
              <a:schemeClr val="bg2"/>
            </a:solidFill>
            <a:round/>
            <a:headEnd/>
            <a:tailEnd/>
          </a:ln>
        </p:spPr>
      </p:cxnSp>
      <p:cxnSp>
        <p:nvCxnSpPr>
          <p:cNvPr id="86" name="AutoShape 104"/>
          <p:cNvCxnSpPr>
            <a:cxnSpLocks noChangeShapeType="1"/>
            <a:stCxn id="35" idx="0"/>
            <a:endCxn id="39" idx="4"/>
          </p:cNvCxnSpPr>
          <p:nvPr/>
        </p:nvCxnSpPr>
        <p:spPr bwMode="auto">
          <a:xfrm flipV="1">
            <a:off x="6896100" y="3481408"/>
            <a:ext cx="0" cy="517525"/>
          </a:xfrm>
          <a:prstGeom prst="straightConnector1">
            <a:avLst/>
          </a:prstGeom>
          <a:noFill/>
          <a:ln w="19050">
            <a:solidFill>
              <a:schemeClr val="bg2"/>
            </a:solidFill>
            <a:round/>
            <a:headEnd/>
            <a:tailEnd/>
          </a:ln>
        </p:spPr>
      </p:cxnSp>
      <p:cxnSp>
        <p:nvCxnSpPr>
          <p:cNvPr id="87" name="AutoShape 105"/>
          <p:cNvCxnSpPr>
            <a:cxnSpLocks noChangeShapeType="1"/>
            <a:stCxn id="55" idx="6"/>
            <a:endCxn id="35" idx="1"/>
          </p:cNvCxnSpPr>
          <p:nvPr/>
        </p:nvCxnSpPr>
        <p:spPr bwMode="auto">
          <a:xfrm>
            <a:off x="6103938" y="3968770"/>
            <a:ext cx="657225" cy="85725"/>
          </a:xfrm>
          <a:prstGeom prst="straightConnector1">
            <a:avLst/>
          </a:prstGeom>
          <a:noFill/>
          <a:ln w="19050">
            <a:solidFill>
              <a:schemeClr val="bg2"/>
            </a:solidFill>
            <a:round/>
            <a:headEnd/>
            <a:tailEnd/>
          </a:ln>
        </p:spPr>
      </p:cxnSp>
      <p:cxnSp>
        <p:nvCxnSpPr>
          <p:cNvPr id="88" name="AutoShape 106"/>
          <p:cNvCxnSpPr>
            <a:cxnSpLocks noChangeShapeType="1"/>
            <a:stCxn id="31" idx="7"/>
            <a:endCxn id="55" idx="3"/>
          </p:cNvCxnSpPr>
          <p:nvPr/>
        </p:nvCxnSpPr>
        <p:spPr bwMode="auto">
          <a:xfrm flipV="1">
            <a:off x="4516438" y="4111645"/>
            <a:ext cx="1254125" cy="933450"/>
          </a:xfrm>
          <a:prstGeom prst="straightConnector1">
            <a:avLst/>
          </a:prstGeom>
          <a:noFill/>
          <a:ln w="19050">
            <a:solidFill>
              <a:schemeClr val="bg2"/>
            </a:solidFill>
            <a:round/>
            <a:headEnd/>
            <a:tailEnd/>
          </a:ln>
        </p:spPr>
      </p:cxnSp>
      <p:cxnSp>
        <p:nvCxnSpPr>
          <p:cNvPr id="89" name="AutoShape 107"/>
          <p:cNvCxnSpPr>
            <a:cxnSpLocks noChangeShapeType="1"/>
            <a:stCxn id="46" idx="0"/>
            <a:endCxn id="37" idx="3"/>
          </p:cNvCxnSpPr>
          <p:nvPr/>
        </p:nvCxnSpPr>
        <p:spPr bwMode="auto">
          <a:xfrm rot="5400000" flipH="1" flipV="1">
            <a:off x="1386283" y="4583285"/>
            <a:ext cx="139924" cy="551902"/>
          </a:xfrm>
          <a:prstGeom prst="straightConnector1">
            <a:avLst/>
          </a:prstGeom>
          <a:noFill/>
          <a:ln w="25400">
            <a:solidFill>
              <a:schemeClr val="accent1"/>
            </a:solidFill>
            <a:round/>
            <a:headEnd/>
            <a:tailEnd/>
          </a:ln>
        </p:spPr>
      </p:cxnSp>
      <p:cxnSp>
        <p:nvCxnSpPr>
          <p:cNvPr id="90" name="AutoShape 108"/>
          <p:cNvCxnSpPr>
            <a:cxnSpLocks noChangeShapeType="1"/>
            <a:stCxn id="44" idx="3"/>
            <a:endCxn id="30" idx="3"/>
          </p:cNvCxnSpPr>
          <p:nvPr/>
        </p:nvCxnSpPr>
        <p:spPr bwMode="auto">
          <a:xfrm flipV="1">
            <a:off x="1203325" y="3951074"/>
            <a:ext cx="376471" cy="156587"/>
          </a:xfrm>
          <a:prstGeom prst="straightConnector1">
            <a:avLst/>
          </a:prstGeom>
          <a:noFill/>
          <a:ln w="19050">
            <a:solidFill>
              <a:schemeClr val="bg2"/>
            </a:solidFill>
            <a:round/>
            <a:headEnd/>
            <a:tailEnd/>
          </a:ln>
        </p:spPr>
      </p:cxnSp>
      <p:cxnSp>
        <p:nvCxnSpPr>
          <p:cNvPr id="91" name="AutoShape 109"/>
          <p:cNvCxnSpPr>
            <a:cxnSpLocks noChangeShapeType="1"/>
            <a:stCxn id="43" idx="2"/>
            <a:endCxn id="30" idx="1"/>
          </p:cNvCxnSpPr>
          <p:nvPr/>
        </p:nvCxnSpPr>
        <p:spPr bwMode="auto">
          <a:xfrm rot="16200000" flipH="1">
            <a:off x="1273962" y="3375832"/>
            <a:ext cx="138346" cy="473321"/>
          </a:xfrm>
          <a:prstGeom prst="straightConnector1">
            <a:avLst/>
          </a:prstGeom>
          <a:noFill/>
          <a:ln w="19050">
            <a:solidFill>
              <a:schemeClr val="bg2"/>
            </a:solidFill>
            <a:round/>
            <a:headEnd/>
            <a:tailEnd/>
          </a:ln>
        </p:spPr>
      </p:cxnSp>
      <p:cxnSp>
        <p:nvCxnSpPr>
          <p:cNvPr id="92" name="AutoShape 110"/>
          <p:cNvCxnSpPr>
            <a:cxnSpLocks noChangeShapeType="1"/>
            <a:stCxn id="50" idx="2"/>
            <a:endCxn id="29" idx="1"/>
          </p:cNvCxnSpPr>
          <p:nvPr/>
        </p:nvCxnSpPr>
        <p:spPr bwMode="auto">
          <a:xfrm rot="16200000" flipH="1">
            <a:off x="1928807" y="2582877"/>
            <a:ext cx="290746" cy="535231"/>
          </a:xfrm>
          <a:prstGeom prst="straightConnector1">
            <a:avLst/>
          </a:prstGeom>
          <a:noFill/>
          <a:ln w="19050">
            <a:solidFill>
              <a:schemeClr val="bg2"/>
            </a:solidFill>
            <a:round/>
            <a:headEnd/>
            <a:tailEnd/>
          </a:ln>
        </p:spPr>
      </p:cxnSp>
      <p:cxnSp>
        <p:nvCxnSpPr>
          <p:cNvPr id="93" name="AutoShape 111"/>
          <p:cNvCxnSpPr>
            <a:cxnSpLocks noChangeShapeType="1"/>
            <a:stCxn id="53" idx="2"/>
            <a:endCxn id="34" idx="1"/>
          </p:cNvCxnSpPr>
          <p:nvPr/>
        </p:nvCxnSpPr>
        <p:spPr bwMode="auto">
          <a:xfrm rot="16200000" flipH="1">
            <a:off x="3105129" y="2006599"/>
            <a:ext cx="119322" cy="1249611"/>
          </a:xfrm>
          <a:prstGeom prst="straightConnector1">
            <a:avLst/>
          </a:prstGeom>
          <a:noFill/>
          <a:ln w="19050">
            <a:solidFill>
              <a:schemeClr val="bg2"/>
            </a:solidFill>
            <a:round/>
            <a:headEnd/>
            <a:tailEnd/>
          </a:ln>
        </p:spPr>
      </p:cxnSp>
      <p:cxnSp>
        <p:nvCxnSpPr>
          <p:cNvPr id="94" name="AutoShape 112"/>
          <p:cNvCxnSpPr>
            <a:cxnSpLocks noChangeShapeType="1"/>
            <a:stCxn id="45" idx="2"/>
            <a:endCxn id="42" idx="0"/>
          </p:cNvCxnSpPr>
          <p:nvPr/>
        </p:nvCxnSpPr>
        <p:spPr bwMode="auto">
          <a:xfrm rot="16200000" flipH="1">
            <a:off x="4803365" y="2447535"/>
            <a:ext cx="349278" cy="26191"/>
          </a:xfrm>
          <a:prstGeom prst="straightConnector1">
            <a:avLst/>
          </a:prstGeom>
          <a:noFill/>
          <a:ln w="25400">
            <a:solidFill>
              <a:srgbClr val="0033CC"/>
            </a:solidFill>
            <a:round/>
            <a:headEnd/>
            <a:tailEnd/>
          </a:ln>
        </p:spPr>
      </p:cxnSp>
      <p:cxnSp>
        <p:nvCxnSpPr>
          <p:cNvPr id="96" name="AutoShape 114"/>
          <p:cNvCxnSpPr>
            <a:cxnSpLocks noChangeShapeType="1"/>
            <a:stCxn id="39" idx="6"/>
            <a:endCxn id="49" idx="1"/>
          </p:cNvCxnSpPr>
          <p:nvPr/>
        </p:nvCxnSpPr>
        <p:spPr bwMode="auto">
          <a:xfrm>
            <a:off x="7086600" y="3282970"/>
            <a:ext cx="600076" cy="508767"/>
          </a:xfrm>
          <a:prstGeom prst="straightConnector1">
            <a:avLst/>
          </a:prstGeom>
          <a:noFill/>
          <a:ln w="19050">
            <a:solidFill>
              <a:schemeClr val="bg2"/>
            </a:solidFill>
            <a:round/>
            <a:headEnd/>
            <a:tailEnd/>
          </a:ln>
        </p:spPr>
      </p:cxnSp>
      <p:cxnSp>
        <p:nvCxnSpPr>
          <p:cNvPr id="97" name="AutoShape 115"/>
          <p:cNvCxnSpPr>
            <a:cxnSpLocks noChangeShapeType="1"/>
            <a:stCxn id="47" idx="0"/>
            <a:endCxn id="36" idx="4"/>
          </p:cNvCxnSpPr>
          <p:nvPr/>
        </p:nvCxnSpPr>
        <p:spPr bwMode="auto">
          <a:xfrm rot="5400000" flipH="1" flipV="1">
            <a:off x="2580480" y="5299883"/>
            <a:ext cx="274632" cy="127007"/>
          </a:xfrm>
          <a:prstGeom prst="straightConnector1">
            <a:avLst/>
          </a:prstGeom>
          <a:noFill/>
          <a:ln w="25400">
            <a:solidFill>
              <a:srgbClr val="FF66FF"/>
            </a:solidFill>
            <a:round/>
            <a:headEnd/>
            <a:tailEnd/>
          </a:ln>
        </p:spPr>
      </p:cxnSp>
      <p:cxnSp>
        <p:nvCxnSpPr>
          <p:cNvPr id="98" name="AutoShape 116"/>
          <p:cNvCxnSpPr>
            <a:cxnSpLocks noChangeShapeType="1"/>
            <a:stCxn id="52" idx="0"/>
            <a:endCxn id="31" idx="4"/>
          </p:cNvCxnSpPr>
          <p:nvPr/>
        </p:nvCxnSpPr>
        <p:spPr bwMode="auto">
          <a:xfrm rot="16200000" flipV="1">
            <a:off x="4180683" y="5579287"/>
            <a:ext cx="407984" cy="6349"/>
          </a:xfrm>
          <a:prstGeom prst="straightConnector1">
            <a:avLst/>
          </a:prstGeom>
          <a:noFill/>
          <a:ln w="28575">
            <a:solidFill>
              <a:srgbClr val="0033CC"/>
            </a:solidFill>
            <a:round/>
            <a:headEnd/>
            <a:tailEnd/>
          </a:ln>
        </p:spPr>
      </p:cxnSp>
      <p:sp>
        <p:nvSpPr>
          <p:cNvPr id="101" name="Oval 119"/>
          <p:cNvSpPr>
            <a:spLocks noChangeArrowheads="1"/>
          </p:cNvSpPr>
          <p:nvPr/>
        </p:nvSpPr>
        <p:spPr bwMode="auto">
          <a:xfrm>
            <a:off x="3114675" y="1904992"/>
            <a:ext cx="381000" cy="381000"/>
          </a:xfrm>
          <a:prstGeom prst="ellipse">
            <a:avLst/>
          </a:prstGeom>
          <a:solidFill>
            <a:srgbClr val="FFFFFF"/>
          </a:solidFill>
          <a:ln w="19050">
            <a:solidFill>
              <a:srgbClr val="A50021"/>
            </a:solidFill>
            <a:round/>
            <a:headEnd/>
            <a:tailEnd/>
          </a:ln>
        </p:spPr>
        <p:txBody>
          <a:bodyPr wrap="none" anchor="ctr"/>
          <a:lstStyle/>
          <a:p>
            <a:pPr algn="r"/>
            <a:r>
              <a:rPr lang="en-US" sz="1600" b="0">
                <a:solidFill>
                  <a:srgbClr val="A50021"/>
                </a:solidFill>
              </a:rPr>
              <a:t>W</a:t>
            </a:r>
          </a:p>
        </p:txBody>
      </p:sp>
      <p:sp>
        <p:nvSpPr>
          <p:cNvPr id="102" name="Oval 120"/>
          <p:cNvSpPr>
            <a:spLocks noChangeArrowheads="1"/>
          </p:cNvSpPr>
          <p:nvPr/>
        </p:nvSpPr>
        <p:spPr bwMode="auto">
          <a:xfrm>
            <a:off x="2581275" y="1066792"/>
            <a:ext cx="381000" cy="381000"/>
          </a:xfrm>
          <a:prstGeom prst="ellipse">
            <a:avLst/>
          </a:prstGeom>
          <a:solidFill>
            <a:srgbClr val="FFFFFF"/>
          </a:solidFill>
          <a:ln w="19050">
            <a:solidFill>
              <a:srgbClr val="A50021"/>
            </a:solidFill>
            <a:round/>
            <a:headEnd/>
            <a:tailEnd/>
          </a:ln>
        </p:spPr>
        <p:txBody>
          <a:bodyPr wrap="none" anchor="ctr"/>
          <a:lstStyle/>
          <a:p>
            <a:pPr algn="r"/>
            <a:r>
              <a:rPr lang="en-US" sz="1600" b="0">
                <a:solidFill>
                  <a:srgbClr val="A50021"/>
                </a:solidFill>
              </a:rPr>
              <a:t>T</a:t>
            </a:r>
          </a:p>
        </p:txBody>
      </p:sp>
      <p:sp>
        <p:nvSpPr>
          <p:cNvPr id="103" name="Oval 121"/>
          <p:cNvSpPr>
            <a:spLocks noChangeArrowheads="1"/>
          </p:cNvSpPr>
          <p:nvPr/>
        </p:nvSpPr>
        <p:spPr bwMode="auto">
          <a:xfrm>
            <a:off x="3648075" y="1066792"/>
            <a:ext cx="381000" cy="381000"/>
          </a:xfrm>
          <a:prstGeom prst="ellipse">
            <a:avLst/>
          </a:prstGeom>
          <a:solidFill>
            <a:srgbClr val="FFFFFF"/>
          </a:solidFill>
          <a:ln w="19050">
            <a:solidFill>
              <a:srgbClr val="A50021"/>
            </a:solidFill>
            <a:round/>
            <a:headEnd/>
            <a:tailEnd/>
          </a:ln>
        </p:spPr>
        <p:txBody>
          <a:bodyPr wrap="none" anchor="ctr"/>
          <a:lstStyle/>
          <a:p>
            <a:pPr algn="r"/>
            <a:r>
              <a:rPr lang="en-US" sz="1600" b="0" dirty="0">
                <a:solidFill>
                  <a:srgbClr val="A50021"/>
                </a:solidFill>
              </a:rPr>
              <a:t>X</a:t>
            </a:r>
          </a:p>
        </p:txBody>
      </p:sp>
      <p:sp>
        <p:nvSpPr>
          <p:cNvPr id="104" name="Oval 122"/>
          <p:cNvSpPr>
            <a:spLocks noChangeArrowheads="1"/>
          </p:cNvSpPr>
          <p:nvPr/>
        </p:nvSpPr>
        <p:spPr bwMode="auto">
          <a:xfrm>
            <a:off x="4191000" y="1904992"/>
            <a:ext cx="381000" cy="381000"/>
          </a:xfrm>
          <a:prstGeom prst="ellipse">
            <a:avLst/>
          </a:prstGeom>
          <a:solidFill>
            <a:srgbClr val="FFFFFF"/>
          </a:solidFill>
          <a:ln w="19050">
            <a:solidFill>
              <a:srgbClr val="A50021"/>
            </a:solidFill>
            <a:round/>
            <a:headEnd/>
            <a:tailEnd/>
          </a:ln>
        </p:spPr>
        <p:txBody>
          <a:bodyPr wrap="none" anchor="ctr"/>
          <a:lstStyle/>
          <a:p>
            <a:pPr algn="r"/>
            <a:r>
              <a:rPr lang="en-US" sz="1600" b="0">
                <a:solidFill>
                  <a:srgbClr val="A50021"/>
                </a:solidFill>
              </a:rPr>
              <a:t>Y</a:t>
            </a:r>
          </a:p>
        </p:txBody>
      </p:sp>
      <p:sp>
        <p:nvSpPr>
          <p:cNvPr id="105" name="Oval 123"/>
          <p:cNvSpPr>
            <a:spLocks noChangeArrowheads="1"/>
          </p:cNvSpPr>
          <p:nvPr/>
        </p:nvSpPr>
        <p:spPr bwMode="auto">
          <a:xfrm>
            <a:off x="5257800" y="1066792"/>
            <a:ext cx="381000" cy="381000"/>
          </a:xfrm>
          <a:prstGeom prst="ellipse">
            <a:avLst/>
          </a:prstGeom>
          <a:solidFill>
            <a:srgbClr val="FFFFFF"/>
          </a:solidFill>
          <a:ln w="19050">
            <a:solidFill>
              <a:srgbClr val="A50021"/>
            </a:solidFill>
            <a:round/>
            <a:headEnd/>
            <a:tailEnd/>
          </a:ln>
        </p:spPr>
        <p:txBody>
          <a:bodyPr wrap="none" anchor="ctr"/>
          <a:lstStyle/>
          <a:p>
            <a:pPr algn="r"/>
            <a:r>
              <a:rPr lang="en-US" sz="1600" b="0">
                <a:solidFill>
                  <a:srgbClr val="A50021"/>
                </a:solidFill>
              </a:rPr>
              <a:t>Z</a:t>
            </a:r>
          </a:p>
        </p:txBody>
      </p:sp>
      <p:sp>
        <p:nvSpPr>
          <p:cNvPr id="106" name="Rectangle 124"/>
          <p:cNvSpPr>
            <a:spLocks noChangeArrowheads="1"/>
          </p:cNvSpPr>
          <p:nvPr/>
        </p:nvSpPr>
        <p:spPr bwMode="auto">
          <a:xfrm>
            <a:off x="2200275" y="1600192"/>
            <a:ext cx="152400" cy="152400"/>
          </a:xfrm>
          <a:prstGeom prst="rect">
            <a:avLst/>
          </a:prstGeom>
          <a:solidFill>
            <a:schemeClr val="tx2"/>
          </a:solidFill>
          <a:ln w="28575">
            <a:solidFill>
              <a:schemeClr val="tx1"/>
            </a:solidFill>
            <a:miter lim="800000"/>
            <a:headEnd/>
            <a:tailEnd/>
          </a:ln>
        </p:spPr>
        <p:txBody>
          <a:bodyPr wrap="none" anchor="ctr"/>
          <a:lstStyle/>
          <a:p>
            <a:endParaRPr lang="en-US"/>
          </a:p>
        </p:txBody>
      </p:sp>
      <p:sp>
        <p:nvSpPr>
          <p:cNvPr id="107" name="Rectangle 125"/>
          <p:cNvSpPr>
            <a:spLocks noChangeArrowheads="1"/>
          </p:cNvSpPr>
          <p:nvPr/>
        </p:nvSpPr>
        <p:spPr bwMode="auto">
          <a:xfrm>
            <a:off x="5867400" y="1600192"/>
            <a:ext cx="152400" cy="152400"/>
          </a:xfrm>
          <a:prstGeom prst="rect">
            <a:avLst/>
          </a:prstGeom>
          <a:solidFill>
            <a:schemeClr val="tx2"/>
          </a:solidFill>
          <a:ln w="28575">
            <a:solidFill>
              <a:schemeClr val="tx1"/>
            </a:solidFill>
            <a:miter lim="800000"/>
            <a:headEnd/>
            <a:tailEnd/>
          </a:ln>
        </p:spPr>
        <p:txBody>
          <a:bodyPr wrap="none" anchor="ctr"/>
          <a:lstStyle/>
          <a:p>
            <a:endParaRPr lang="en-US"/>
          </a:p>
        </p:txBody>
      </p:sp>
      <p:cxnSp>
        <p:nvCxnSpPr>
          <p:cNvPr id="108" name="AutoShape 126"/>
          <p:cNvCxnSpPr>
            <a:cxnSpLocks noChangeShapeType="1"/>
          </p:cNvCxnSpPr>
          <p:nvPr/>
        </p:nvCxnSpPr>
        <p:spPr bwMode="auto">
          <a:xfrm>
            <a:off x="2339975" y="1666867"/>
            <a:ext cx="3495675" cy="0"/>
          </a:xfrm>
          <a:prstGeom prst="straightConnector1">
            <a:avLst/>
          </a:prstGeom>
          <a:noFill/>
          <a:ln w="28575">
            <a:solidFill>
              <a:schemeClr val="tx1"/>
            </a:solidFill>
            <a:round/>
            <a:headEnd/>
            <a:tailEnd/>
          </a:ln>
        </p:spPr>
      </p:cxnSp>
      <p:cxnSp>
        <p:nvCxnSpPr>
          <p:cNvPr id="109" name="AutoShape 127"/>
          <p:cNvCxnSpPr>
            <a:cxnSpLocks noChangeShapeType="1"/>
            <a:stCxn id="101" idx="0"/>
          </p:cNvCxnSpPr>
          <p:nvPr/>
        </p:nvCxnSpPr>
        <p:spPr bwMode="auto">
          <a:xfrm flipH="1" flipV="1">
            <a:off x="3267075" y="1676392"/>
            <a:ext cx="38100" cy="219075"/>
          </a:xfrm>
          <a:prstGeom prst="straightConnector1">
            <a:avLst/>
          </a:prstGeom>
          <a:noFill/>
          <a:ln w="28575">
            <a:solidFill>
              <a:schemeClr val="tx1"/>
            </a:solidFill>
            <a:round/>
            <a:headEnd/>
            <a:tailEnd/>
          </a:ln>
        </p:spPr>
      </p:cxnSp>
      <p:cxnSp>
        <p:nvCxnSpPr>
          <p:cNvPr id="110" name="AutoShape 128"/>
          <p:cNvCxnSpPr>
            <a:cxnSpLocks noChangeShapeType="1"/>
            <a:stCxn id="105" idx="4"/>
          </p:cNvCxnSpPr>
          <p:nvPr/>
        </p:nvCxnSpPr>
        <p:spPr bwMode="auto">
          <a:xfrm>
            <a:off x="5448300" y="1457317"/>
            <a:ext cx="38100" cy="219075"/>
          </a:xfrm>
          <a:prstGeom prst="straightConnector1">
            <a:avLst/>
          </a:prstGeom>
          <a:noFill/>
          <a:ln w="28575">
            <a:solidFill>
              <a:schemeClr val="tx1"/>
            </a:solidFill>
            <a:round/>
            <a:headEnd/>
            <a:tailEnd/>
          </a:ln>
        </p:spPr>
      </p:cxnSp>
      <p:cxnSp>
        <p:nvCxnSpPr>
          <p:cNvPr id="111" name="AutoShape 129"/>
          <p:cNvCxnSpPr>
            <a:cxnSpLocks noChangeShapeType="1"/>
            <a:stCxn id="102" idx="4"/>
          </p:cNvCxnSpPr>
          <p:nvPr/>
        </p:nvCxnSpPr>
        <p:spPr bwMode="auto">
          <a:xfrm>
            <a:off x="2771775" y="1457317"/>
            <a:ext cx="38100" cy="219075"/>
          </a:xfrm>
          <a:prstGeom prst="straightConnector1">
            <a:avLst/>
          </a:prstGeom>
          <a:noFill/>
          <a:ln w="28575">
            <a:solidFill>
              <a:schemeClr val="tx1"/>
            </a:solidFill>
            <a:round/>
            <a:headEnd/>
            <a:tailEnd/>
          </a:ln>
        </p:spPr>
      </p:cxnSp>
      <p:cxnSp>
        <p:nvCxnSpPr>
          <p:cNvPr id="112" name="AutoShape 130"/>
          <p:cNvCxnSpPr>
            <a:cxnSpLocks noChangeShapeType="1"/>
            <a:stCxn id="103" idx="4"/>
          </p:cNvCxnSpPr>
          <p:nvPr/>
        </p:nvCxnSpPr>
        <p:spPr bwMode="auto">
          <a:xfrm>
            <a:off x="3838575" y="1457317"/>
            <a:ext cx="38100" cy="219075"/>
          </a:xfrm>
          <a:prstGeom prst="straightConnector1">
            <a:avLst/>
          </a:prstGeom>
          <a:noFill/>
          <a:ln w="28575">
            <a:solidFill>
              <a:schemeClr val="tx1"/>
            </a:solidFill>
            <a:round/>
            <a:headEnd/>
            <a:tailEnd/>
          </a:ln>
        </p:spPr>
      </p:cxnSp>
      <p:cxnSp>
        <p:nvCxnSpPr>
          <p:cNvPr id="113" name="AutoShape 131"/>
          <p:cNvCxnSpPr>
            <a:cxnSpLocks noChangeShapeType="1"/>
            <a:stCxn id="104" idx="0"/>
          </p:cNvCxnSpPr>
          <p:nvPr/>
        </p:nvCxnSpPr>
        <p:spPr bwMode="auto">
          <a:xfrm flipH="1" flipV="1">
            <a:off x="4343400" y="1676392"/>
            <a:ext cx="38100" cy="219075"/>
          </a:xfrm>
          <a:prstGeom prst="straightConnector1">
            <a:avLst/>
          </a:prstGeom>
          <a:noFill/>
          <a:ln w="28575">
            <a:solidFill>
              <a:schemeClr val="tx1"/>
            </a:solidFill>
            <a:round/>
            <a:headEnd/>
            <a:tailEnd/>
          </a:ln>
        </p:spPr>
      </p:cxnSp>
      <p:cxnSp>
        <p:nvCxnSpPr>
          <p:cNvPr id="114" name="AutoShape 132"/>
          <p:cNvCxnSpPr>
            <a:cxnSpLocks noChangeShapeType="1"/>
            <a:stCxn id="45" idx="0"/>
          </p:cNvCxnSpPr>
          <p:nvPr/>
        </p:nvCxnSpPr>
        <p:spPr bwMode="auto">
          <a:xfrm rot="16200000" flipV="1">
            <a:off x="4839893" y="1732348"/>
            <a:ext cx="214314" cy="35718"/>
          </a:xfrm>
          <a:prstGeom prst="straightConnector1">
            <a:avLst/>
          </a:prstGeom>
          <a:noFill/>
          <a:ln w="28575">
            <a:solidFill>
              <a:schemeClr val="tx1"/>
            </a:solidFill>
            <a:round/>
            <a:headEnd/>
            <a:tailEnd/>
          </a:ln>
        </p:spPr>
      </p:cxnSp>
      <p:sp>
        <p:nvSpPr>
          <p:cNvPr id="115" name="Rectangle 134"/>
          <p:cNvSpPr>
            <a:spLocks noChangeArrowheads="1"/>
          </p:cNvSpPr>
          <p:nvPr/>
        </p:nvSpPr>
        <p:spPr bwMode="auto">
          <a:xfrm>
            <a:off x="1828800" y="3397270"/>
            <a:ext cx="1143000" cy="336550"/>
          </a:xfrm>
          <a:prstGeom prst="rect">
            <a:avLst/>
          </a:prstGeom>
          <a:noFill/>
          <a:ln w="19050">
            <a:noFill/>
            <a:miter lim="800000"/>
            <a:headEnd/>
            <a:tailEnd/>
          </a:ln>
        </p:spPr>
        <p:txBody>
          <a:bodyPr>
            <a:spAutoFit/>
          </a:bodyPr>
          <a:lstStyle/>
          <a:p>
            <a:pPr algn="r"/>
            <a:r>
              <a:rPr lang="en-US" sz="1600" b="0" dirty="0"/>
              <a:t>nodes</a:t>
            </a:r>
          </a:p>
        </p:txBody>
      </p:sp>
      <p:cxnSp>
        <p:nvCxnSpPr>
          <p:cNvPr id="116" name="AutoShape 136"/>
          <p:cNvCxnSpPr>
            <a:cxnSpLocks noChangeShapeType="1"/>
            <a:stCxn id="115" idx="3"/>
            <a:endCxn id="38" idx="2"/>
          </p:cNvCxnSpPr>
          <p:nvPr/>
        </p:nvCxnSpPr>
        <p:spPr bwMode="auto">
          <a:xfrm>
            <a:off x="2971800" y="3565545"/>
            <a:ext cx="449263" cy="22225"/>
          </a:xfrm>
          <a:prstGeom prst="curvedConnector3">
            <a:avLst>
              <a:gd name="adj1" fmla="val 50884"/>
            </a:avLst>
          </a:prstGeom>
          <a:noFill/>
          <a:ln w="19050">
            <a:solidFill>
              <a:schemeClr val="tx1"/>
            </a:solidFill>
            <a:round/>
            <a:headEnd/>
            <a:tailEnd type="triangle" w="med" len="med"/>
          </a:ln>
        </p:spPr>
      </p:cxnSp>
      <p:cxnSp>
        <p:nvCxnSpPr>
          <p:cNvPr id="117" name="AutoShape 137"/>
          <p:cNvCxnSpPr>
            <a:cxnSpLocks noChangeShapeType="1"/>
            <a:stCxn id="115" idx="3"/>
            <a:endCxn id="29" idx="5"/>
          </p:cNvCxnSpPr>
          <p:nvPr/>
        </p:nvCxnSpPr>
        <p:spPr bwMode="auto">
          <a:xfrm flipH="1" flipV="1">
            <a:off x="2611438" y="3273445"/>
            <a:ext cx="360362" cy="292100"/>
          </a:xfrm>
          <a:prstGeom prst="curvedConnector4">
            <a:avLst>
              <a:gd name="adj1" fmla="val -63435"/>
              <a:gd name="adj2" fmla="val 70653"/>
            </a:avLst>
          </a:prstGeom>
          <a:noFill/>
          <a:ln w="19050">
            <a:solidFill>
              <a:schemeClr val="tx1"/>
            </a:solidFill>
            <a:round/>
            <a:headEnd/>
            <a:tailEnd type="triangle" w="med" len="med"/>
          </a:ln>
        </p:spPr>
      </p:cxnSp>
      <p:cxnSp>
        <p:nvCxnSpPr>
          <p:cNvPr id="118" name="AutoShape 138"/>
          <p:cNvCxnSpPr>
            <a:cxnSpLocks noChangeShapeType="1"/>
            <a:stCxn id="115" idx="2"/>
            <a:endCxn id="28" idx="0"/>
          </p:cNvCxnSpPr>
          <p:nvPr/>
        </p:nvCxnSpPr>
        <p:spPr bwMode="auto">
          <a:xfrm rot="16200000" flipH="1">
            <a:off x="2530475" y="3603645"/>
            <a:ext cx="120650" cy="381000"/>
          </a:xfrm>
          <a:prstGeom prst="curvedConnector3">
            <a:avLst>
              <a:gd name="adj1" fmla="val 50000"/>
            </a:avLst>
          </a:prstGeom>
          <a:noFill/>
          <a:ln w="19050">
            <a:solidFill>
              <a:schemeClr val="tx1"/>
            </a:solidFill>
            <a:round/>
            <a:headEnd/>
            <a:tailEnd type="triangle" w="med" len="med"/>
          </a:ln>
        </p:spPr>
      </p:cxnSp>
      <p:cxnSp>
        <p:nvCxnSpPr>
          <p:cNvPr id="119" name="AutoShape 139"/>
          <p:cNvCxnSpPr>
            <a:cxnSpLocks noChangeShapeType="1"/>
            <a:stCxn id="50" idx="2"/>
            <a:endCxn id="29" idx="1"/>
          </p:cNvCxnSpPr>
          <p:nvPr/>
        </p:nvCxnSpPr>
        <p:spPr bwMode="auto">
          <a:xfrm rot="16200000" flipH="1">
            <a:off x="1928807" y="2582877"/>
            <a:ext cx="290746" cy="535231"/>
          </a:xfrm>
          <a:prstGeom prst="straightConnector1">
            <a:avLst/>
          </a:prstGeom>
          <a:noFill/>
          <a:ln w="25400">
            <a:solidFill>
              <a:srgbClr val="FF0000"/>
            </a:solidFill>
            <a:round/>
            <a:headEnd/>
            <a:tailEnd/>
          </a:ln>
        </p:spPr>
      </p:cxnSp>
      <p:cxnSp>
        <p:nvCxnSpPr>
          <p:cNvPr id="120" name="AutoShape 140"/>
          <p:cNvCxnSpPr>
            <a:cxnSpLocks noChangeShapeType="1"/>
            <a:stCxn id="38" idx="5"/>
            <a:endCxn id="41" idx="1"/>
          </p:cNvCxnSpPr>
          <p:nvPr/>
        </p:nvCxnSpPr>
        <p:spPr bwMode="auto">
          <a:xfrm>
            <a:off x="3754438" y="3730645"/>
            <a:ext cx="796925" cy="323850"/>
          </a:xfrm>
          <a:prstGeom prst="straightConnector1">
            <a:avLst/>
          </a:prstGeom>
          <a:noFill/>
          <a:ln w="25400">
            <a:solidFill>
              <a:srgbClr val="FF0000"/>
            </a:solidFill>
            <a:round/>
            <a:headEnd/>
            <a:tailEnd/>
          </a:ln>
        </p:spPr>
      </p:cxnSp>
      <p:cxnSp>
        <p:nvCxnSpPr>
          <p:cNvPr id="121" name="AutoShape 141"/>
          <p:cNvCxnSpPr>
            <a:cxnSpLocks noChangeShapeType="1"/>
            <a:stCxn id="41" idx="6"/>
            <a:endCxn id="55" idx="2"/>
          </p:cNvCxnSpPr>
          <p:nvPr/>
        </p:nvCxnSpPr>
        <p:spPr bwMode="auto">
          <a:xfrm flipV="1">
            <a:off x="4884738" y="3968770"/>
            <a:ext cx="822325" cy="228600"/>
          </a:xfrm>
          <a:prstGeom prst="straightConnector1">
            <a:avLst/>
          </a:prstGeom>
          <a:noFill/>
          <a:ln w="25400">
            <a:solidFill>
              <a:srgbClr val="FF0000"/>
            </a:solidFill>
            <a:round/>
            <a:headEnd/>
            <a:tailEnd/>
          </a:ln>
        </p:spPr>
      </p:cxnSp>
      <p:cxnSp>
        <p:nvCxnSpPr>
          <p:cNvPr id="122" name="AutoShape 142"/>
          <p:cNvCxnSpPr>
            <a:cxnSpLocks noChangeShapeType="1"/>
            <a:stCxn id="55" idx="6"/>
            <a:endCxn id="35" idx="1"/>
          </p:cNvCxnSpPr>
          <p:nvPr/>
        </p:nvCxnSpPr>
        <p:spPr bwMode="auto">
          <a:xfrm>
            <a:off x="6103938" y="3968770"/>
            <a:ext cx="657225" cy="85725"/>
          </a:xfrm>
          <a:prstGeom prst="straightConnector1">
            <a:avLst/>
          </a:prstGeom>
          <a:noFill/>
          <a:ln w="25400">
            <a:solidFill>
              <a:srgbClr val="FF0000"/>
            </a:solidFill>
            <a:round/>
            <a:headEnd/>
            <a:tailEnd/>
          </a:ln>
        </p:spPr>
      </p:cxnSp>
      <p:cxnSp>
        <p:nvCxnSpPr>
          <p:cNvPr id="123" name="AutoShape 143"/>
          <p:cNvCxnSpPr>
            <a:cxnSpLocks noChangeShapeType="1"/>
            <a:endCxn id="51" idx="0"/>
          </p:cNvCxnSpPr>
          <p:nvPr/>
        </p:nvCxnSpPr>
        <p:spPr bwMode="auto">
          <a:xfrm>
            <a:off x="7072330" y="4286256"/>
            <a:ext cx="883439" cy="406414"/>
          </a:xfrm>
          <a:prstGeom prst="straightConnector1">
            <a:avLst/>
          </a:prstGeom>
          <a:noFill/>
          <a:ln w="25400">
            <a:solidFill>
              <a:srgbClr val="FF0000"/>
            </a:solidFill>
            <a:round/>
            <a:headEnd/>
            <a:tailEnd/>
          </a:ln>
        </p:spPr>
      </p:cxnSp>
      <p:cxnSp>
        <p:nvCxnSpPr>
          <p:cNvPr id="124" name="AutoShape 144"/>
          <p:cNvCxnSpPr>
            <a:cxnSpLocks noChangeShapeType="1"/>
            <a:stCxn id="37" idx="7"/>
            <a:endCxn id="28" idx="3"/>
          </p:cNvCxnSpPr>
          <p:nvPr/>
        </p:nvCxnSpPr>
        <p:spPr bwMode="auto">
          <a:xfrm flipV="1">
            <a:off x="2001838" y="4187845"/>
            <a:ext cx="644525" cy="323850"/>
          </a:xfrm>
          <a:prstGeom prst="straightConnector1">
            <a:avLst/>
          </a:prstGeom>
          <a:noFill/>
          <a:ln w="25400">
            <a:solidFill>
              <a:schemeClr val="accent1"/>
            </a:solidFill>
            <a:round/>
            <a:headEnd/>
            <a:tailEnd/>
          </a:ln>
        </p:spPr>
      </p:cxnSp>
      <p:cxnSp>
        <p:nvCxnSpPr>
          <p:cNvPr id="125" name="AutoShape 145"/>
          <p:cNvCxnSpPr>
            <a:cxnSpLocks noChangeShapeType="1"/>
            <a:stCxn id="28" idx="6"/>
            <a:endCxn id="41" idx="2"/>
          </p:cNvCxnSpPr>
          <p:nvPr/>
        </p:nvCxnSpPr>
        <p:spPr bwMode="auto">
          <a:xfrm>
            <a:off x="2979738" y="4044970"/>
            <a:ext cx="1508125" cy="152400"/>
          </a:xfrm>
          <a:prstGeom prst="straightConnector1">
            <a:avLst/>
          </a:prstGeom>
          <a:noFill/>
          <a:ln w="25400">
            <a:solidFill>
              <a:schemeClr val="accent1"/>
            </a:solidFill>
            <a:round/>
            <a:headEnd/>
            <a:tailEnd/>
          </a:ln>
        </p:spPr>
      </p:cxnSp>
      <p:cxnSp>
        <p:nvCxnSpPr>
          <p:cNvPr id="126" name="AutoShape 146"/>
          <p:cNvCxnSpPr>
            <a:cxnSpLocks noChangeShapeType="1"/>
            <a:stCxn id="55" idx="7"/>
            <a:endCxn id="39" idx="3"/>
          </p:cNvCxnSpPr>
          <p:nvPr/>
        </p:nvCxnSpPr>
        <p:spPr bwMode="auto">
          <a:xfrm flipV="1">
            <a:off x="6040438" y="3425845"/>
            <a:ext cx="720725" cy="400050"/>
          </a:xfrm>
          <a:prstGeom prst="straightConnector1">
            <a:avLst/>
          </a:prstGeom>
          <a:noFill/>
          <a:ln w="25400">
            <a:solidFill>
              <a:schemeClr val="accent1"/>
            </a:solidFill>
            <a:round/>
            <a:headEnd/>
            <a:tailEnd/>
          </a:ln>
        </p:spPr>
      </p:cxnSp>
      <p:cxnSp>
        <p:nvCxnSpPr>
          <p:cNvPr id="127" name="AutoShape 147"/>
          <p:cNvCxnSpPr>
            <a:cxnSpLocks noChangeShapeType="1"/>
            <a:stCxn id="39" idx="6"/>
            <a:endCxn id="49" idx="1"/>
          </p:cNvCxnSpPr>
          <p:nvPr/>
        </p:nvCxnSpPr>
        <p:spPr bwMode="auto">
          <a:xfrm>
            <a:off x="7086600" y="3282970"/>
            <a:ext cx="600076" cy="508767"/>
          </a:xfrm>
          <a:prstGeom prst="straightConnector1">
            <a:avLst/>
          </a:prstGeom>
          <a:noFill/>
          <a:ln w="25400">
            <a:solidFill>
              <a:schemeClr val="accent1"/>
            </a:solidFill>
            <a:round/>
            <a:headEnd/>
            <a:tailEnd/>
          </a:ln>
        </p:spPr>
      </p:cxnSp>
      <p:sp>
        <p:nvSpPr>
          <p:cNvPr id="128" name="Line 148"/>
          <p:cNvSpPr>
            <a:spLocks noChangeShapeType="1"/>
          </p:cNvSpPr>
          <p:nvPr/>
        </p:nvSpPr>
        <p:spPr bwMode="auto">
          <a:xfrm flipV="1">
            <a:off x="4876800" y="3930670"/>
            <a:ext cx="838200" cy="228600"/>
          </a:xfrm>
          <a:prstGeom prst="line">
            <a:avLst/>
          </a:prstGeom>
          <a:noFill/>
          <a:ln w="25400">
            <a:solidFill>
              <a:schemeClr val="accent1"/>
            </a:solidFill>
            <a:round/>
            <a:headEnd/>
            <a:tailEnd/>
          </a:ln>
        </p:spPr>
        <p:txBody>
          <a:bodyPr wrap="none" anchor="ctr"/>
          <a:lstStyle/>
          <a:p>
            <a:endParaRPr lang="en-US"/>
          </a:p>
        </p:txBody>
      </p:sp>
      <p:cxnSp>
        <p:nvCxnSpPr>
          <p:cNvPr id="129" name="AutoShape 149"/>
          <p:cNvCxnSpPr>
            <a:cxnSpLocks noChangeShapeType="1"/>
            <a:stCxn id="36" idx="7"/>
            <a:endCxn id="40" idx="2"/>
          </p:cNvCxnSpPr>
          <p:nvPr/>
        </p:nvCxnSpPr>
        <p:spPr bwMode="auto">
          <a:xfrm flipV="1">
            <a:off x="2916238" y="4578370"/>
            <a:ext cx="657225" cy="314325"/>
          </a:xfrm>
          <a:prstGeom prst="straightConnector1">
            <a:avLst/>
          </a:prstGeom>
          <a:noFill/>
          <a:ln w="25400">
            <a:solidFill>
              <a:srgbClr val="FF66FF"/>
            </a:solidFill>
            <a:round/>
            <a:headEnd/>
            <a:tailEnd/>
          </a:ln>
        </p:spPr>
      </p:cxnSp>
      <p:cxnSp>
        <p:nvCxnSpPr>
          <p:cNvPr id="130" name="AutoShape 150"/>
          <p:cNvCxnSpPr>
            <a:cxnSpLocks noChangeShapeType="1"/>
            <a:stCxn id="55" idx="0"/>
            <a:endCxn id="32" idx="4"/>
          </p:cNvCxnSpPr>
          <p:nvPr/>
        </p:nvCxnSpPr>
        <p:spPr bwMode="auto">
          <a:xfrm flipV="1">
            <a:off x="5905500" y="3176608"/>
            <a:ext cx="228600" cy="593725"/>
          </a:xfrm>
          <a:prstGeom prst="straightConnector1">
            <a:avLst/>
          </a:prstGeom>
          <a:noFill/>
          <a:ln w="25400">
            <a:solidFill>
              <a:srgbClr val="FF66FF"/>
            </a:solidFill>
            <a:round/>
            <a:headEnd/>
            <a:tailEnd/>
          </a:ln>
        </p:spPr>
      </p:cxnSp>
      <p:cxnSp>
        <p:nvCxnSpPr>
          <p:cNvPr id="131" name="AutoShape 151"/>
          <p:cNvCxnSpPr>
            <a:cxnSpLocks noChangeShapeType="1"/>
            <a:stCxn id="133" idx="3"/>
            <a:endCxn id="32" idx="7"/>
          </p:cNvCxnSpPr>
          <p:nvPr/>
        </p:nvCxnSpPr>
        <p:spPr bwMode="auto">
          <a:xfrm rot="5400000">
            <a:off x="6377545" y="2253173"/>
            <a:ext cx="481553" cy="699033"/>
          </a:xfrm>
          <a:prstGeom prst="straightConnector1">
            <a:avLst/>
          </a:prstGeom>
          <a:noFill/>
          <a:ln w="25400">
            <a:solidFill>
              <a:srgbClr val="FF66FF"/>
            </a:solidFill>
            <a:round/>
            <a:headEnd/>
            <a:tailEnd/>
          </a:ln>
        </p:spPr>
      </p:cxnSp>
      <p:sp>
        <p:nvSpPr>
          <p:cNvPr id="132" name="Line 154"/>
          <p:cNvSpPr>
            <a:spLocks noChangeShapeType="1"/>
          </p:cNvSpPr>
          <p:nvPr/>
        </p:nvSpPr>
        <p:spPr bwMode="auto">
          <a:xfrm flipV="1">
            <a:off x="4876800" y="4006870"/>
            <a:ext cx="838200" cy="228600"/>
          </a:xfrm>
          <a:prstGeom prst="line">
            <a:avLst/>
          </a:prstGeom>
          <a:noFill/>
          <a:ln w="25400">
            <a:solidFill>
              <a:srgbClr val="FF66FF"/>
            </a:solidFill>
            <a:round/>
            <a:headEnd/>
            <a:tailEnd/>
          </a:ln>
        </p:spPr>
        <p:txBody>
          <a:bodyPr wrap="none" anchor="ctr"/>
          <a:lstStyle/>
          <a:p>
            <a:endParaRPr lang="en-US"/>
          </a:p>
        </p:txBody>
      </p:sp>
      <p:sp>
        <p:nvSpPr>
          <p:cNvPr id="133" name="Oval 155"/>
          <p:cNvSpPr>
            <a:spLocks noChangeArrowheads="1"/>
          </p:cNvSpPr>
          <p:nvPr/>
        </p:nvSpPr>
        <p:spPr bwMode="auto">
          <a:xfrm>
            <a:off x="6900882" y="1971668"/>
            <a:ext cx="457200" cy="457200"/>
          </a:xfrm>
          <a:prstGeom prst="ellipse">
            <a:avLst/>
          </a:prstGeom>
          <a:solidFill>
            <a:srgbClr val="FF0000"/>
          </a:solidFill>
          <a:ln w="9525">
            <a:solidFill>
              <a:schemeClr val="tx1"/>
            </a:solidFill>
            <a:round/>
            <a:headEnd/>
            <a:tailEnd/>
          </a:ln>
        </p:spPr>
        <p:txBody>
          <a:bodyPr wrap="none" anchor="ctr"/>
          <a:lstStyle/>
          <a:p>
            <a:pPr eaLnBrk="1" hangingPunct="1">
              <a:spcBef>
                <a:spcPct val="0"/>
              </a:spcBef>
            </a:pPr>
            <a:r>
              <a:rPr lang="en-US" sz="1800" b="0">
                <a:solidFill>
                  <a:schemeClr val="tx1"/>
                </a:solidFill>
              </a:rPr>
              <a:t>AP</a:t>
            </a:r>
          </a:p>
        </p:txBody>
      </p:sp>
      <p:sp>
        <p:nvSpPr>
          <p:cNvPr id="134" name="Oval 156"/>
          <p:cNvSpPr>
            <a:spLocks noChangeArrowheads="1"/>
          </p:cNvSpPr>
          <p:nvPr/>
        </p:nvSpPr>
        <p:spPr bwMode="auto">
          <a:xfrm>
            <a:off x="6643702" y="1071546"/>
            <a:ext cx="457200" cy="457200"/>
          </a:xfrm>
          <a:prstGeom prst="ellipse">
            <a:avLst/>
          </a:prstGeom>
          <a:solidFill>
            <a:schemeClr val="accent1"/>
          </a:solidFill>
          <a:ln w="9525">
            <a:solidFill>
              <a:schemeClr val="tx1"/>
            </a:solidFill>
            <a:round/>
            <a:headEnd/>
            <a:tailEnd/>
          </a:ln>
        </p:spPr>
        <p:txBody>
          <a:bodyPr wrap="none" anchor="ctr"/>
          <a:lstStyle/>
          <a:p>
            <a:pPr eaLnBrk="1" hangingPunct="1">
              <a:spcBef>
                <a:spcPct val="0"/>
              </a:spcBef>
            </a:pPr>
            <a:r>
              <a:rPr lang="en-US" sz="1600" b="0" dirty="0">
                <a:solidFill>
                  <a:schemeClr val="bg1"/>
                </a:solidFill>
              </a:rPr>
              <a:t>W1</a:t>
            </a:r>
          </a:p>
        </p:txBody>
      </p:sp>
      <p:sp>
        <p:nvSpPr>
          <p:cNvPr id="135" name="Oval 157"/>
          <p:cNvSpPr>
            <a:spLocks noChangeArrowheads="1"/>
          </p:cNvSpPr>
          <p:nvPr/>
        </p:nvSpPr>
        <p:spPr bwMode="auto">
          <a:xfrm>
            <a:off x="8001000" y="1187470"/>
            <a:ext cx="457200" cy="457200"/>
          </a:xfrm>
          <a:prstGeom prst="ellipse">
            <a:avLst/>
          </a:prstGeom>
          <a:solidFill>
            <a:schemeClr val="accent1"/>
          </a:solidFill>
          <a:ln w="9525">
            <a:solidFill>
              <a:schemeClr val="tx1"/>
            </a:solidFill>
            <a:round/>
            <a:headEnd/>
            <a:tailEnd/>
          </a:ln>
        </p:spPr>
        <p:txBody>
          <a:bodyPr wrap="none" anchor="ctr"/>
          <a:lstStyle/>
          <a:p>
            <a:pPr eaLnBrk="1" hangingPunct="1">
              <a:spcBef>
                <a:spcPct val="0"/>
              </a:spcBef>
            </a:pPr>
            <a:r>
              <a:rPr lang="en-US" sz="1600" b="0" dirty="0">
                <a:solidFill>
                  <a:schemeClr val="bg1"/>
                </a:solidFill>
              </a:rPr>
              <a:t>W2</a:t>
            </a:r>
          </a:p>
        </p:txBody>
      </p:sp>
      <p:sp>
        <p:nvSpPr>
          <p:cNvPr id="136" name="Oval 158"/>
          <p:cNvSpPr>
            <a:spLocks noChangeArrowheads="1"/>
          </p:cNvSpPr>
          <p:nvPr/>
        </p:nvSpPr>
        <p:spPr bwMode="auto">
          <a:xfrm>
            <a:off x="8229600" y="1873270"/>
            <a:ext cx="457200" cy="457200"/>
          </a:xfrm>
          <a:prstGeom prst="ellipse">
            <a:avLst/>
          </a:prstGeom>
          <a:solidFill>
            <a:schemeClr val="accent1"/>
          </a:solidFill>
          <a:ln w="9525">
            <a:solidFill>
              <a:schemeClr val="tx1"/>
            </a:solidFill>
            <a:round/>
            <a:headEnd/>
            <a:tailEnd/>
          </a:ln>
        </p:spPr>
        <p:txBody>
          <a:bodyPr wrap="none" anchor="ctr"/>
          <a:lstStyle/>
          <a:p>
            <a:pPr eaLnBrk="1" hangingPunct="1">
              <a:spcBef>
                <a:spcPct val="0"/>
              </a:spcBef>
            </a:pPr>
            <a:r>
              <a:rPr lang="en-US" sz="1600" b="0" dirty="0">
                <a:solidFill>
                  <a:schemeClr val="bg1"/>
                </a:solidFill>
              </a:rPr>
              <a:t>W3</a:t>
            </a:r>
          </a:p>
        </p:txBody>
      </p:sp>
      <p:sp>
        <p:nvSpPr>
          <p:cNvPr id="137" name="Oval 159"/>
          <p:cNvSpPr>
            <a:spLocks noChangeArrowheads="1"/>
          </p:cNvSpPr>
          <p:nvPr/>
        </p:nvSpPr>
        <p:spPr bwMode="auto">
          <a:xfrm>
            <a:off x="8329642" y="2757486"/>
            <a:ext cx="457200" cy="457200"/>
          </a:xfrm>
          <a:prstGeom prst="ellipse">
            <a:avLst/>
          </a:prstGeom>
          <a:solidFill>
            <a:schemeClr val="accent1"/>
          </a:solidFill>
          <a:ln w="9525">
            <a:solidFill>
              <a:schemeClr val="tx1"/>
            </a:solidFill>
            <a:round/>
            <a:headEnd/>
            <a:tailEnd/>
          </a:ln>
        </p:spPr>
        <p:txBody>
          <a:bodyPr wrap="none" anchor="ctr"/>
          <a:lstStyle/>
          <a:p>
            <a:pPr eaLnBrk="1" hangingPunct="1">
              <a:spcBef>
                <a:spcPct val="0"/>
              </a:spcBef>
            </a:pPr>
            <a:r>
              <a:rPr lang="en-US" sz="1600" b="0" dirty="0">
                <a:solidFill>
                  <a:schemeClr val="bg1"/>
                </a:solidFill>
              </a:rPr>
              <a:t>W4</a:t>
            </a:r>
          </a:p>
        </p:txBody>
      </p:sp>
      <p:cxnSp>
        <p:nvCxnSpPr>
          <p:cNvPr id="138" name="AutoShape 160"/>
          <p:cNvCxnSpPr>
            <a:cxnSpLocks noChangeShapeType="1"/>
            <a:stCxn id="133" idx="0"/>
            <a:endCxn id="134" idx="4"/>
          </p:cNvCxnSpPr>
          <p:nvPr/>
        </p:nvCxnSpPr>
        <p:spPr bwMode="auto">
          <a:xfrm rot="16200000" flipV="1">
            <a:off x="6779431" y="1621617"/>
            <a:ext cx="442922" cy="257180"/>
          </a:xfrm>
          <a:prstGeom prst="curvedConnector3">
            <a:avLst>
              <a:gd name="adj1" fmla="val 50000"/>
            </a:avLst>
          </a:prstGeom>
          <a:noFill/>
          <a:ln w="31750" cap="rnd">
            <a:solidFill>
              <a:srgbClr val="FF66FF"/>
            </a:solidFill>
            <a:prstDash val="sysDot"/>
            <a:round/>
            <a:headEnd type="triangle" w="med" len="med"/>
            <a:tailEnd type="triangle" w="med" len="med"/>
          </a:ln>
        </p:spPr>
      </p:cxnSp>
      <p:cxnSp>
        <p:nvCxnSpPr>
          <p:cNvPr id="139" name="AutoShape 161"/>
          <p:cNvCxnSpPr>
            <a:cxnSpLocks noChangeShapeType="1"/>
            <a:stCxn id="133" idx="7"/>
            <a:endCxn id="135" idx="3"/>
          </p:cNvCxnSpPr>
          <p:nvPr/>
        </p:nvCxnSpPr>
        <p:spPr bwMode="auto">
          <a:xfrm rot="5400000" flipH="1" flipV="1">
            <a:off x="7449087" y="1419755"/>
            <a:ext cx="460908" cy="776828"/>
          </a:xfrm>
          <a:prstGeom prst="curvedConnector3">
            <a:avLst>
              <a:gd name="adj1" fmla="val 50000"/>
            </a:avLst>
          </a:prstGeom>
          <a:noFill/>
          <a:ln w="19050" cap="rnd">
            <a:solidFill>
              <a:schemeClr val="tx1"/>
            </a:solidFill>
            <a:prstDash val="sysDot"/>
            <a:round/>
            <a:headEnd type="triangle" w="med" len="med"/>
            <a:tailEnd type="triangle" w="med" len="med"/>
          </a:ln>
        </p:spPr>
      </p:cxnSp>
      <p:cxnSp>
        <p:nvCxnSpPr>
          <p:cNvPr id="140" name="AutoShape 162"/>
          <p:cNvCxnSpPr>
            <a:cxnSpLocks noChangeShapeType="1"/>
            <a:stCxn id="133" idx="4"/>
          </p:cNvCxnSpPr>
          <p:nvPr/>
        </p:nvCxnSpPr>
        <p:spPr bwMode="auto">
          <a:xfrm rot="16200000" flipH="1">
            <a:off x="7482189" y="2076160"/>
            <a:ext cx="504549" cy="1209963"/>
          </a:xfrm>
          <a:prstGeom prst="curvedConnector2">
            <a:avLst/>
          </a:prstGeom>
          <a:noFill/>
          <a:ln w="19050" cap="rnd">
            <a:solidFill>
              <a:schemeClr val="tx1"/>
            </a:solidFill>
            <a:prstDash val="sysDot"/>
            <a:round/>
            <a:headEnd type="triangle" w="med" len="med"/>
            <a:tailEnd type="triangle" w="med" len="med"/>
          </a:ln>
        </p:spPr>
      </p:cxnSp>
      <p:cxnSp>
        <p:nvCxnSpPr>
          <p:cNvPr id="141" name="AutoShape 163"/>
          <p:cNvCxnSpPr>
            <a:cxnSpLocks noChangeShapeType="1"/>
            <a:stCxn id="133" idx="6"/>
            <a:endCxn id="136" idx="3"/>
          </p:cNvCxnSpPr>
          <p:nvPr/>
        </p:nvCxnSpPr>
        <p:spPr bwMode="auto">
          <a:xfrm>
            <a:off x="7358082" y="2200268"/>
            <a:ext cx="938473" cy="63247"/>
          </a:xfrm>
          <a:prstGeom prst="curvedConnector4">
            <a:avLst>
              <a:gd name="adj1" fmla="val 46433"/>
              <a:gd name="adj2" fmla="val 461440"/>
            </a:avLst>
          </a:prstGeom>
          <a:noFill/>
          <a:ln w="19050" cap="rnd">
            <a:solidFill>
              <a:schemeClr val="tx1"/>
            </a:solidFill>
            <a:prstDash val="sysDot"/>
            <a:round/>
            <a:headEnd type="triangle" w="med" len="med"/>
            <a:tailEnd type="triangle" w="med" len="med"/>
          </a:ln>
        </p:spPr>
      </p:cxnSp>
      <p:cxnSp>
        <p:nvCxnSpPr>
          <p:cNvPr id="152" name="AutoShape 104"/>
          <p:cNvCxnSpPr>
            <a:cxnSpLocks noChangeShapeType="1"/>
            <a:stCxn id="48" idx="0"/>
            <a:endCxn id="33" idx="5"/>
          </p:cNvCxnSpPr>
          <p:nvPr/>
        </p:nvCxnSpPr>
        <p:spPr bwMode="auto">
          <a:xfrm rot="16200000" flipV="1">
            <a:off x="6151737" y="4830141"/>
            <a:ext cx="344714" cy="567779"/>
          </a:xfrm>
          <a:prstGeom prst="straightConnector1">
            <a:avLst/>
          </a:prstGeom>
          <a:noFill/>
          <a:ln w="19050">
            <a:solidFill>
              <a:schemeClr val="bg2"/>
            </a:solidFill>
            <a:round/>
            <a:headEnd/>
            <a:tailEnd/>
          </a:ln>
        </p:spPr>
      </p:cxnSp>
      <p:cxnSp>
        <p:nvCxnSpPr>
          <p:cNvPr id="155" name="AutoShape 93"/>
          <p:cNvCxnSpPr>
            <a:cxnSpLocks noChangeShapeType="1"/>
            <a:stCxn id="42" idx="4"/>
            <a:endCxn id="54" idx="0"/>
          </p:cNvCxnSpPr>
          <p:nvPr/>
        </p:nvCxnSpPr>
        <p:spPr bwMode="auto">
          <a:xfrm rot="16200000" flipH="1">
            <a:off x="4991100" y="3016270"/>
            <a:ext cx="304800" cy="304800"/>
          </a:xfrm>
          <a:prstGeom prst="straightConnector1">
            <a:avLst/>
          </a:prstGeom>
          <a:noFill/>
          <a:ln w="25400">
            <a:solidFill>
              <a:srgbClr val="0033CC"/>
            </a:solidFill>
            <a:round/>
            <a:headEnd/>
            <a:tailEnd/>
          </a:ln>
        </p:spPr>
      </p:cxnSp>
      <p:cxnSp>
        <p:nvCxnSpPr>
          <p:cNvPr id="158" name="AutoShape 93"/>
          <p:cNvCxnSpPr>
            <a:cxnSpLocks noChangeShapeType="1"/>
          </p:cNvCxnSpPr>
          <p:nvPr/>
        </p:nvCxnSpPr>
        <p:spPr bwMode="auto">
          <a:xfrm flipV="1">
            <a:off x="3962400" y="4286256"/>
            <a:ext cx="538162" cy="246296"/>
          </a:xfrm>
          <a:prstGeom prst="straightConnector1">
            <a:avLst/>
          </a:prstGeom>
          <a:noFill/>
          <a:ln w="25400">
            <a:solidFill>
              <a:srgbClr val="0033CC"/>
            </a:solidFill>
            <a:round/>
            <a:headEnd/>
            <a:tailEnd/>
          </a:ln>
        </p:spPr>
      </p:cxnSp>
      <p:cxnSp>
        <p:nvCxnSpPr>
          <p:cNvPr id="164" name="AutoShape 93"/>
          <p:cNvCxnSpPr>
            <a:cxnSpLocks noChangeShapeType="1"/>
            <a:stCxn id="41" idx="7"/>
            <a:endCxn id="54" idx="3"/>
          </p:cNvCxnSpPr>
          <p:nvPr/>
        </p:nvCxnSpPr>
        <p:spPr bwMode="auto">
          <a:xfrm rot="5400000" flipH="1" flipV="1">
            <a:off x="4782904" y="3684374"/>
            <a:ext cx="416392" cy="340192"/>
          </a:xfrm>
          <a:prstGeom prst="straightConnector1">
            <a:avLst/>
          </a:prstGeom>
          <a:noFill/>
          <a:ln w="25400">
            <a:solidFill>
              <a:srgbClr val="0033CC"/>
            </a:solidFill>
            <a:round/>
            <a:headEnd/>
            <a:tailEnd/>
          </a:ln>
        </p:spPr>
      </p:cxnSp>
      <p:sp>
        <p:nvSpPr>
          <p:cNvPr id="167" name="Rectangle 2"/>
          <p:cNvSpPr>
            <a:spLocks noGrp="1" noChangeArrowheads="1"/>
          </p:cNvSpPr>
          <p:nvPr>
            <p:ph type="title"/>
          </p:nvPr>
        </p:nvSpPr>
        <p:spPr>
          <a:xfrm>
            <a:off x="179388" y="115888"/>
            <a:ext cx="8785225" cy="792162"/>
          </a:xfrm>
        </p:spPr>
        <p:txBody>
          <a:bodyPr/>
          <a:lstStyle/>
          <a:p>
            <a:pPr>
              <a:defRPr/>
            </a:pPr>
            <a:r>
              <a:rPr lang="en-US" dirty="0" smtClean="0"/>
              <a:t>Computer Networks</a:t>
            </a:r>
            <a:endParaRPr lang="en-US" dirty="0" smtClean="0"/>
          </a:p>
        </p:txBody>
      </p:sp>
      <p:sp>
        <p:nvSpPr>
          <p:cNvPr id="142" name="Footer Placeholder 3"/>
          <p:cNvSpPr>
            <a:spLocks noGrp="1"/>
          </p:cNvSpPr>
          <p:nvPr>
            <p:ph type="ftr" sz="quarter" idx="10"/>
          </p:nvPr>
        </p:nvSpPr>
        <p:spPr>
          <a:xfrm>
            <a:off x="1285852" y="6454775"/>
            <a:ext cx="6656388" cy="287338"/>
          </a:xfrm>
        </p:spPr>
        <p:txBody>
          <a:bodyPr/>
          <a:lstStyle/>
          <a:p>
            <a:pPr>
              <a:defRPr/>
            </a:pPr>
            <a:r>
              <a:rPr lang="en-US" dirty="0" smtClean="0"/>
              <a:t>Advanced Computer Networks   </a:t>
            </a:r>
            <a:r>
              <a:rPr lang="en-US" dirty="0" smtClean="0">
                <a:solidFill>
                  <a:srgbClr val="990033"/>
                </a:solidFill>
              </a:rPr>
              <a:t>Performance Metrics</a:t>
            </a:r>
            <a:endParaRPr lang="en-US" dirty="0">
              <a:solidFill>
                <a:srgbClr val="990033"/>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smtClean="0"/>
              <a:t>Advanced Computer Networks   </a:t>
            </a:r>
            <a:r>
              <a:rPr lang="en-US" dirty="0" smtClean="0">
                <a:solidFill>
                  <a:srgbClr val="990033"/>
                </a:solidFill>
              </a:rPr>
              <a:t>Performance Metrics</a:t>
            </a:r>
            <a:endParaRPr lang="en-US" dirty="0">
              <a:solidFill>
                <a:srgbClr val="990033"/>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3</a:t>
            </a:fld>
            <a:endParaRPr lang="en-US" dirty="0"/>
          </a:p>
        </p:txBody>
      </p:sp>
      <p:sp>
        <p:nvSpPr>
          <p:cNvPr id="6" name="Oval 7"/>
          <p:cNvSpPr>
            <a:spLocks noChangeArrowheads="1"/>
          </p:cNvSpPr>
          <p:nvPr/>
        </p:nvSpPr>
        <p:spPr bwMode="auto">
          <a:xfrm>
            <a:off x="6156325" y="2946400"/>
            <a:ext cx="914400" cy="914400"/>
          </a:xfrm>
          <a:prstGeom prst="ellipse">
            <a:avLst/>
          </a:prstGeom>
          <a:solidFill>
            <a:srgbClr val="FF5050"/>
          </a:solidFill>
          <a:ln w="9525">
            <a:solidFill>
              <a:schemeClr val="tx1"/>
            </a:solidFill>
            <a:round/>
            <a:headEnd/>
            <a:tailEnd/>
          </a:ln>
        </p:spPr>
        <p:txBody>
          <a:bodyPr wrap="none" anchor="ctr"/>
          <a:lstStyle/>
          <a:p>
            <a:endParaRPr lang="en-US"/>
          </a:p>
        </p:txBody>
      </p:sp>
      <p:sp>
        <p:nvSpPr>
          <p:cNvPr id="7" name="Line 9"/>
          <p:cNvSpPr>
            <a:spLocks noChangeShapeType="1"/>
          </p:cNvSpPr>
          <p:nvPr/>
        </p:nvSpPr>
        <p:spPr bwMode="auto">
          <a:xfrm flipV="1">
            <a:off x="2051050" y="3429000"/>
            <a:ext cx="1296988" cy="0"/>
          </a:xfrm>
          <a:prstGeom prst="line">
            <a:avLst/>
          </a:prstGeom>
          <a:noFill/>
          <a:ln w="25400">
            <a:solidFill>
              <a:schemeClr val="tx1"/>
            </a:solidFill>
            <a:round/>
            <a:headEnd/>
            <a:tailEnd type="triangle" w="med" len="med"/>
          </a:ln>
        </p:spPr>
        <p:txBody>
          <a:bodyPr/>
          <a:lstStyle/>
          <a:p>
            <a:endParaRPr lang="en-US"/>
          </a:p>
        </p:txBody>
      </p:sp>
      <p:sp>
        <p:nvSpPr>
          <p:cNvPr id="8" name="Line 10"/>
          <p:cNvSpPr>
            <a:spLocks noChangeShapeType="1"/>
          </p:cNvSpPr>
          <p:nvPr/>
        </p:nvSpPr>
        <p:spPr bwMode="auto">
          <a:xfrm>
            <a:off x="7037388" y="3429000"/>
            <a:ext cx="990600" cy="0"/>
          </a:xfrm>
          <a:prstGeom prst="line">
            <a:avLst/>
          </a:prstGeom>
          <a:noFill/>
          <a:ln w="28575">
            <a:solidFill>
              <a:schemeClr val="tx1"/>
            </a:solidFill>
            <a:round/>
            <a:headEnd/>
            <a:tailEnd type="triangle" w="med" len="med"/>
          </a:ln>
        </p:spPr>
        <p:txBody>
          <a:bodyPr/>
          <a:lstStyle/>
          <a:p>
            <a:endParaRPr lang="en-US"/>
          </a:p>
        </p:txBody>
      </p:sp>
      <p:sp>
        <p:nvSpPr>
          <p:cNvPr id="9" name="Line 11"/>
          <p:cNvSpPr>
            <a:spLocks noChangeShapeType="1"/>
          </p:cNvSpPr>
          <p:nvPr/>
        </p:nvSpPr>
        <p:spPr bwMode="auto">
          <a:xfrm>
            <a:off x="5508625" y="3429000"/>
            <a:ext cx="676275" cy="6350"/>
          </a:xfrm>
          <a:prstGeom prst="line">
            <a:avLst/>
          </a:prstGeom>
          <a:noFill/>
          <a:ln w="25400">
            <a:solidFill>
              <a:schemeClr val="tx1"/>
            </a:solidFill>
            <a:round/>
            <a:headEnd/>
            <a:tailEnd/>
          </a:ln>
        </p:spPr>
        <p:txBody>
          <a:bodyPr/>
          <a:lstStyle/>
          <a:p>
            <a:endParaRPr lang="en-US"/>
          </a:p>
        </p:txBody>
      </p:sp>
      <p:sp>
        <p:nvSpPr>
          <p:cNvPr id="10" name="Rectangle 12"/>
          <p:cNvSpPr>
            <a:spLocks noChangeArrowheads="1"/>
          </p:cNvSpPr>
          <p:nvPr/>
        </p:nvSpPr>
        <p:spPr bwMode="auto">
          <a:xfrm>
            <a:off x="684213" y="3000372"/>
            <a:ext cx="1371600" cy="896941"/>
          </a:xfrm>
          <a:prstGeom prst="rect">
            <a:avLst/>
          </a:prstGeom>
          <a:noFill/>
          <a:ln w="9525">
            <a:solidFill>
              <a:schemeClr val="bg1"/>
            </a:solidFill>
            <a:miter lim="800000"/>
            <a:headEnd/>
            <a:tailEnd/>
          </a:ln>
        </p:spPr>
        <p:txBody>
          <a:bodyPr wrap="none" anchor="ctr"/>
          <a:lstStyle/>
          <a:p>
            <a:pPr eaLnBrk="1" hangingPunct="1">
              <a:spcBef>
                <a:spcPct val="0"/>
              </a:spcBef>
            </a:pPr>
            <a:r>
              <a:rPr lang="en-US" sz="2400" b="1" dirty="0" smtClean="0"/>
              <a:t>Customer</a:t>
            </a:r>
          </a:p>
          <a:p>
            <a:pPr eaLnBrk="1" hangingPunct="1">
              <a:spcBef>
                <a:spcPct val="0"/>
              </a:spcBef>
            </a:pPr>
            <a:r>
              <a:rPr lang="en-US" sz="2400" b="1" dirty="0" smtClean="0"/>
              <a:t>Arrivals</a:t>
            </a:r>
            <a:endParaRPr lang="en-US" sz="2400" b="1" dirty="0"/>
          </a:p>
        </p:txBody>
      </p:sp>
      <p:sp>
        <p:nvSpPr>
          <p:cNvPr id="11" name="Rectangle 13"/>
          <p:cNvSpPr>
            <a:spLocks noChangeArrowheads="1"/>
          </p:cNvSpPr>
          <p:nvPr/>
        </p:nvSpPr>
        <p:spPr bwMode="auto">
          <a:xfrm>
            <a:off x="3898900" y="3967163"/>
            <a:ext cx="1371600" cy="685800"/>
          </a:xfrm>
          <a:prstGeom prst="rect">
            <a:avLst/>
          </a:prstGeom>
          <a:noFill/>
          <a:ln w="9525">
            <a:noFill/>
            <a:miter lim="800000"/>
            <a:headEnd/>
            <a:tailEnd/>
          </a:ln>
        </p:spPr>
        <p:txBody>
          <a:bodyPr wrap="none" anchor="ctr"/>
          <a:lstStyle/>
          <a:p>
            <a:pPr eaLnBrk="1" hangingPunct="1">
              <a:spcBef>
                <a:spcPct val="0"/>
              </a:spcBef>
            </a:pPr>
            <a:r>
              <a:rPr lang="en-US" sz="2400">
                <a:solidFill>
                  <a:schemeClr val="tx1"/>
                </a:solidFill>
              </a:rPr>
              <a:t>Queue</a:t>
            </a:r>
          </a:p>
        </p:txBody>
      </p:sp>
      <p:sp>
        <p:nvSpPr>
          <p:cNvPr id="12" name="Rectangle 14"/>
          <p:cNvSpPr>
            <a:spLocks noChangeArrowheads="1"/>
          </p:cNvSpPr>
          <p:nvPr/>
        </p:nvSpPr>
        <p:spPr bwMode="auto">
          <a:xfrm>
            <a:off x="5967413" y="3895725"/>
            <a:ext cx="1371600" cy="685800"/>
          </a:xfrm>
          <a:prstGeom prst="rect">
            <a:avLst/>
          </a:prstGeom>
          <a:noFill/>
          <a:ln w="9525">
            <a:noFill/>
            <a:miter lim="800000"/>
            <a:headEnd/>
            <a:tailEnd/>
          </a:ln>
        </p:spPr>
        <p:txBody>
          <a:bodyPr wrap="none" anchor="ctr"/>
          <a:lstStyle/>
          <a:p>
            <a:pPr eaLnBrk="1" hangingPunct="1">
              <a:spcBef>
                <a:spcPct val="0"/>
              </a:spcBef>
            </a:pPr>
            <a:r>
              <a:rPr lang="en-US" sz="2400">
                <a:solidFill>
                  <a:schemeClr val="tx1"/>
                </a:solidFill>
              </a:rPr>
              <a:t>Server</a:t>
            </a:r>
          </a:p>
        </p:txBody>
      </p:sp>
      <p:sp>
        <p:nvSpPr>
          <p:cNvPr id="13" name="Rectangle 15"/>
          <p:cNvSpPr>
            <a:spLocks noChangeArrowheads="1"/>
          </p:cNvSpPr>
          <p:nvPr/>
        </p:nvSpPr>
        <p:spPr bwMode="auto">
          <a:xfrm>
            <a:off x="3365500" y="2976563"/>
            <a:ext cx="457200" cy="914400"/>
          </a:xfrm>
          <a:prstGeom prst="rect">
            <a:avLst/>
          </a:prstGeom>
          <a:solidFill>
            <a:schemeClr val="accent1"/>
          </a:solidFill>
          <a:ln w="28575">
            <a:solidFill>
              <a:schemeClr val="tx1"/>
            </a:solidFill>
            <a:miter lim="800000"/>
            <a:headEnd/>
            <a:tailEnd/>
          </a:ln>
        </p:spPr>
        <p:txBody>
          <a:bodyPr wrap="none" anchor="ctr"/>
          <a:lstStyle/>
          <a:p>
            <a:endParaRPr lang="en-US"/>
          </a:p>
        </p:txBody>
      </p:sp>
      <p:sp>
        <p:nvSpPr>
          <p:cNvPr id="14" name="Rectangle 16"/>
          <p:cNvSpPr>
            <a:spLocks noChangeArrowheads="1"/>
          </p:cNvSpPr>
          <p:nvPr/>
        </p:nvSpPr>
        <p:spPr bwMode="auto">
          <a:xfrm>
            <a:off x="3779838" y="2971800"/>
            <a:ext cx="457200" cy="914400"/>
          </a:xfrm>
          <a:prstGeom prst="rect">
            <a:avLst/>
          </a:prstGeom>
          <a:solidFill>
            <a:schemeClr val="accent1"/>
          </a:solidFill>
          <a:ln w="28575">
            <a:solidFill>
              <a:schemeClr val="tx1"/>
            </a:solidFill>
            <a:miter lim="800000"/>
            <a:headEnd/>
            <a:tailEnd/>
          </a:ln>
        </p:spPr>
        <p:txBody>
          <a:bodyPr wrap="none" anchor="ctr"/>
          <a:lstStyle/>
          <a:p>
            <a:endParaRPr lang="en-US"/>
          </a:p>
        </p:txBody>
      </p:sp>
      <p:sp>
        <p:nvSpPr>
          <p:cNvPr id="15" name="Rectangle 17"/>
          <p:cNvSpPr>
            <a:spLocks noChangeArrowheads="1"/>
          </p:cNvSpPr>
          <p:nvPr/>
        </p:nvSpPr>
        <p:spPr bwMode="auto">
          <a:xfrm>
            <a:off x="4211638" y="2971800"/>
            <a:ext cx="457200" cy="914400"/>
          </a:xfrm>
          <a:prstGeom prst="rect">
            <a:avLst/>
          </a:prstGeom>
          <a:solidFill>
            <a:schemeClr val="accent1"/>
          </a:solidFill>
          <a:ln w="28575">
            <a:solidFill>
              <a:schemeClr val="tx1"/>
            </a:solidFill>
            <a:miter lim="800000"/>
            <a:headEnd/>
            <a:tailEnd/>
          </a:ln>
        </p:spPr>
        <p:txBody>
          <a:bodyPr wrap="none" anchor="ctr"/>
          <a:lstStyle/>
          <a:p>
            <a:endParaRPr lang="en-US"/>
          </a:p>
        </p:txBody>
      </p:sp>
      <p:sp>
        <p:nvSpPr>
          <p:cNvPr id="16" name="Rectangle 18"/>
          <p:cNvSpPr>
            <a:spLocks noChangeArrowheads="1"/>
          </p:cNvSpPr>
          <p:nvPr/>
        </p:nvSpPr>
        <p:spPr bwMode="auto">
          <a:xfrm>
            <a:off x="4643438" y="2971800"/>
            <a:ext cx="457200" cy="914400"/>
          </a:xfrm>
          <a:prstGeom prst="rect">
            <a:avLst/>
          </a:prstGeom>
          <a:solidFill>
            <a:schemeClr val="accent1"/>
          </a:solidFill>
          <a:ln w="28575">
            <a:solidFill>
              <a:schemeClr val="tx1"/>
            </a:solidFill>
            <a:miter lim="800000"/>
            <a:headEnd/>
            <a:tailEnd/>
          </a:ln>
        </p:spPr>
        <p:txBody>
          <a:bodyPr wrap="none" anchor="ctr"/>
          <a:lstStyle/>
          <a:p>
            <a:endParaRPr lang="en-US"/>
          </a:p>
        </p:txBody>
      </p:sp>
      <p:sp>
        <p:nvSpPr>
          <p:cNvPr id="17" name="Rectangle 19"/>
          <p:cNvSpPr>
            <a:spLocks noChangeArrowheads="1"/>
          </p:cNvSpPr>
          <p:nvPr/>
        </p:nvSpPr>
        <p:spPr bwMode="auto">
          <a:xfrm>
            <a:off x="5076825" y="2971800"/>
            <a:ext cx="457200" cy="914400"/>
          </a:xfrm>
          <a:prstGeom prst="rect">
            <a:avLst/>
          </a:prstGeom>
          <a:solidFill>
            <a:schemeClr val="accent1"/>
          </a:solidFill>
          <a:ln w="28575">
            <a:solidFill>
              <a:schemeClr val="tx1"/>
            </a:solidFill>
            <a:miter lim="800000"/>
            <a:headEnd/>
            <a:tailEnd/>
          </a:ln>
        </p:spPr>
        <p:txBody>
          <a:bodyPr wrap="none" anchor="ctr"/>
          <a:lstStyle/>
          <a:p>
            <a:endParaRPr lang="en-US"/>
          </a:p>
        </p:txBody>
      </p:sp>
      <p:sp>
        <p:nvSpPr>
          <p:cNvPr id="18" name="Rectangle 2"/>
          <p:cNvSpPr>
            <a:spLocks noGrp="1" noChangeArrowheads="1"/>
          </p:cNvSpPr>
          <p:nvPr>
            <p:ph type="title"/>
          </p:nvPr>
        </p:nvSpPr>
        <p:spPr/>
        <p:txBody>
          <a:bodyPr/>
          <a:lstStyle/>
          <a:p>
            <a:pPr>
              <a:defRPr/>
            </a:pPr>
            <a:r>
              <a:rPr lang="en-US" dirty="0" smtClean="0"/>
              <a:t>Simple Queuing Model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09600" y="76200"/>
            <a:ext cx="7772400" cy="990600"/>
          </a:xfrm>
        </p:spPr>
        <p:txBody>
          <a:bodyPr/>
          <a:lstStyle/>
          <a:p>
            <a:pPr>
              <a:defRPr/>
            </a:pPr>
            <a:r>
              <a:rPr lang="en-US" smtClean="0"/>
              <a:t>Router Node </a:t>
            </a:r>
          </a:p>
        </p:txBody>
      </p:sp>
      <p:sp>
        <p:nvSpPr>
          <p:cNvPr id="16389" name="Oval 3"/>
          <p:cNvSpPr>
            <a:spLocks noChangeArrowheads="1"/>
          </p:cNvSpPr>
          <p:nvPr/>
        </p:nvSpPr>
        <p:spPr bwMode="auto">
          <a:xfrm>
            <a:off x="1744689" y="1514496"/>
            <a:ext cx="5029200" cy="4191000"/>
          </a:xfrm>
          <a:prstGeom prst="ellipse">
            <a:avLst/>
          </a:prstGeom>
          <a:noFill/>
          <a:ln w="25400">
            <a:solidFill>
              <a:schemeClr val="accent2"/>
            </a:solidFill>
            <a:round/>
            <a:headEnd/>
            <a:tailEnd/>
          </a:ln>
        </p:spPr>
        <p:txBody>
          <a:bodyPr wrap="none" anchor="ctr"/>
          <a:lstStyle/>
          <a:p>
            <a:endParaRPr lang="en-US"/>
          </a:p>
        </p:txBody>
      </p:sp>
      <p:sp>
        <p:nvSpPr>
          <p:cNvPr id="16390" name="Line 4"/>
          <p:cNvSpPr>
            <a:spLocks noChangeShapeType="1"/>
          </p:cNvSpPr>
          <p:nvPr/>
        </p:nvSpPr>
        <p:spPr bwMode="auto">
          <a:xfrm>
            <a:off x="6786578" y="3643314"/>
            <a:ext cx="1457324" cy="45719"/>
          </a:xfrm>
          <a:prstGeom prst="line">
            <a:avLst/>
          </a:prstGeom>
          <a:noFill/>
          <a:ln w="25400">
            <a:solidFill>
              <a:schemeClr val="tx1"/>
            </a:solidFill>
            <a:round/>
            <a:headEnd/>
            <a:tailEnd type="triangle" w="med" len="med"/>
          </a:ln>
        </p:spPr>
        <p:txBody>
          <a:bodyPr/>
          <a:lstStyle/>
          <a:p>
            <a:endParaRPr lang="en-US"/>
          </a:p>
        </p:txBody>
      </p:sp>
      <p:sp>
        <p:nvSpPr>
          <p:cNvPr id="16391" name="Line 5"/>
          <p:cNvSpPr>
            <a:spLocks noChangeShapeType="1"/>
          </p:cNvSpPr>
          <p:nvPr/>
        </p:nvSpPr>
        <p:spPr bwMode="auto">
          <a:xfrm flipV="1">
            <a:off x="6300814" y="1247796"/>
            <a:ext cx="1905000" cy="1143000"/>
          </a:xfrm>
          <a:prstGeom prst="line">
            <a:avLst/>
          </a:prstGeom>
          <a:noFill/>
          <a:ln w="25400">
            <a:solidFill>
              <a:schemeClr val="tx1"/>
            </a:solidFill>
            <a:round/>
            <a:headEnd/>
            <a:tailEnd type="triangle" w="med" len="med"/>
          </a:ln>
        </p:spPr>
        <p:txBody>
          <a:bodyPr/>
          <a:lstStyle/>
          <a:p>
            <a:endParaRPr lang="en-US"/>
          </a:p>
        </p:txBody>
      </p:sp>
      <p:sp>
        <p:nvSpPr>
          <p:cNvPr id="16392" name="Line 6"/>
          <p:cNvSpPr>
            <a:spLocks noChangeShapeType="1"/>
          </p:cNvSpPr>
          <p:nvPr/>
        </p:nvSpPr>
        <p:spPr bwMode="auto">
          <a:xfrm>
            <a:off x="6429388" y="4714884"/>
            <a:ext cx="1785950" cy="1257312"/>
          </a:xfrm>
          <a:prstGeom prst="line">
            <a:avLst/>
          </a:prstGeom>
          <a:noFill/>
          <a:ln w="25400">
            <a:solidFill>
              <a:schemeClr val="tx1"/>
            </a:solidFill>
            <a:round/>
            <a:headEnd/>
            <a:tailEnd type="triangle" w="med" len="med"/>
          </a:ln>
        </p:spPr>
        <p:txBody>
          <a:bodyPr/>
          <a:lstStyle/>
          <a:p>
            <a:endParaRPr lang="en-US"/>
          </a:p>
        </p:txBody>
      </p:sp>
      <p:sp>
        <p:nvSpPr>
          <p:cNvPr id="16393" name="Line 7"/>
          <p:cNvSpPr>
            <a:spLocks noChangeShapeType="1"/>
          </p:cNvSpPr>
          <p:nvPr/>
        </p:nvSpPr>
        <p:spPr bwMode="auto">
          <a:xfrm>
            <a:off x="204814" y="3609996"/>
            <a:ext cx="1524000" cy="0"/>
          </a:xfrm>
          <a:prstGeom prst="line">
            <a:avLst/>
          </a:prstGeom>
          <a:noFill/>
          <a:ln w="25400">
            <a:solidFill>
              <a:schemeClr val="tx1"/>
            </a:solidFill>
            <a:round/>
            <a:headEnd/>
            <a:tailEnd type="triangle" w="med" len="med"/>
          </a:ln>
        </p:spPr>
        <p:txBody>
          <a:bodyPr/>
          <a:lstStyle/>
          <a:p>
            <a:endParaRPr lang="en-US"/>
          </a:p>
        </p:txBody>
      </p:sp>
      <p:sp>
        <p:nvSpPr>
          <p:cNvPr id="16394" name="Line 8"/>
          <p:cNvSpPr>
            <a:spLocks noChangeShapeType="1"/>
          </p:cNvSpPr>
          <p:nvPr/>
        </p:nvSpPr>
        <p:spPr bwMode="auto">
          <a:xfrm>
            <a:off x="433414" y="1095396"/>
            <a:ext cx="2133600" cy="914400"/>
          </a:xfrm>
          <a:prstGeom prst="line">
            <a:avLst/>
          </a:prstGeom>
          <a:noFill/>
          <a:ln w="25400">
            <a:solidFill>
              <a:schemeClr val="tx1"/>
            </a:solidFill>
            <a:round/>
            <a:headEnd/>
            <a:tailEnd type="triangle" w="med" len="med"/>
          </a:ln>
        </p:spPr>
        <p:txBody>
          <a:bodyPr/>
          <a:lstStyle/>
          <a:p>
            <a:endParaRPr lang="en-US"/>
          </a:p>
        </p:txBody>
      </p:sp>
      <p:sp>
        <p:nvSpPr>
          <p:cNvPr id="16395" name="Line 9"/>
          <p:cNvSpPr>
            <a:spLocks noChangeShapeType="1"/>
          </p:cNvSpPr>
          <p:nvPr/>
        </p:nvSpPr>
        <p:spPr bwMode="auto">
          <a:xfrm flipV="1">
            <a:off x="214282" y="5057796"/>
            <a:ext cx="2209800" cy="762000"/>
          </a:xfrm>
          <a:prstGeom prst="line">
            <a:avLst/>
          </a:prstGeom>
          <a:noFill/>
          <a:ln w="25400">
            <a:solidFill>
              <a:schemeClr val="tx1"/>
            </a:solidFill>
            <a:round/>
            <a:headEnd/>
            <a:tailEnd type="triangle" w="med" len="med"/>
          </a:ln>
        </p:spPr>
        <p:txBody>
          <a:bodyPr/>
          <a:lstStyle/>
          <a:p>
            <a:endParaRPr lang="en-US"/>
          </a:p>
        </p:txBody>
      </p:sp>
      <p:sp>
        <p:nvSpPr>
          <p:cNvPr id="16396" name="Line 10"/>
          <p:cNvSpPr>
            <a:spLocks noChangeShapeType="1"/>
          </p:cNvSpPr>
          <p:nvPr/>
        </p:nvSpPr>
        <p:spPr bwMode="auto">
          <a:xfrm flipV="1">
            <a:off x="4197695" y="5738834"/>
            <a:ext cx="45719" cy="547686"/>
          </a:xfrm>
          <a:prstGeom prst="line">
            <a:avLst/>
          </a:prstGeom>
          <a:noFill/>
          <a:ln w="25400">
            <a:solidFill>
              <a:schemeClr val="tx1"/>
            </a:solidFill>
            <a:round/>
            <a:headEnd/>
            <a:tailEnd type="triangle" w="med" len="med"/>
          </a:ln>
        </p:spPr>
        <p:txBody>
          <a:bodyPr/>
          <a:lstStyle/>
          <a:p>
            <a:endParaRPr lang="en-US"/>
          </a:p>
        </p:txBody>
      </p:sp>
      <p:sp>
        <p:nvSpPr>
          <p:cNvPr id="16399" name="Rectangle 13"/>
          <p:cNvSpPr>
            <a:spLocks noChangeArrowheads="1"/>
          </p:cNvSpPr>
          <p:nvPr/>
        </p:nvSpPr>
        <p:spPr bwMode="auto">
          <a:xfrm>
            <a:off x="4929214" y="3152796"/>
            <a:ext cx="457200" cy="914400"/>
          </a:xfrm>
          <a:prstGeom prst="rect">
            <a:avLst/>
          </a:prstGeom>
          <a:noFill/>
          <a:ln w="25400">
            <a:solidFill>
              <a:srgbClr val="008000"/>
            </a:solidFill>
            <a:miter lim="800000"/>
            <a:headEnd/>
            <a:tailEnd/>
          </a:ln>
        </p:spPr>
        <p:txBody>
          <a:bodyPr wrap="none" anchor="ctr"/>
          <a:lstStyle/>
          <a:p>
            <a:endParaRPr lang="en-US"/>
          </a:p>
        </p:txBody>
      </p:sp>
      <p:sp>
        <p:nvSpPr>
          <p:cNvPr id="16401" name="Oval 15"/>
          <p:cNvSpPr>
            <a:spLocks noChangeArrowheads="1"/>
          </p:cNvSpPr>
          <p:nvPr/>
        </p:nvSpPr>
        <p:spPr bwMode="auto">
          <a:xfrm>
            <a:off x="5843614" y="3152796"/>
            <a:ext cx="914400" cy="914400"/>
          </a:xfrm>
          <a:prstGeom prst="ellipse">
            <a:avLst/>
          </a:prstGeom>
          <a:noFill/>
          <a:ln w="25400">
            <a:solidFill>
              <a:srgbClr val="008000"/>
            </a:solidFill>
            <a:round/>
            <a:headEnd/>
            <a:tailEnd/>
          </a:ln>
        </p:spPr>
        <p:txBody>
          <a:bodyPr wrap="none" anchor="ctr"/>
          <a:lstStyle/>
          <a:p>
            <a:endParaRPr lang="en-US"/>
          </a:p>
        </p:txBody>
      </p:sp>
      <p:sp>
        <p:nvSpPr>
          <p:cNvPr id="16403" name="Line 17"/>
          <p:cNvSpPr>
            <a:spLocks noChangeShapeType="1"/>
          </p:cNvSpPr>
          <p:nvPr/>
        </p:nvSpPr>
        <p:spPr bwMode="auto">
          <a:xfrm>
            <a:off x="5386414" y="3609996"/>
            <a:ext cx="457200" cy="0"/>
          </a:xfrm>
          <a:prstGeom prst="line">
            <a:avLst/>
          </a:prstGeom>
          <a:noFill/>
          <a:ln w="25400">
            <a:solidFill>
              <a:srgbClr val="008000"/>
            </a:solidFill>
            <a:round/>
            <a:headEnd/>
            <a:tailEnd/>
          </a:ln>
        </p:spPr>
        <p:txBody>
          <a:bodyPr/>
          <a:lstStyle/>
          <a:p>
            <a:endParaRPr lang="en-US"/>
          </a:p>
        </p:txBody>
      </p:sp>
      <p:sp>
        <p:nvSpPr>
          <p:cNvPr id="16404" name="Rectangle 19"/>
          <p:cNvSpPr>
            <a:spLocks noChangeArrowheads="1"/>
          </p:cNvSpPr>
          <p:nvPr/>
        </p:nvSpPr>
        <p:spPr bwMode="auto">
          <a:xfrm>
            <a:off x="357214" y="3076596"/>
            <a:ext cx="1066800" cy="457200"/>
          </a:xfrm>
          <a:prstGeom prst="rect">
            <a:avLst/>
          </a:prstGeom>
          <a:noFill/>
          <a:ln w="25400">
            <a:solidFill>
              <a:srgbClr val="0033CC"/>
            </a:solidFill>
            <a:miter lim="800000"/>
            <a:headEnd/>
            <a:tailEnd/>
          </a:ln>
        </p:spPr>
        <p:txBody>
          <a:bodyPr wrap="none" anchor="ctr"/>
          <a:lstStyle/>
          <a:p>
            <a:pPr eaLnBrk="1" hangingPunct="1">
              <a:spcBef>
                <a:spcPct val="0"/>
              </a:spcBef>
            </a:pPr>
            <a:r>
              <a:rPr lang="en-US" sz="1400" b="1" dirty="0">
                <a:solidFill>
                  <a:srgbClr val="0033CC"/>
                </a:solidFill>
              </a:rPr>
              <a:t>packet</a:t>
            </a:r>
          </a:p>
        </p:txBody>
      </p:sp>
      <p:sp>
        <p:nvSpPr>
          <p:cNvPr id="16408" name="Rectangle 25"/>
          <p:cNvSpPr>
            <a:spLocks noChangeArrowheads="1"/>
          </p:cNvSpPr>
          <p:nvPr/>
        </p:nvSpPr>
        <p:spPr bwMode="auto">
          <a:xfrm>
            <a:off x="3295616" y="1714488"/>
            <a:ext cx="1847888" cy="928662"/>
          </a:xfrm>
          <a:prstGeom prst="rect">
            <a:avLst/>
          </a:prstGeom>
          <a:noFill/>
          <a:ln w="22225">
            <a:noFill/>
            <a:miter lim="800000"/>
            <a:headEnd/>
            <a:tailEnd/>
          </a:ln>
        </p:spPr>
        <p:txBody>
          <a:bodyPr wrap="none" anchor="ctr"/>
          <a:lstStyle/>
          <a:p>
            <a:r>
              <a:rPr lang="en-US" sz="3600" dirty="0">
                <a:solidFill>
                  <a:srgbClr val="A50021"/>
                </a:solidFill>
              </a:rPr>
              <a:t>    </a:t>
            </a:r>
            <a:r>
              <a:rPr lang="en-US" sz="3600" dirty="0" smtClean="0"/>
              <a:t>node</a:t>
            </a:r>
            <a:r>
              <a:rPr lang="en-US" sz="3600" dirty="0" smtClean="0">
                <a:solidFill>
                  <a:srgbClr val="A50021"/>
                </a:solidFill>
              </a:rPr>
              <a:t> </a:t>
            </a:r>
            <a:r>
              <a:rPr lang="en-US" sz="3600" dirty="0" smtClean="0"/>
              <a:t>15</a:t>
            </a:r>
            <a:r>
              <a:rPr lang="en-US" sz="3600" dirty="0" smtClean="0">
                <a:solidFill>
                  <a:srgbClr val="A50021"/>
                </a:solidFill>
              </a:rPr>
              <a:t>  </a:t>
            </a:r>
            <a:r>
              <a:rPr lang="en-US" sz="2400" dirty="0" smtClean="0">
                <a:solidFill>
                  <a:srgbClr val="A50021"/>
                </a:solidFill>
              </a:rPr>
              <a:t>     </a:t>
            </a:r>
            <a:endParaRPr lang="en-US" sz="2400" dirty="0">
              <a:solidFill>
                <a:srgbClr val="A50021"/>
              </a:solidFill>
            </a:endParaRPr>
          </a:p>
        </p:txBody>
      </p:sp>
      <p:sp>
        <p:nvSpPr>
          <p:cNvPr id="16409" name="Oval 27"/>
          <p:cNvSpPr>
            <a:spLocks noChangeArrowheads="1"/>
          </p:cNvSpPr>
          <p:nvPr/>
        </p:nvSpPr>
        <p:spPr bwMode="auto">
          <a:xfrm>
            <a:off x="8229600" y="3228980"/>
            <a:ext cx="914400" cy="914400"/>
          </a:xfrm>
          <a:prstGeom prst="ellipse">
            <a:avLst/>
          </a:prstGeom>
          <a:noFill/>
          <a:ln w="25400">
            <a:solidFill>
              <a:schemeClr val="accent2"/>
            </a:solidFill>
            <a:round/>
            <a:headEnd/>
            <a:tailEnd/>
          </a:ln>
        </p:spPr>
        <p:txBody>
          <a:bodyPr wrap="none" anchor="ctr"/>
          <a:lstStyle/>
          <a:p>
            <a:r>
              <a:rPr lang="en-US" dirty="0" smtClean="0"/>
              <a:t>  </a:t>
            </a:r>
          </a:p>
          <a:p>
            <a:r>
              <a:rPr lang="en-US" dirty="0" smtClean="0"/>
              <a:t>17</a:t>
            </a:r>
          </a:p>
          <a:p>
            <a:r>
              <a:rPr lang="en-US" sz="4000" dirty="0" smtClean="0">
                <a:solidFill>
                  <a:srgbClr val="A50021"/>
                </a:solidFill>
              </a:rPr>
              <a:t>    </a:t>
            </a:r>
            <a:endParaRPr lang="en-US" sz="4000" dirty="0">
              <a:solidFill>
                <a:srgbClr val="A50021"/>
              </a:solidFill>
            </a:endParaRPr>
          </a:p>
        </p:txBody>
      </p:sp>
      <p:sp>
        <p:nvSpPr>
          <p:cNvPr id="16410" name="Rectangle 28"/>
          <p:cNvSpPr>
            <a:spLocks noChangeArrowheads="1"/>
          </p:cNvSpPr>
          <p:nvPr/>
        </p:nvSpPr>
        <p:spPr bwMode="auto">
          <a:xfrm>
            <a:off x="3252814" y="4143396"/>
            <a:ext cx="3429000" cy="685800"/>
          </a:xfrm>
          <a:prstGeom prst="rect">
            <a:avLst/>
          </a:prstGeom>
          <a:noFill/>
          <a:ln w="9525">
            <a:noFill/>
            <a:miter lim="800000"/>
            <a:headEnd/>
            <a:tailEnd/>
          </a:ln>
        </p:spPr>
        <p:txBody>
          <a:bodyPr wrap="none" anchor="ctr"/>
          <a:lstStyle/>
          <a:p>
            <a:pPr eaLnBrk="1" hangingPunct="1">
              <a:spcBef>
                <a:spcPct val="0"/>
              </a:spcBef>
            </a:pPr>
            <a:endParaRPr lang="en-US" sz="1800">
              <a:solidFill>
                <a:schemeClr val="tx1"/>
              </a:solidFill>
            </a:endParaRPr>
          </a:p>
        </p:txBody>
      </p:sp>
      <p:sp>
        <p:nvSpPr>
          <p:cNvPr id="16411" name="Rectangle 30"/>
          <p:cNvSpPr>
            <a:spLocks noChangeArrowheads="1"/>
          </p:cNvSpPr>
          <p:nvPr/>
        </p:nvSpPr>
        <p:spPr bwMode="auto">
          <a:xfrm>
            <a:off x="6758014" y="3762396"/>
            <a:ext cx="1600200" cy="381000"/>
          </a:xfrm>
          <a:prstGeom prst="rect">
            <a:avLst/>
          </a:prstGeom>
          <a:noFill/>
          <a:ln w="9525">
            <a:noFill/>
            <a:miter lim="800000"/>
            <a:headEnd/>
            <a:tailEnd/>
          </a:ln>
        </p:spPr>
        <p:txBody>
          <a:bodyPr wrap="none" anchor="ctr"/>
          <a:lstStyle/>
          <a:p>
            <a:pPr eaLnBrk="1" hangingPunct="1">
              <a:spcBef>
                <a:spcPct val="0"/>
              </a:spcBef>
            </a:pPr>
            <a:r>
              <a:rPr lang="en-US" sz="1800" b="1" dirty="0">
                <a:solidFill>
                  <a:schemeClr val="tx1"/>
                </a:solidFill>
              </a:rPr>
              <a:t>Outgoing Link</a:t>
            </a:r>
          </a:p>
        </p:txBody>
      </p:sp>
      <p:sp>
        <p:nvSpPr>
          <p:cNvPr id="16412" name="Rectangle 32"/>
          <p:cNvSpPr>
            <a:spLocks noChangeArrowheads="1"/>
          </p:cNvSpPr>
          <p:nvPr/>
        </p:nvSpPr>
        <p:spPr bwMode="auto">
          <a:xfrm>
            <a:off x="3405214" y="4219596"/>
            <a:ext cx="1600200" cy="381000"/>
          </a:xfrm>
          <a:prstGeom prst="rect">
            <a:avLst/>
          </a:prstGeom>
          <a:noFill/>
          <a:ln w="9525">
            <a:noFill/>
            <a:miter lim="800000"/>
            <a:headEnd/>
            <a:tailEnd/>
          </a:ln>
        </p:spPr>
        <p:txBody>
          <a:bodyPr wrap="none" anchor="ctr"/>
          <a:lstStyle/>
          <a:p>
            <a:pPr eaLnBrk="1" hangingPunct="1">
              <a:spcBef>
                <a:spcPct val="0"/>
              </a:spcBef>
            </a:pPr>
            <a:r>
              <a:rPr lang="en-US" sz="1800" b="1">
                <a:solidFill>
                  <a:schemeClr val="tx1"/>
                </a:solidFill>
              </a:rPr>
              <a:t>Router Buffer</a:t>
            </a:r>
          </a:p>
        </p:txBody>
      </p:sp>
      <p:sp>
        <p:nvSpPr>
          <p:cNvPr id="16413" name="Rectangle 33"/>
          <p:cNvSpPr>
            <a:spLocks noChangeArrowheads="1"/>
          </p:cNvSpPr>
          <p:nvPr/>
        </p:nvSpPr>
        <p:spPr bwMode="auto">
          <a:xfrm>
            <a:off x="5767414" y="4067196"/>
            <a:ext cx="990600" cy="381000"/>
          </a:xfrm>
          <a:prstGeom prst="rect">
            <a:avLst/>
          </a:prstGeom>
          <a:noFill/>
          <a:ln w="9525">
            <a:noFill/>
            <a:miter lim="800000"/>
            <a:headEnd/>
            <a:tailEnd/>
          </a:ln>
        </p:spPr>
        <p:txBody>
          <a:bodyPr wrap="none" anchor="ctr"/>
          <a:lstStyle/>
          <a:p>
            <a:pPr eaLnBrk="1" hangingPunct="1">
              <a:spcBef>
                <a:spcPct val="0"/>
              </a:spcBef>
            </a:pPr>
            <a:r>
              <a:rPr lang="en-US" sz="1800" b="1">
                <a:solidFill>
                  <a:schemeClr val="tx1"/>
                </a:solidFill>
              </a:rPr>
              <a:t>Server</a:t>
            </a:r>
          </a:p>
        </p:txBody>
      </p:sp>
      <p:sp>
        <p:nvSpPr>
          <p:cNvPr id="30" name="Rectangle 19"/>
          <p:cNvSpPr>
            <a:spLocks noChangeArrowheads="1"/>
          </p:cNvSpPr>
          <p:nvPr/>
        </p:nvSpPr>
        <p:spPr bwMode="auto">
          <a:xfrm>
            <a:off x="6929454" y="3114676"/>
            <a:ext cx="1066800" cy="457200"/>
          </a:xfrm>
          <a:prstGeom prst="rect">
            <a:avLst/>
          </a:prstGeom>
          <a:noFill/>
          <a:ln w="25400">
            <a:solidFill>
              <a:srgbClr val="0033CC"/>
            </a:solidFill>
            <a:miter lim="800000"/>
            <a:headEnd/>
            <a:tailEnd/>
          </a:ln>
        </p:spPr>
        <p:txBody>
          <a:bodyPr wrap="none" anchor="ctr"/>
          <a:lstStyle/>
          <a:p>
            <a:pPr eaLnBrk="1" hangingPunct="1">
              <a:spcBef>
                <a:spcPct val="0"/>
              </a:spcBef>
            </a:pPr>
            <a:r>
              <a:rPr lang="en-US" sz="1400" b="1" dirty="0">
                <a:solidFill>
                  <a:srgbClr val="0033CC"/>
                </a:solidFill>
              </a:rPr>
              <a:t>packet</a:t>
            </a:r>
          </a:p>
        </p:txBody>
      </p:sp>
      <p:sp>
        <p:nvSpPr>
          <p:cNvPr id="31" name="Line 20"/>
          <p:cNvSpPr>
            <a:spLocks noChangeShapeType="1"/>
          </p:cNvSpPr>
          <p:nvPr/>
        </p:nvSpPr>
        <p:spPr bwMode="auto">
          <a:xfrm>
            <a:off x="2714612" y="3643314"/>
            <a:ext cx="304800" cy="0"/>
          </a:xfrm>
          <a:prstGeom prst="line">
            <a:avLst/>
          </a:prstGeom>
          <a:noFill/>
          <a:ln w="25400">
            <a:solidFill>
              <a:srgbClr val="008000"/>
            </a:solidFill>
            <a:round/>
            <a:headEnd/>
            <a:tailEnd type="stealth" w="lg" len="med"/>
          </a:ln>
        </p:spPr>
        <p:txBody>
          <a:bodyPr/>
          <a:lstStyle/>
          <a:p>
            <a:endParaRPr lang="en-US"/>
          </a:p>
        </p:txBody>
      </p:sp>
      <p:sp>
        <p:nvSpPr>
          <p:cNvPr id="32" name="Line 20"/>
          <p:cNvSpPr>
            <a:spLocks noChangeShapeType="1"/>
          </p:cNvSpPr>
          <p:nvPr/>
        </p:nvSpPr>
        <p:spPr bwMode="auto">
          <a:xfrm>
            <a:off x="1428728" y="3286124"/>
            <a:ext cx="304800" cy="0"/>
          </a:xfrm>
          <a:prstGeom prst="line">
            <a:avLst/>
          </a:prstGeom>
          <a:noFill/>
          <a:ln w="25400">
            <a:solidFill>
              <a:srgbClr val="0033CC"/>
            </a:solidFill>
            <a:round/>
            <a:headEnd/>
            <a:tailEnd type="stealth" w="lg" len="med"/>
          </a:ln>
        </p:spPr>
        <p:txBody>
          <a:bodyPr/>
          <a:lstStyle/>
          <a:p>
            <a:endParaRPr lang="en-US"/>
          </a:p>
        </p:txBody>
      </p:sp>
      <p:sp>
        <p:nvSpPr>
          <p:cNvPr id="33" name="Line 20"/>
          <p:cNvSpPr>
            <a:spLocks noChangeShapeType="1"/>
          </p:cNvSpPr>
          <p:nvPr/>
        </p:nvSpPr>
        <p:spPr bwMode="auto">
          <a:xfrm>
            <a:off x="8001024" y="3357562"/>
            <a:ext cx="304800" cy="0"/>
          </a:xfrm>
          <a:prstGeom prst="line">
            <a:avLst/>
          </a:prstGeom>
          <a:noFill/>
          <a:ln w="25400">
            <a:solidFill>
              <a:srgbClr val="0033CC"/>
            </a:solidFill>
            <a:round/>
            <a:headEnd/>
            <a:tailEnd type="stealth" w="lg" len="med"/>
          </a:ln>
        </p:spPr>
        <p:txBody>
          <a:bodyPr/>
          <a:lstStyle/>
          <a:p>
            <a:endParaRPr lang="en-US"/>
          </a:p>
        </p:txBody>
      </p:sp>
      <p:sp>
        <p:nvSpPr>
          <p:cNvPr id="34" name="Rectangle 13"/>
          <p:cNvSpPr>
            <a:spLocks noChangeArrowheads="1"/>
          </p:cNvSpPr>
          <p:nvPr/>
        </p:nvSpPr>
        <p:spPr bwMode="auto">
          <a:xfrm>
            <a:off x="4500562" y="3157542"/>
            <a:ext cx="457200" cy="914400"/>
          </a:xfrm>
          <a:prstGeom prst="rect">
            <a:avLst/>
          </a:prstGeom>
          <a:noFill/>
          <a:ln w="25400">
            <a:solidFill>
              <a:srgbClr val="008000"/>
            </a:solidFill>
            <a:miter lim="800000"/>
            <a:headEnd/>
            <a:tailEnd/>
          </a:ln>
        </p:spPr>
        <p:txBody>
          <a:bodyPr wrap="none" anchor="ctr"/>
          <a:lstStyle/>
          <a:p>
            <a:endParaRPr lang="en-US"/>
          </a:p>
        </p:txBody>
      </p:sp>
      <p:sp>
        <p:nvSpPr>
          <p:cNvPr id="35" name="Rectangle 13"/>
          <p:cNvSpPr>
            <a:spLocks noChangeArrowheads="1"/>
          </p:cNvSpPr>
          <p:nvPr/>
        </p:nvSpPr>
        <p:spPr bwMode="auto">
          <a:xfrm>
            <a:off x="3114668" y="3157542"/>
            <a:ext cx="457200" cy="914400"/>
          </a:xfrm>
          <a:prstGeom prst="rect">
            <a:avLst/>
          </a:prstGeom>
          <a:noFill/>
          <a:ln w="25400">
            <a:solidFill>
              <a:srgbClr val="008000"/>
            </a:solidFill>
            <a:miter lim="800000"/>
            <a:headEnd/>
            <a:tailEnd/>
          </a:ln>
        </p:spPr>
        <p:txBody>
          <a:bodyPr wrap="none" anchor="ctr"/>
          <a:lstStyle/>
          <a:p>
            <a:endParaRPr lang="en-US"/>
          </a:p>
        </p:txBody>
      </p:sp>
      <p:sp>
        <p:nvSpPr>
          <p:cNvPr id="36" name="Rectangle 13"/>
          <p:cNvSpPr>
            <a:spLocks noChangeArrowheads="1"/>
          </p:cNvSpPr>
          <p:nvPr/>
        </p:nvSpPr>
        <p:spPr bwMode="auto">
          <a:xfrm>
            <a:off x="3571868" y="3157542"/>
            <a:ext cx="457200" cy="914400"/>
          </a:xfrm>
          <a:prstGeom prst="rect">
            <a:avLst/>
          </a:prstGeom>
          <a:noFill/>
          <a:ln w="25400">
            <a:solidFill>
              <a:srgbClr val="008000"/>
            </a:solidFill>
            <a:miter lim="800000"/>
            <a:headEnd/>
            <a:tailEnd/>
          </a:ln>
        </p:spPr>
        <p:txBody>
          <a:bodyPr wrap="none" anchor="ctr"/>
          <a:lstStyle/>
          <a:p>
            <a:endParaRPr lang="en-US"/>
          </a:p>
        </p:txBody>
      </p:sp>
      <p:sp>
        <p:nvSpPr>
          <p:cNvPr id="37" name="Rectangle 13"/>
          <p:cNvSpPr>
            <a:spLocks noChangeArrowheads="1"/>
          </p:cNvSpPr>
          <p:nvPr/>
        </p:nvSpPr>
        <p:spPr bwMode="auto">
          <a:xfrm>
            <a:off x="4043362" y="3157542"/>
            <a:ext cx="457200" cy="914400"/>
          </a:xfrm>
          <a:prstGeom prst="rect">
            <a:avLst/>
          </a:prstGeom>
          <a:noFill/>
          <a:ln w="25400">
            <a:solidFill>
              <a:srgbClr val="008000"/>
            </a:solidFill>
            <a:miter lim="800000"/>
            <a:headEnd/>
            <a:tailEnd/>
          </a:ln>
        </p:spPr>
        <p:txBody>
          <a:bodyPr wrap="none" anchor="ctr"/>
          <a:lstStyle/>
          <a:p>
            <a:endParaRPr lang="en-US"/>
          </a:p>
        </p:txBody>
      </p:sp>
      <p:sp>
        <p:nvSpPr>
          <p:cNvPr id="38" name="Rectangle 30"/>
          <p:cNvSpPr>
            <a:spLocks noChangeArrowheads="1"/>
          </p:cNvSpPr>
          <p:nvPr/>
        </p:nvSpPr>
        <p:spPr bwMode="auto">
          <a:xfrm>
            <a:off x="71406" y="3714752"/>
            <a:ext cx="1600200" cy="381000"/>
          </a:xfrm>
          <a:prstGeom prst="rect">
            <a:avLst/>
          </a:prstGeom>
          <a:noFill/>
          <a:ln w="9525">
            <a:noFill/>
            <a:miter lim="800000"/>
            <a:headEnd/>
            <a:tailEnd/>
          </a:ln>
        </p:spPr>
        <p:txBody>
          <a:bodyPr wrap="none" anchor="ctr"/>
          <a:lstStyle/>
          <a:p>
            <a:pPr eaLnBrk="1" hangingPunct="1">
              <a:spcBef>
                <a:spcPct val="0"/>
              </a:spcBef>
            </a:pPr>
            <a:r>
              <a:rPr lang="en-US" sz="1800" b="1" dirty="0" smtClean="0"/>
              <a:t>Incoming</a:t>
            </a:r>
            <a:r>
              <a:rPr lang="en-US" sz="1800" b="1" dirty="0" smtClean="0">
                <a:solidFill>
                  <a:schemeClr val="tx1"/>
                </a:solidFill>
              </a:rPr>
              <a:t> </a:t>
            </a:r>
            <a:r>
              <a:rPr lang="en-US" sz="1800" b="1" dirty="0">
                <a:solidFill>
                  <a:schemeClr val="tx1"/>
                </a:solidFill>
              </a:rPr>
              <a:t>Link</a:t>
            </a:r>
          </a:p>
        </p:txBody>
      </p:sp>
      <p:sp>
        <p:nvSpPr>
          <p:cNvPr id="40" name="Slide Number Placeholder 4"/>
          <p:cNvSpPr>
            <a:spLocks noGrp="1"/>
          </p:cNvSpPr>
          <p:nvPr>
            <p:ph type="sldNum" sz="quarter" idx="11"/>
          </p:nvPr>
        </p:nvSpPr>
        <p:spPr>
          <a:xfrm>
            <a:off x="8194675" y="6486548"/>
            <a:ext cx="914400" cy="228600"/>
          </a:xfrm>
        </p:spPr>
        <p:txBody>
          <a:bodyPr/>
          <a:lstStyle/>
          <a:p>
            <a:pPr>
              <a:defRPr/>
            </a:pPr>
            <a:fld id="{3786ED73-AFAE-40D1-8B17-06E2B2BE615A}" type="slidenum">
              <a:rPr lang="en-US" smtClean="0"/>
              <a:pPr>
                <a:defRPr/>
              </a:pPr>
              <a:t>4</a:t>
            </a:fld>
            <a:endParaRPr lang="en-US" dirty="0"/>
          </a:p>
        </p:txBody>
      </p:sp>
      <p:sp>
        <p:nvSpPr>
          <p:cNvPr id="41" name="Oval 40"/>
          <p:cNvSpPr/>
          <p:nvPr/>
        </p:nvSpPr>
        <p:spPr bwMode="auto">
          <a:xfrm>
            <a:off x="5000628" y="3500438"/>
            <a:ext cx="285752" cy="285752"/>
          </a:xfrm>
          <a:prstGeom prst="ellipse">
            <a:avLst/>
          </a:prstGeom>
          <a:solidFill>
            <a:srgbClr val="0033CC"/>
          </a:solidFill>
          <a:ln w="25400" cap="flat" cmpd="sng" algn="ctr">
            <a:solidFill>
              <a:srgbClr val="0033CC"/>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omic Sans MS" pitchFamily="66" charset="0"/>
            </a:endParaRPr>
          </a:p>
        </p:txBody>
      </p:sp>
      <p:sp>
        <p:nvSpPr>
          <p:cNvPr id="42" name="Oval 41"/>
          <p:cNvSpPr/>
          <p:nvPr/>
        </p:nvSpPr>
        <p:spPr bwMode="auto">
          <a:xfrm>
            <a:off x="6143636" y="3500438"/>
            <a:ext cx="285752" cy="285752"/>
          </a:xfrm>
          <a:prstGeom prst="ellipse">
            <a:avLst/>
          </a:prstGeom>
          <a:solidFill>
            <a:srgbClr val="0033CC"/>
          </a:solidFill>
          <a:ln w="25400" cap="flat" cmpd="sng" algn="ctr">
            <a:solidFill>
              <a:srgbClr val="0033CC"/>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omic Sans MS" pitchFamily="66" charset="0"/>
            </a:endParaRPr>
          </a:p>
        </p:txBody>
      </p:sp>
      <p:sp>
        <p:nvSpPr>
          <p:cNvPr id="43" name="Oval 42"/>
          <p:cNvSpPr/>
          <p:nvPr/>
        </p:nvSpPr>
        <p:spPr bwMode="auto">
          <a:xfrm>
            <a:off x="8501090" y="3714752"/>
            <a:ext cx="285752" cy="285752"/>
          </a:xfrm>
          <a:prstGeom prst="ellipse">
            <a:avLst/>
          </a:prstGeom>
          <a:solidFill>
            <a:srgbClr val="0033CC"/>
          </a:solidFill>
          <a:ln w="25400" cap="flat" cmpd="sng" algn="ctr">
            <a:solidFill>
              <a:srgbClr val="0033CC"/>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omic Sans MS" pitchFamily="66" charset="0"/>
            </a:endParaRPr>
          </a:p>
        </p:txBody>
      </p:sp>
      <p:sp>
        <p:nvSpPr>
          <p:cNvPr id="44" name="Footer Placeholder 3"/>
          <p:cNvSpPr>
            <a:spLocks noGrp="1"/>
          </p:cNvSpPr>
          <p:nvPr>
            <p:ph type="ftr" sz="quarter" idx="10"/>
          </p:nvPr>
        </p:nvSpPr>
        <p:spPr>
          <a:xfrm>
            <a:off x="1285852" y="6454775"/>
            <a:ext cx="6656388" cy="287338"/>
          </a:xfrm>
        </p:spPr>
        <p:txBody>
          <a:bodyPr/>
          <a:lstStyle/>
          <a:p>
            <a:pPr>
              <a:defRPr/>
            </a:pPr>
            <a:r>
              <a:rPr lang="en-US" dirty="0" smtClean="0"/>
              <a:t>Advanced Computer Networks   </a:t>
            </a:r>
            <a:r>
              <a:rPr lang="en-US" dirty="0" smtClean="0">
                <a:solidFill>
                  <a:srgbClr val="990033"/>
                </a:solidFill>
              </a:rPr>
              <a:t>Performance Metrics</a:t>
            </a:r>
            <a:endParaRPr lang="en-US" dirty="0">
              <a:solidFill>
                <a:srgbClr val="990033"/>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0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16404"/>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32"/>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41"/>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42"/>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30"/>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33"/>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4" grpId="0" animBg="1"/>
      <p:bldP spid="16404" grpId="1" animBg="1"/>
      <p:bldP spid="30" grpId="0" animBg="1"/>
      <p:bldP spid="30" grpId="1" animBg="1"/>
      <p:bldP spid="32" grpId="0" animBg="1"/>
      <p:bldP spid="32" grpId="1" animBg="1"/>
      <p:bldP spid="33" grpId="0" animBg="1"/>
      <p:bldP spid="33" grpId="1" animBg="1"/>
      <p:bldP spid="41" grpId="0" animBg="1"/>
      <p:bldP spid="41" grpId="1" animBg="1"/>
      <p:bldP spid="42" grpId="0" animBg="1"/>
      <p:bldP spid="42" grpId="1" animBg="1"/>
      <p:bldP spid="4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95288" y="-23"/>
            <a:ext cx="8353425" cy="857256"/>
          </a:xfrm>
        </p:spPr>
        <p:txBody>
          <a:bodyPr/>
          <a:lstStyle/>
          <a:p>
            <a:pPr>
              <a:defRPr/>
            </a:pPr>
            <a:r>
              <a:rPr lang="en-US" dirty="0" smtClean="0"/>
              <a:t/>
            </a:r>
            <a:br>
              <a:rPr lang="en-US" dirty="0" smtClean="0"/>
            </a:br>
            <a:endParaRPr lang="en-US" sz="3200" dirty="0" smtClean="0"/>
          </a:p>
        </p:txBody>
      </p:sp>
      <p:sp>
        <p:nvSpPr>
          <p:cNvPr id="5123" name="Rectangle 3"/>
          <p:cNvSpPr>
            <a:spLocks noGrp="1" noChangeArrowheads="1"/>
          </p:cNvSpPr>
          <p:nvPr>
            <p:ph type="body" idx="1"/>
          </p:nvPr>
        </p:nvSpPr>
        <p:spPr>
          <a:xfrm>
            <a:off x="428625" y="1071546"/>
            <a:ext cx="8429625" cy="5072062"/>
          </a:xfrm>
        </p:spPr>
        <p:txBody>
          <a:bodyPr/>
          <a:lstStyle/>
          <a:p>
            <a:pPr>
              <a:buNone/>
            </a:pPr>
            <a:r>
              <a:rPr lang="en-US" sz="2800" dirty="0" smtClean="0">
                <a:solidFill>
                  <a:schemeClr val="accent2"/>
                </a:solidFill>
                <a:latin typeface="Comic Sans MS" pitchFamily="66" charset="0"/>
              </a:rPr>
              <a:t>Utilization </a:t>
            </a:r>
            <a:r>
              <a:rPr lang="en-US" sz="2800" dirty="0" smtClean="0">
                <a:solidFill>
                  <a:schemeClr val="accent2"/>
                </a:solidFill>
              </a:rPr>
              <a:t>::</a:t>
            </a:r>
          </a:p>
          <a:p>
            <a:pPr lvl="1"/>
            <a:r>
              <a:rPr lang="en-US" sz="2400" dirty="0" smtClean="0">
                <a:latin typeface="+mn-lt"/>
              </a:rPr>
              <a:t>the </a:t>
            </a:r>
            <a:r>
              <a:rPr lang="en-US" sz="2400" dirty="0" smtClean="0">
                <a:latin typeface="+mn-lt"/>
              </a:rPr>
              <a:t>percentage of time a device is busy servicing a “customer”.</a:t>
            </a:r>
          </a:p>
          <a:p>
            <a:pPr>
              <a:buNone/>
            </a:pPr>
            <a:r>
              <a:rPr lang="en-US" sz="2800" dirty="0" smtClean="0">
                <a:solidFill>
                  <a:schemeClr val="accent2"/>
                </a:solidFill>
                <a:latin typeface="Comic Sans MS" pitchFamily="66" charset="0"/>
              </a:rPr>
              <a:t>Throughput</a:t>
            </a:r>
            <a:r>
              <a:rPr lang="en-US" sz="2800" dirty="0" smtClean="0">
                <a:solidFill>
                  <a:schemeClr val="accent2"/>
                </a:solidFill>
              </a:rPr>
              <a:t> :: </a:t>
            </a:r>
          </a:p>
          <a:p>
            <a:pPr lvl="1"/>
            <a:r>
              <a:rPr lang="en-US" sz="2400" dirty="0" smtClean="0"/>
              <a:t>the number of jobs processed by the “system” per unit time.</a:t>
            </a:r>
          </a:p>
          <a:p>
            <a:pPr>
              <a:buNone/>
            </a:pPr>
            <a:r>
              <a:rPr lang="en-US" sz="2800" dirty="0" smtClean="0">
                <a:solidFill>
                  <a:schemeClr val="accent2"/>
                </a:solidFill>
                <a:latin typeface="Comic Sans MS" pitchFamily="66" charset="0"/>
              </a:rPr>
              <a:t>Response time</a:t>
            </a:r>
            <a:r>
              <a:rPr lang="en-US" sz="2800" dirty="0" smtClean="0">
                <a:solidFill>
                  <a:schemeClr val="accent2"/>
                </a:solidFill>
              </a:rPr>
              <a:t> ::</a:t>
            </a:r>
          </a:p>
          <a:p>
            <a:pPr lvl="1"/>
            <a:r>
              <a:rPr lang="en-US" sz="2400" dirty="0" smtClean="0"/>
              <a:t> the time required to receive a response to a request (round-trip time).</a:t>
            </a:r>
          </a:p>
          <a:p>
            <a:pPr>
              <a:buNone/>
            </a:pPr>
            <a:r>
              <a:rPr lang="en-US" sz="2800" dirty="0" smtClean="0">
                <a:solidFill>
                  <a:schemeClr val="accent2"/>
                </a:solidFill>
                <a:latin typeface="Comic Sans MS" pitchFamily="66" charset="0"/>
              </a:rPr>
              <a:t>Delay</a:t>
            </a:r>
            <a:r>
              <a:rPr lang="en-US" sz="2800" dirty="0" smtClean="0">
                <a:solidFill>
                  <a:schemeClr val="accent2"/>
                </a:solidFill>
              </a:rPr>
              <a:t> :: </a:t>
            </a:r>
          </a:p>
          <a:p>
            <a:pPr lvl="1"/>
            <a:r>
              <a:rPr lang="en-US" sz="2400" dirty="0" smtClean="0"/>
              <a:t>the time to traverse from one end to the other </a:t>
            </a:r>
            <a:r>
              <a:rPr lang="en-US" sz="2400" dirty="0" smtClean="0"/>
              <a:t>of </a:t>
            </a:r>
            <a:r>
              <a:rPr lang="en-US" sz="2400" dirty="0" smtClean="0"/>
              <a:t>a system. </a:t>
            </a:r>
          </a:p>
        </p:txBody>
      </p:sp>
      <p:sp>
        <p:nvSpPr>
          <p:cNvPr id="6" name="Title 1"/>
          <p:cNvSpPr txBox="1">
            <a:spLocks/>
          </p:cNvSpPr>
          <p:nvPr/>
        </p:nvSpPr>
        <p:spPr bwMode="white">
          <a:xfrm>
            <a:off x="179388" y="115888"/>
            <a:ext cx="8785225" cy="792162"/>
          </a:xfrm>
          <a:prstGeom prst="rect">
            <a:avLst/>
          </a:prstGeom>
          <a:noFill/>
          <a:ln w="9525">
            <a:noFill/>
            <a:miter lim="800000"/>
            <a:headEnd/>
            <a:tailEnd/>
          </a:ln>
          <a:effectLst>
            <a:outerShdw dist="17961" dir="2700000" algn="ctr" rotWithShape="0">
              <a:schemeClr val="tx1"/>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100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bg1"/>
                </a:solidFill>
                <a:effectLst>
                  <a:outerShdw blurRad="38100" dist="38100" dir="2700000" algn="tl">
                    <a:srgbClr val="000000"/>
                  </a:outerShdw>
                </a:effectLst>
                <a:uLnTx/>
                <a:uFillTx/>
                <a:latin typeface="+mj-lt"/>
                <a:ea typeface="+mj-ea"/>
                <a:cs typeface="+mj-cs"/>
              </a:rPr>
              <a:t>Generic Performance Metrics</a:t>
            </a:r>
            <a:endParaRPr kumimoji="0" lang="en-US" sz="4400" b="1" i="0" u="none" strike="noStrike" kern="0" cap="none" spc="0" normalizeH="0" baseline="0" noProof="0" dirty="0">
              <a:ln>
                <a:noFill/>
              </a:ln>
              <a:solidFill>
                <a:schemeClr val="bg1"/>
              </a:solidFill>
              <a:effectLst>
                <a:outerShdw blurRad="38100" dist="38100" dir="2700000" algn="tl">
                  <a:srgbClr val="000000"/>
                </a:outerShdw>
              </a:effectLst>
              <a:uLnTx/>
              <a:uFillTx/>
              <a:latin typeface="+mj-lt"/>
              <a:ea typeface="+mj-ea"/>
              <a:cs typeface="+mj-cs"/>
            </a:endParaRPr>
          </a:p>
        </p:txBody>
      </p:sp>
      <p:sp>
        <p:nvSpPr>
          <p:cNvPr id="7" name="Footer Placeholder 3"/>
          <p:cNvSpPr>
            <a:spLocks noGrp="1"/>
          </p:cNvSpPr>
          <p:nvPr>
            <p:ph type="ftr" sz="quarter" idx="10"/>
          </p:nvPr>
        </p:nvSpPr>
        <p:spPr>
          <a:xfrm>
            <a:off x="1285852" y="6454775"/>
            <a:ext cx="6656388" cy="287338"/>
          </a:xfrm>
        </p:spPr>
        <p:txBody>
          <a:bodyPr/>
          <a:lstStyle/>
          <a:p>
            <a:pPr>
              <a:defRPr/>
            </a:pPr>
            <a:r>
              <a:rPr lang="en-US" dirty="0" smtClean="0"/>
              <a:t>Advanced Computer Networks   </a:t>
            </a:r>
            <a:r>
              <a:rPr lang="en-US" dirty="0" smtClean="0">
                <a:solidFill>
                  <a:srgbClr val="990033"/>
                </a:solidFill>
              </a:rPr>
              <a:t>Performance Metrics</a:t>
            </a:r>
            <a:endParaRPr lang="en-US" dirty="0">
              <a:solidFill>
                <a:srgbClr val="990033"/>
              </a:solidFill>
              <a:effectLst>
                <a:outerShdw blurRad="38100" dist="38100" dir="2700000" algn="tl">
                  <a:srgbClr val="000000"/>
                </a:outerShdw>
              </a:effectLst>
            </a:endParaRPr>
          </a:p>
        </p:txBody>
      </p:sp>
      <p:sp>
        <p:nvSpPr>
          <p:cNvPr id="8" name="Slide Number Placeholder 4"/>
          <p:cNvSpPr>
            <a:spLocks noGrp="1"/>
          </p:cNvSpPr>
          <p:nvPr>
            <p:ph type="sldNum" sz="quarter" idx="11"/>
          </p:nvPr>
        </p:nvSpPr>
        <p:spPr>
          <a:xfrm>
            <a:off x="8194675" y="6486548"/>
            <a:ext cx="914400" cy="228600"/>
          </a:xfrm>
        </p:spPr>
        <p:txBody>
          <a:bodyPr/>
          <a:lstStyle/>
          <a:p>
            <a:pPr>
              <a:defRPr/>
            </a:pPr>
            <a:fld id="{3786ED73-AFAE-40D1-8B17-06E2B2BE615A}" type="slidenum">
              <a:rPr lang="en-US" smtClean="0"/>
              <a:pPr>
                <a:defRPr/>
              </a:pPr>
              <a:t>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defRPr/>
            </a:pPr>
            <a:r>
              <a:rPr lang="en-US" sz="4000" dirty="0" smtClean="0"/>
              <a:t>Network Performance Measures</a:t>
            </a:r>
          </a:p>
        </p:txBody>
      </p:sp>
      <p:sp>
        <p:nvSpPr>
          <p:cNvPr id="18437" name="Rectangle 3"/>
          <p:cNvSpPr>
            <a:spLocks noGrp="1" noChangeArrowheads="1"/>
          </p:cNvSpPr>
          <p:nvPr>
            <p:ph type="body" idx="1"/>
          </p:nvPr>
        </p:nvSpPr>
        <p:spPr>
          <a:xfrm>
            <a:off x="457200" y="1142984"/>
            <a:ext cx="8229600" cy="4800600"/>
          </a:xfrm>
        </p:spPr>
        <p:txBody>
          <a:bodyPr/>
          <a:lstStyle/>
          <a:p>
            <a:r>
              <a:rPr lang="en-US" dirty="0" smtClean="0">
                <a:solidFill>
                  <a:schemeClr val="accent2"/>
                </a:solidFill>
                <a:latin typeface="Comic Sans MS" pitchFamily="66" charset="0"/>
              </a:rPr>
              <a:t>Channel </a:t>
            </a:r>
            <a:r>
              <a:rPr lang="en-US" dirty="0" smtClean="0">
                <a:solidFill>
                  <a:schemeClr val="accent2"/>
                </a:solidFill>
                <a:latin typeface="Comic Sans MS" pitchFamily="66" charset="0"/>
              </a:rPr>
              <a:t>utilization</a:t>
            </a:r>
            <a:r>
              <a:rPr lang="en-US" dirty="0" smtClean="0">
                <a:solidFill>
                  <a:schemeClr val="accent2"/>
                </a:solidFill>
              </a:rPr>
              <a:t>:: </a:t>
            </a:r>
            <a:r>
              <a:rPr lang="en-US" dirty="0" smtClean="0">
                <a:solidFill>
                  <a:srgbClr val="FFFFCC"/>
                </a:solidFill>
              </a:rPr>
              <a:t>the average </a:t>
            </a:r>
            <a:r>
              <a:rPr lang="en-US" dirty="0" smtClean="0"/>
              <a:t>fraction of time a channel is busy </a:t>
            </a:r>
            <a:r>
              <a:rPr lang="en-US" dirty="0" smtClean="0">
                <a:solidFill>
                  <a:srgbClr val="008000"/>
                </a:solidFill>
              </a:rPr>
              <a:t>[e.g. </a:t>
            </a:r>
            <a:r>
              <a:rPr lang="en-US" dirty="0" err="1" smtClean="0">
                <a:solidFill>
                  <a:srgbClr val="008000"/>
                </a:solidFill>
              </a:rPr>
              <a:t>Util</a:t>
            </a:r>
            <a:r>
              <a:rPr lang="en-US" dirty="0" smtClean="0">
                <a:solidFill>
                  <a:srgbClr val="008000"/>
                </a:solidFill>
              </a:rPr>
              <a:t> = 0.8]</a:t>
            </a:r>
          </a:p>
          <a:p>
            <a:pPr lvl="1"/>
            <a:r>
              <a:rPr lang="en-US" dirty="0" smtClean="0"/>
              <a:t>when overhead is taken into account (i.e., excluded from </a:t>
            </a:r>
            <a:r>
              <a:rPr lang="en-US" dirty="0" smtClean="0">
                <a:solidFill>
                  <a:srgbClr val="0033CC"/>
                </a:solidFill>
              </a:rPr>
              <a:t>useful</a:t>
            </a:r>
            <a:r>
              <a:rPr lang="en-US" dirty="0" smtClean="0"/>
              <a:t> </a:t>
            </a:r>
            <a:r>
              <a:rPr lang="en-US" dirty="0" smtClean="0"/>
              <a:t>bits), </a:t>
            </a:r>
            <a:r>
              <a:rPr lang="en-US" dirty="0" smtClean="0"/>
              <a:t>channel utilization is often referred to as </a:t>
            </a:r>
            <a:r>
              <a:rPr lang="en-US" dirty="0" smtClean="0">
                <a:solidFill>
                  <a:srgbClr val="990033"/>
                </a:solidFill>
              </a:rPr>
              <a:t>channel </a:t>
            </a:r>
            <a:r>
              <a:rPr lang="en-US" dirty="0" smtClean="0">
                <a:solidFill>
                  <a:srgbClr val="990033"/>
                </a:solidFill>
              </a:rPr>
              <a:t>efficiency</a:t>
            </a:r>
            <a:r>
              <a:rPr lang="en-US" dirty="0" smtClean="0"/>
              <a:t>.</a:t>
            </a:r>
            <a:endParaRPr lang="en-US" dirty="0" smtClean="0">
              <a:solidFill>
                <a:srgbClr val="990033"/>
              </a:solidFill>
            </a:endParaRPr>
          </a:p>
          <a:p>
            <a:r>
              <a:rPr lang="en-US" dirty="0" smtClean="0">
                <a:solidFill>
                  <a:schemeClr val="accent2"/>
                </a:solidFill>
              </a:rPr>
              <a:t>Throughput:: </a:t>
            </a:r>
            <a:r>
              <a:rPr lang="en-US" dirty="0" smtClean="0"/>
              <a:t>bits/</a:t>
            </a:r>
            <a:r>
              <a:rPr lang="en-US" dirty="0" err="1" smtClean="0"/>
              <a:t>sec.successfully</a:t>
            </a:r>
            <a:r>
              <a:rPr lang="en-US" dirty="0" smtClean="0"/>
              <a:t> sent</a:t>
            </a:r>
          </a:p>
          <a:p>
            <a:pPr>
              <a:buNone/>
            </a:pPr>
            <a:r>
              <a:rPr lang="en-US" dirty="0" smtClean="0"/>
              <a:t> </a:t>
            </a:r>
            <a:r>
              <a:rPr lang="en-US" dirty="0" smtClean="0">
                <a:solidFill>
                  <a:srgbClr val="008000"/>
                </a:solidFill>
              </a:rPr>
              <a:t>[e.g</a:t>
            </a:r>
            <a:r>
              <a:rPr lang="en-US" dirty="0" smtClean="0">
                <a:solidFill>
                  <a:srgbClr val="008000"/>
                </a:solidFill>
              </a:rPr>
              <a:t>. </a:t>
            </a:r>
            <a:r>
              <a:rPr lang="en-US" dirty="0" err="1" smtClean="0">
                <a:solidFill>
                  <a:srgbClr val="008000"/>
                </a:solidFill>
              </a:rPr>
              <a:t>Tput</a:t>
            </a:r>
            <a:r>
              <a:rPr lang="en-US" dirty="0" smtClean="0">
                <a:solidFill>
                  <a:srgbClr val="008000"/>
                </a:solidFill>
              </a:rPr>
              <a:t> = 10 Mbps]</a:t>
            </a:r>
          </a:p>
        </p:txBody>
      </p:sp>
      <p:sp>
        <p:nvSpPr>
          <p:cNvPr id="6" name="Footer Placeholder 3"/>
          <p:cNvSpPr>
            <a:spLocks noGrp="1"/>
          </p:cNvSpPr>
          <p:nvPr>
            <p:ph type="ftr" sz="quarter" idx="10"/>
          </p:nvPr>
        </p:nvSpPr>
        <p:spPr>
          <a:xfrm>
            <a:off x="1285852" y="6454775"/>
            <a:ext cx="6656388" cy="287338"/>
          </a:xfrm>
        </p:spPr>
        <p:txBody>
          <a:bodyPr/>
          <a:lstStyle/>
          <a:p>
            <a:pPr>
              <a:defRPr/>
            </a:pPr>
            <a:r>
              <a:rPr lang="en-US" dirty="0" smtClean="0"/>
              <a:t>Advanced Computer Networks   </a:t>
            </a:r>
            <a:r>
              <a:rPr lang="en-US" dirty="0" smtClean="0">
                <a:solidFill>
                  <a:srgbClr val="990033"/>
                </a:solidFill>
              </a:rPr>
              <a:t>Performance Metrics</a:t>
            </a:r>
            <a:endParaRPr lang="en-US" dirty="0">
              <a:solidFill>
                <a:srgbClr val="990033"/>
              </a:solidFill>
              <a:effectLst>
                <a:outerShdw blurRad="38100" dist="38100" dir="2700000" algn="tl">
                  <a:srgbClr val="000000"/>
                </a:outerShdw>
              </a:effectLst>
            </a:endParaRPr>
          </a:p>
        </p:txBody>
      </p:sp>
      <p:sp>
        <p:nvSpPr>
          <p:cNvPr id="7" name="Slide Number Placeholder 4"/>
          <p:cNvSpPr>
            <a:spLocks noGrp="1"/>
          </p:cNvSpPr>
          <p:nvPr>
            <p:ph type="sldNum" sz="quarter" idx="11"/>
          </p:nvPr>
        </p:nvSpPr>
        <p:spPr>
          <a:xfrm>
            <a:off x="8194675" y="6486548"/>
            <a:ext cx="914400" cy="228600"/>
          </a:xfrm>
        </p:spPr>
        <p:txBody>
          <a:bodyPr/>
          <a:lstStyle/>
          <a:p>
            <a:pPr>
              <a:defRPr/>
            </a:pPr>
            <a:fld id="{3786ED73-AFAE-40D1-8B17-06E2B2BE615A}"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End-to-End Packet Delay</a:t>
            </a:r>
            <a:endParaRPr lang="en-US" dirty="0"/>
          </a:p>
        </p:txBody>
      </p:sp>
      <p:sp>
        <p:nvSpPr>
          <p:cNvPr id="4" name="Footer Placeholder 3"/>
          <p:cNvSpPr>
            <a:spLocks noGrp="1"/>
          </p:cNvSpPr>
          <p:nvPr>
            <p:ph type="ftr" sz="quarter" idx="10"/>
          </p:nvPr>
        </p:nvSpPr>
        <p:spPr/>
        <p:txBody>
          <a:bodyPr/>
          <a:lstStyle/>
          <a:p>
            <a:pPr>
              <a:defRPr/>
            </a:pPr>
            <a:r>
              <a:rPr lang="en-US" dirty="0" smtClean="0"/>
              <a:t>Advanced Computer Networks   </a:t>
            </a:r>
            <a:r>
              <a:rPr lang="en-US" dirty="0" smtClean="0">
                <a:solidFill>
                  <a:srgbClr val="990033"/>
                </a:solidFill>
              </a:rPr>
              <a:t>Performance Metrics</a:t>
            </a:r>
            <a:endParaRPr lang="en-US" dirty="0">
              <a:solidFill>
                <a:srgbClr val="990033"/>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7</a:t>
            </a:fld>
            <a:endParaRPr lang="en-US" dirty="0"/>
          </a:p>
        </p:txBody>
      </p:sp>
      <p:pic>
        <p:nvPicPr>
          <p:cNvPr id="6" name="Picture 1027" descr="1-10"/>
          <p:cNvPicPr>
            <a:picLocks noChangeAspect="1" noChangeArrowheads="1"/>
          </p:cNvPicPr>
          <p:nvPr/>
        </p:nvPicPr>
        <p:blipFill>
          <a:blip r:embed="rId2"/>
          <a:srcRect/>
          <a:stretch>
            <a:fillRect/>
          </a:stretch>
        </p:blipFill>
        <p:spPr bwMode="auto">
          <a:xfrm>
            <a:off x="433388" y="1428736"/>
            <a:ext cx="8312150" cy="2989262"/>
          </a:xfrm>
          <a:prstGeom prst="rect">
            <a:avLst/>
          </a:prstGeom>
          <a:noFill/>
          <a:ln w="9525">
            <a:noFill/>
            <a:miter lim="800000"/>
            <a:headEnd/>
            <a:tailEnd/>
          </a:ln>
        </p:spPr>
      </p:pic>
      <p:sp>
        <p:nvSpPr>
          <p:cNvPr id="7" name="Rectangle 1028"/>
          <p:cNvSpPr txBox="1">
            <a:spLocks noChangeArrowheads="1"/>
          </p:cNvSpPr>
          <p:nvPr/>
        </p:nvSpPr>
        <p:spPr bwMode="auto">
          <a:xfrm>
            <a:off x="612774" y="4857760"/>
            <a:ext cx="7959754"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225425" marR="0" lvl="0" indent="-225425" algn="l" defTabSz="914400" rtl="0" eaLnBrk="0" fontAlgn="base" latinLnBrk="0" hangingPunct="0">
              <a:lnSpc>
                <a:spcPct val="100000"/>
              </a:lnSpc>
              <a:spcBef>
                <a:spcPct val="20000"/>
              </a:spcBef>
              <a:spcAft>
                <a:spcPct val="0"/>
              </a:spcAft>
              <a:buClr>
                <a:schemeClr val="tx1"/>
              </a:buClr>
              <a:buSzPct val="50000"/>
              <a:buFontTx/>
              <a:buNone/>
              <a:tabLst/>
              <a:defRPr/>
            </a:pPr>
            <a:r>
              <a:rPr kumimoji="0" lang="en-US" b="1" i="0" u="none" strike="noStrike" kern="0" cap="none" spc="0" normalizeH="0" baseline="0" noProof="0" dirty="0" smtClean="0">
                <a:ln>
                  <a:noFill/>
                </a:ln>
                <a:solidFill>
                  <a:schemeClr val="tx1"/>
                </a:solidFill>
                <a:effectLst>
                  <a:outerShdw blurRad="38100" dist="38100" dir="2700000" algn="tl">
                    <a:srgbClr val="FFFFFF"/>
                  </a:outerShdw>
                </a:effectLst>
                <a:uLnTx/>
                <a:uFillTx/>
                <a:latin typeface="+mn-lt"/>
                <a:ea typeface="+mn-ea"/>
                <a:cs typeface="+mn-cs"/>
              </a:rPr>
              <a:t>End-to-end delay includes multiple hop link</a:t>
            </a:r>
            <a:r>
              <a:rPr kumimoji="0" lang="en-US" b="1" i="0" u="none" strike="noStrike" kern="0" cap="none" spc="0" normalizeH="0" noProof="0" dirty="0" smtClean="0">
                <a:ln>
                  <a:noFill/>
                </a:ln>
                <a:solidFill>
                  <a:schemeClr val="tx1"/>
                </a:solidFill>
                <a:effectLst>
                  <a:outerShdw blurRad="38100" dist="38100" dir="2700000" algn="tl">
                    <a:srgbClr val="FFFFFF"/>
                  </a:outerShdw>
                </a:effectLst>
                <a:uLnTx/>
                <a:uFillTx/>
                <a:latin typeface="+mn-lt"/>
                <a:ea typeface="+mn-ea"/>
                <a:cs typeface="+mn-cs"/>
              </a:rPr>
              <a:t> </a:t>
            </a:r>
            <a:r>
              <a:rPr kumimoji="0" lang="en-US" b="1" i="0" u="none" strike="noStrike" kern="0" cap="none" spc="0" normalizeH="0" baseline="0" noProof="0" dirty="0" smtClean="0">
                <a:ln>
                  <a:noFill/>
                </a:ln>
                <a:solidFill>
                  <a:schemeClr val="tx1"/>
                </a:solidFill>
                <a:effectLst>
                  <a:outerShdw blurRad="38100" dist="38100" dir="2700000" algn="tl">
                    <a:srgbClr val="FFFFFF"/>
                  </a:outerShdw>
                </a:effectLst>
                <a:uLnTx/>
                <a:uFillTx/>
                <a:latin typeface="+mn-lt"/>
                <a:ea typeface="+mn-ea"/>
                <a:cs typeface="+mn-cs"/>
              </a:rPr>
              <a:t>delays. </a:t>
            </a:r>
          </a:p>
        </p:txBody>
      </p:sp>
      <p:sp>
        <p:nvSpPr>
          <p:cNvPr id="8" name="Rectangle 5"/>
          <p:cNvSpPr>
            <a:spLocks noChangeArrowheads="1"/>
          </p:cNvSpPr>
          <p:nvPr/>
        </p:nvSpPr>
        <p:spPr bwMode="auto">
          <a:xfrm>
            <a:off x="7358095" y="5857892"/>
            <a:ext cx="1643061" cy="357190"/>
          </a:xfrm>
          <a:prstGeom prst="rect">
            <a:avLst/>
          </a:prstGeom>
          <a:noFill/>
          <a:ln w="25400">
            <a:solidFill>
              <a:srgbClr val="000099"/>
            </a:solidFill>
            <a:miter lim="800000"/>
            <a:headEnd/>
            <a:tailEnd/>
          </a:ln>
        </p:spPr>
        <p:txBody>
          <a:bodyPr wrap="none" anchor="ctr"/>
          <a:lstStyle/>
          <a:p>
            <a:pPr eaLnBrk="0" hangingPunct="0"/>
            <a:r>
              <a:rPr lang="en-US" sz="1600" b="1">
                <a:solidFill>
                  <a:srgbClr val="000099"/>
                </a:solidFill>
                <a:latin typeface="Comic Sans MS" pitchFamily="66" charset="0"/>
              </a:rPr>
              <a:t>Tanenbaum</a:t>
            </a:r>
            <a:r>
              <a:rPr lang="en-US" sz="1600" i="1">
                <a:solidFill>
                  <a:srgbClr val="000099"/>
                </a:solidFill>
                <a:latin typeface="Comic Sans MS" pitchFamily="66"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Hop Delay Components</a:t>
            </a:r>
          </a:p>
        </p:txBody>
      </p:sp>
      <p:pic>
        <p:nvPicPr>
          <p:cNvPr id="20485" name="Content Placeholder 9" descr="K_fig01_12.gif"/>
          <p:cNvPicPr>
            <a:picLocks noGrp="1" noChangeAspect="1"/>
          </p:cNvPicPr>
          <p:nvPr>
            <p:ph idx="1"/>
          </p:nvPr>
        </p:nvPicPr>
        <p:blipFill>
          <a:blip r:embed="rId2"/>
          <a:srcRect/>
          <a:stretch>
            <a:fillRect/>
          </a:stretch>
        </p:blipFill>
        <p:spPr>
          <a:xfrm>
            <a:off x="357158" y="1428736"/>
            <a:ext cx="8585200" cy="4071937"/>
          </a:xfrm>
        </p:spPr>
      </p:pic>
      <p:sp>
        <p:nvSpPr>
          <p:cNvPr id="7" name="Footer Placeholder 3"/>
          <p:cNvSpPr>
            <a:spLocks noGrp="1"/>
          </p:cNvSpPr>
          <p:nvPr>
            <p:ph type="ftr" sz="quarter" idx="10"/>
          </p:nvPr>
        </p:nvSpPr>
        <p:spPr>
          <a:xfrm>
            <a:off x="1285852" y="6454775"/>
            <a:ext cx="6656388" cy="287338"/>
          </a:xfrm>
        </p:spPr>
        <p:txBody>
          <a:bodyPr/>
          <a:lstStyle/>
          <a:p>
            <a:pPr>
              <a:defRPr/>
            </a:pPr>
            <a:r>
              <a:rPr lang="en-US" dirty="0" smtClean="0"/>
              <a:t>Advanced Computer Networks   </a:t>
            </a:r>
            <a:r>
              <a:rPr lang="en-US" dirty="0" smtClean="0">
                <a:solidFill>
                  <a:srgbClr val="990033"/>
                </a:solidFill>
              </a:rPr>
              <a:t>Performance Metrics</a:t>
            </a:r>
            <a:endParaRPr lang="en-US" dirty="0">
              <a:solidFill>
                <a:srgbClr val="990033"/>
              </a:solidFill>
              <a:effectLst>
                <a:outerShdw blurRad="38100" dist="38100" dir="2700000" algn="tl">
                  <a:srgbClr val="000000"/>
                </a:outerShdw>
              </a:effectLst>
            </a:endParaRPr>
          </a:p>
        </p:txBody>
      </p:sp>
      <p:sp>
        <p:nvSpPr>
          <p:cNvPr id="8" name="Slide Number Placeholder 4"/>
          <p:cNvSpPr>
            <a:spLocks noGrp="1"/>
          </p:cNvSpPr>
          <p:nvPr>
            <p:ph type="sldNum" sz="quarter" idx="11"/>
          </p:nvPr>
        </p:nvSpPr>
        <p:spPr>
          <a:xfrm>
            <a:off x="8194675" y="6486548"/>
            <a:ext cx="914400" cy="228600"/>
          </a:xfrm>
        </p:spPr>
        <p:txBody>
          <a:bodyPr/>
          <a:lstStyle/>
          <a:p>
            <a:pPr>
              <a:defRPr/>
            </a:pPr>
            <a:fld id="{3786ED73-AFAE-40D1-8B17-06E2B2BE615A}"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a:xfrm>
            <a:off x="395288" y="-24"/>
            <a:ext cx="8353425" cy="996950"/>
          </a:xfrm>
        </p:spPr>
        <p:txBody>
          <a:bodyPr/>
          <a:lstStyle/>
          <a:p>
            <a:pPr>
              <a:defRPr/>
            </a:pPr>
            <a:r>
              <a:rPr lang="en-US" dirty="0" smtClean="0"/>
              <a:t>End-to-end </a:t>
            </a:r>
            <a:r>
              <a:rPr lang="en-US" dirty="0" smtClean="0"/>
              <a:t>Packet Delay</a:t>
            </a:r>
            <a:endParaRPr lang="en-US" dirty="0" smtClean="0"/>
          </a:p>
        </p:txBody>
      </p:sp>
      <p:sp>
        <p:nvSpPr>
          <p:cNvPr id="21509" name="Rectangle 5"/>
          <p:cNvSpPr>
            <a:spLocks noGrp="1" noChangeArrowheads="1"/>
          </p:cNvSpPr>
          <p:nvPr>
            <p:ph type="body" idx="1"/>
          </p:nvPr>
        </p:nvSpPr>
        <p:spPr>
          <a:xfrm>
            <a:off x="500034" y="1142984"/>
            <a:ext cx="8215370" cy="4114800"/>
          </a:xfrm>
        </p:spPr>
        <p:txBody>
          <a:bodyPr/>
          <a:lstStyle/>
          <a:p>
            <a:pPr>
              <a:lnSpc>
                <a:spcPct val="90000"/>
              </a:lnSpc>
              <a:buFontTx/>
              <a:buNone/>
            </a:pPr>
            <a:r>
              <a:rPr lang="en-US" dirty="0" smtClean="0">
                <a:solidFill>
                  <a:schemeClr val="accent2"/>
                </a:solidFill>
                <a:latin typeface="Comic Sans MS" pitchFamily="66" charset="0"/>
              </a:rPr>
              <a:t>End-to-end packet delay</a:t>
            </a:r>
            <a:r>
              <a:rPr lang="en-US" dirty="0" smtClean="0">
                <a:solidFill>
                  <a:schemeClr val="accent2"/>
                </a:solidFill>
              </a:rPr>
              <a:t> :: </a:t>
            </a:r>
            <a:r>
              <a:rPr lang="en-US" dirty="0" smtClean="0"/>
              <a:t>the time to deliver a packet from source to destination.</a:t>
            </a:r>
          </a:p>
          <a:p>
            <a:pPr>
              <a:lnSpc>
                <a:spcPct val="90000"/>
              </a:lnSpc>
              <a:buFontTx/>
              <a:buNone/>
            </a:pPr>
            <a:r>
              <a:rPr lang="en-US" dirty="0" smtClean="0"/>
              <a:t>{Most often, </a:t>
            </a:r>
            <a:r>
              <a:rPr lang="en-US" dirty="0" smtClean="0"/>
              <a:t>we are interested in the packet delay within the </a:t>
            </a:r>
            <a:r>
              <a:rPr lang="en-US" i="1" dirty="0" smtClean="0">
                <a:solidFill>
                  <a:schemeClr val="accent1"/>
                </a:solidFill>
              </a:rPr>
              <a:t>communications </a:t>
            </a:r>
            <a:r>
              <a:rPr lang="en-US" i="1" dirty="0" smtClean="0">
                <a:solidFill>
                  <a:schemeClr val="accent1"/>
                </a:solidFill>
              </a:rPr>
              <a:t>subnet</a:t>
            </a:r>
            <a:r>
              <a:rPr lang="en-US" i="1" dirty="0" smtClean="0"/>
              <a:t>.</a:t>
            </a:r>
            <a:r>
              <a:rPr lang="en-US" dirty="0" smtClean="0"/>
              <a:t>} This </a:t>
            </a:r>
            <a:r>
              <a:rPr lang="en-US" dirty="0" smtClean="0"/>
              <a:t>delay is the sum of the delays on </a:t>
            </a:r>
            <a:r>
              <a:rPr lang="en-US" dirty="0" smtClean="0"/>
              <a:t>each subnet </a:t>
            </a:r>
            <a:r>
              <a:rPr lang="en-US" dirty="0" smtClean="0"/>
              <a:t>link traversed by the </a:t>
            </a:r>
            <a:r>
              <a:rPr lang="en-US" dirty="0" smtClean="0"/>
              <a:t>packet.</a:t>
            </a:r>
          </a:p>
          <a:p>
            <a:pPr>
              <a:lnSpc>
                <a:spcPct val="90000"/>
              </a:lnSpc>
              <a:buFontTx/>
              <a:buNone/>
            </a:pPr>
            <a:r>
              <a:rPr lang="en-US" dirty="0" smtClean="0"/>
              <a:t>Each </a:t>
            </a:r>
            <a:r>
              <a:rPr lang="en-US" dirty="0" smtClean="0"/>
              <a:t>link delay consists of four </a:t>
            </a:r>
            <a:r>
              <a:rPr lang="en-US" dirty="0" smtClean="0"/>
              <a:t>components[B&amp;G  </a:t>
            </a:r>
            <a:r>
              <a:rPr lang="en-US" dirty="0" err="1" smtClean="0"/>
              <a:t>Bertsekas</a:t>
            </a:r>
            <a:r>
              <a:rPr lang="en-US" dirty="0" smtClean="0"/>
              <a:t> and </a:t>
            </a:r>
            <a:r>
              <a:rPr lang="en-US" dirty="0" err="1" smtClean="0"/>
              <a:t>Gallager</a:t>
            </a:r>
            <a:r>
              <a:rPr lang="en-US" dirty="0" smtClean="0"/>
              <a:t>]:</a:t>
            </a:r>
          </a:p>
        </p:txBody>
      </p:sp>
      <p:sp>
        <p:nvSpPr>
          <p:cNvPr id="6" name="Footer Placeholder 3"/>
          <p:cNvSpPr>
            <a:spLocks noGrp="1"/>
          </p:cNvSpPr>
          <p:nvPr>
            <p:ph type="ftr" sz="quarter" idx="10"/>
          </p:nvPr>
        </p:nvSpPr>
        <p:spPr>
          <a:xfrm>
            <a:off x="1285852" y="6454775"/>
            <a:ext cx="6656388" cy="287338"/>
          </a:xfrm>
        </p:spPr>
        <p:txBody>
          <a:bodyPr/>
          <a:lstStyle/>
          <a:p>
            <a:pPr>
              <a:defRPr/>
            </a:pPr>
            <a:r>
              <a:rPr lang="en-US" dirty="0" smtClean="0"/>
              <a:t>Advanced Computer Networks   </a:t>
            </a:r>
            <a:r>
              <a:rPr lang="en-US" dirty="0" smtClean="0">
                <a:solidFill>
                  <a:srgbClr val="990033"/>
                </a:solidFill>
              </a:rPr>
              <a:t>Performance Metrics</a:t>
            </a:r>
            <a:endParaRPr lang="en-US" dirty="0">
              <a:solidFill>
                <a:srgbClr val="990033"/>
              </a:solidFill>
              <a:effectLst>
                <a:outerShdw blurRad="38100" dist="38100" dir="2700000" algn="tl">
                  <a:srgbClr val="000000"/>
                </a:outerShdw>
              </a:effectLst>
            </a:endParaRPr>
          </a:p>
        </p:txBody>
      </p:sp>
      <p:sp>
        <p:nvSpPr>
          <p:cNvPr id="7" name="Slide Number Placeholder 4"/>
          <p:cNvSpPr>
            <a:spLocks noGrp="1"/>
          </p:cNvSpPr>
          <p:nvPr>
            <p:ph type="sldNum" sz="quarter" idx="11"/>
          </p:nvPr>
        </p:nvSpPr>
        <p:spPr>
          <a:xfrm>
            <a:off x="8194675" y="6486548"/>
            <a:ext cx="914400" cy="228600"/>
          </a:xfrm>
        </p:spPr>
        <p:txBody>
          <a:bodyPr/>
          <a:lstStyle/>
          <a:p>
            <a:pPr>
              <a:defRPr/>
            </a:pPr>
            <a:fld id="{3786ED73-AFAE-40D1-8B17-06E2B2BE615A}"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vised_Master">
  <a:themeElements>
    <a:clrScheme name="Revised_Master 9">
      <a:dk1>
        <a:srgbClr val="000000"/>
      </a:dk1>
      <a:lt1>
        <a:srgbClr val="FFFFFF"/>
      </a:lt1>
      <a:dk2>
        <a:srgbClr val="000000"/>
      </a:dk2>
      <a:lt2>
        <a:srgbClr val="808080"/>
      </a:lt2>
      <a:accent1>
        <a:srgbClr val="006600"/>
      </a:accent1>
      <a:accent2>
        <a:srgbClr val="993300"/>
      </a:accent2>
      <a:accent3>
        <a:srgbClr val="FFFFFF"/>
      </a:accent3>
      <a:accent4>
        <a:srgbClr val="000000"/>
      </a:accent4>
      <a:accent5>
        <a:srgbClr val="AAB8AA"/>
      </a:accent5>
      <a:accent6>
        <a:srgbClr val="8A2D00"/>
      </a:accent6>
      <a:hlink>
        <a:srgbClr val="006699"/>
      </a:hlink>
      <a:folHlink>
        <a:srgbClr val="B2B2B2"/>
      </a:folHlink>
    </a:clrScheme>
    <a:fontScheme name="Revised_Master">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Revised_Maste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evised_Maste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evised_Master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evised_Mast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evised_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evised_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evised_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Revised_Master 8">
        <a:dk1>
          <a:srgbClr val="000000"/>
        </a:dk1>
        <a:lt1>
          <a:srgbClr val="FFFFFF"/>
        </a:lt1>
        <a:dk2>
          <a:srgbClr val="000000"/>
        </a:dk2>
        <a:lt2>
          <a:srgbClr val="808080"/>
        </a:lt2>
        <a:accent1>
          <a:srgbClr val="006600"/>
        </a:accent1>
        <a:accent2>
          <a:srgbClr val="009900"/>
        </a:accent2>
        <a:accent3>
          <a:srgbClr val="FFFFFF"/>
        </a:accent3>
        <a:accent4>
          <a:srgbClr val="000000"/>
        </a:accent4>
        <a:accent5>
          <a:srgbClr val="AAB8AA"/>
        </a:accent5>
        <a:accent6>
          <a:srgbClr val="008A00"/>
        </a:accent6>
        <a:hlink>
          <a:srgbClr val="6600CC"/>
        </a:hlink>
        <a:folHlink>
          <a:srgbClr val="B2B2B2"/>
        </a:folHlink>
      </a:clrScheme>
      <a:clrMap bg1="lt1" tx1="dk1" bg2="lt2" tx2="dk2" accent1="accent1" accent2="accent2" accent3="accent3" accent4="accent4" accent5="accent5" accent6="accent6" hlink="hlink" folHlink="folHlink"/>
    </a:extraClrScheme>
    <a:extraClrScheme>
      <a:clrScheme name="Revised_Master 9">
        <a:dk1>
          <a:srgbClr val="000000"/>
        </a:dk1>
        <a:lt1>
          <a:srgbClr val="FFFFFF"/>
        </a:lt1>
        <a:dk2>
          <a:srgbClr val="000000"/>
        </a:dk2>
        <a:lt2>
          <a:srgbClr val="808080"/>
        </a:lt2>
        <a:accent1>
          <a:srgbClr val="006600"/>
        </a:accent1>
        <a:accent2>
          <a:srgbClr val="993300"/>
        </a:accent2>
        <a:accent3>
          <a:srgbClr val="FFFFFF"/>
        </a:accent3>
        <a:accent4>
          <a:srgbClr val="000000"/>
        </a:accent4>
        <a:accent5>
          <a:srgbClr val="AAB8AA"/>
        </a:accent5>
        <a:accent6>
          <a:srgbClr val="8A2D00"/>
        </a:accent6>
        <a:hlink>
          <a:srgbClr val="006699"/>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crimsoncream</Template>
  <TotalTime>2782</TotalTime>
  <Words>850</Words>
  <Application>Microsoft PowerPoint</Application>
  <PresentationFormat>On-screen Show (4:3)</PresentationFormat>
  <Paragraphs>167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Revised_Master</vt:lpstr>
      <vt:lpstr> Computer Networks Performance Metrics  </vt:lpstr>
      <vt:lpstr>Computer Networks</vt:lpstr>
      <vt:lpstr>Simple Queuing Model</vt:lpstr>
      <vt:lpstr>Router Node </vt:lpstr>
      <vt:lpstr> </vt:lpstr>
      <vt:lpstr>Network Performance Measures</vt:lpstr>
      <vt:lpstr>End-to-End Packet Delay</vt:lpstr>
      <vt:lpstr>Hop Delay Components</vt:lpstr>
      <vt:lpstr>End-to-end Packet Delay</vt:lpstr>
      <vt:lpstr>Link Packet Delay</vt:lpstr>
      <vt:lpstr>Link Packet Delay</vt:lpstr>
      <vt:lpstr>End-to-End Packet Delay</vt:lpstr>
      <vt:lpstr>End-to-End Packet Delay</vt:lpstr>
      <vt:lpstr>Network Performance Measures</vt:lpstr>
      <vt:lpstr>Wireless Performance Metrics</vt:lpstr>
      <vt:lpstr>Performance Metrics Summary</vt:lpstr>
      <vt:lpstr>Performance Metrics Summary</vt:lpstr>
    </vt:vector>
  </TitlesOfParts>
  <Company>WPI Computer Science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Enhancement of TFRC in Wireless Networks</dc:title>
  <dc:creator>default</dc:creator>
  <cp:lastModifiedBy>rek</cp:lastModifiedBy>
  <cp:revision>118</cp:revision>
  <dcterms:created xsi:type="dcterms:W3CDTF">2004-01-21T20:05:10Z</dcterms:created>
  <dcterms:modified xsi:type="dcterms:W3CDTF">2010-01-08T21:23:27Z</dcterms:modified>
</cp:coreProperties>
</file>