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99" r:id="rId3"/>
    <p:sldId id="300" r:id="rId4"/>
    <p:sldId id="301" r:id="rId5"/>
    <p:sldId id="302" r:id="rId6"/>
    <p:sldId id="297" r:id="rId7"/>
    <p:sldId id="305" r:id="rId8"/>
    <p:sldId id="306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00"/>
    <a:srgbClr val="008000"/>
    <a:srgbClr val="D60093"/>
    <a:srgbClr val="FF00FF"/>
    <a:srgbClr val="00CC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877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49" d="100"/>
          <a:sy n="49" d="100"/>
        </p:scale>
        <p:origin x="-231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99D3E-ACD1-4A00-92CA-C07F871E458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6FE4D-69EF-47DF-86FD-82C73789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0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F9A87-D4C7-40FB-8D51-BF10930DF9B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F9B22-F27E-4569-84F1-4E2A4DA4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934F-6ABA-4C10-91E1-F78617FC591B}" type="datetime1">
              <a:rPr lang="en-US" smtClean="0"/>
              <a:t>4/23/2012</a:t>
            </a:fld>
            <a:endParaRPr lang="en-US"/>
          </a:p>
        </p:txBody>
      </p:sp>
      <p:pic>
        <p:nvPicPr>
          <p:cNvPr id="1026" name="Picture 2" descr="https://www.wpi.edu/Images/CMS/University-About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" y="6050826"/>
            <a:ext cx="1885709" cy="72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A401-8FE3-4CE2-8214-F46AFB3DCEF7}" type="datetime1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F579-0BB9-44FC-8806-431B33132A39}" type="datetime1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048B-2937-4C6F-9DDE-9FEA77AD25F6}" type="datetime1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63665"/>
          </a:xfrm>
        </p:spPr>
        <p:txBody>
          <a:bodyPr/>
          <a:lstStyle>
            <a:lvl1pPr>
              <a:defRPr b="1">
                <a:latin typeface="Comic Sans MS" pitchFamily="66" charset="0"/>
              </a:defRPr>
            </a:lvl1pPr>
          </a:lstStyle>
          <a:p>
            <a:r>
              <a:rPr lang="en-US" dirty="0" smtClean="0"/>
              <a:t>Advanced Computer Networks :  TCP Variants Performance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40475"/>
            <a:ext cx="914400" cy="365125"/>
          </a:xfrm>
        </p:spPr>
        <p:txBody>
          <a:bodyPr/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7DA7C2E0-E6A2-4279-A518-B38A6AE79D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676400" cy="64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05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476B-A846-4E68-BFCC-4DD5315F5B68}" type="datetime1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3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6DD-9A05-4182-A31C-8647A5856B2F}" type="datetime1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3EAF-3195-43AE-8821-CB2F9432C45E}" type="datetime1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18C9-AE5E-4074-BD87-8035B745B17F}" type="datetime1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F3C-513E-4D8F-98E2-F13F890A95A5}" type="datetime1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9F1D-871D-41E2-93D8-204C7FD73380}" type="datetime1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41E8-06D7-44CF-8865-48DBAC42A7A8}" type="datetime1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7A02-A924-478B-9672-D643680CB3B7}" type="datetime1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6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8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New Variants of TCP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smtClean="0">
                <a:solidFill>
                  <a:schemeClr val="bg1"/>
                </a:solidFill>
              </a:rPr>
              <a:t>Presenter – Bob Kinicki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Fairness in TCP Variants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32548"/>
            <a:ext cx="3276600" cy="47920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s-2 dumbbell simulations</a:t>
            </a:r>
          </a:p>
          <a:p>
            <a:r>
              <a:rPr lang="en-US" dirty="0" smtClean="0"/>
              <a:t>C = 1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Min RTT = 104 </a:t>
            </a:r>
            <a:r>
              <a:rPr lang="en-US" dirty="0" err="1" smtClean="0"/>
              <a:t>ms.</a:t>
            </a:r>
            <a:endParaRPr lang="en-US" dirty="0" smtClean="0"/>
          </a:p>
          <a:p>
            <a:r>
              <a:rPr lang="en-US" dirty="0" smtClean="0"/>
              <a:t>Drop tail routers</a:t>
            </a:r>
          </a:p>
          <a:p>
            <a:r>
              <a:rPr lang="en-US" dirty="0" smtClean="0"/>
              <a:t>1500 byte packets</a:t>
            </a:r>
          </a:p>
          <a:p>
            <a:r>
              <a:rPr lang="en-US" dirty="0" smtClean="0"/>
              <a:t>Buffer size = BDP</a:t>
            </a:r>
          </a:p>
          <a:p>
            <a:r>
              <a:rPr lang="en-US" dirty="0" smtClean="0"/>
              <a:t>20 flows of each TCP variant</a:t>
            </a:r>
          </a:p>
          <a:p>
            <a:r>
              <a:rPr lang="en-US" dirty="0" smtClean="0"/>
              <a:t>1200 sec. simulated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80148"/>
            <a:ext cx="5295672" cy="48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00800" y="3048000"/>
            <a:ext cx="2667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D60093"/>
                </a:solidFill>
              </a:rPr>
              <a:t>BIC too aggressive!</a:t>
            </a:r>
            <a:endParaRPr lang="en-US" b="1" dirty="0">
              <a:solidFill>
                <a:srgbClr val="D6009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943600" y="3048000"/>
            <a:ext cx="762000" cy="228600"/>
          </a:xfrm>
          <a:prstGeom prst="straightConnector1">
            <a:avLst/>
          </a:prstGeom>
          <a:ln w="254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36576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NewReno</a:t>
            </a:r>
            <a:r>
              <a:rPr lang="en-US" b="1" dirty="0" smtClean="0">
                <a:solidFill>
                  <a:srgbClr val="C00000"/>
                </a:solidFill>
              </a:rPr>
              <a:t> and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Compound get  beat up!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858000" y="4267200"/>
            <a:ext cx="457200" cy="48686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0" y="3429000"/>
            <a:ext cx="2133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9"/>
                </a:solidFill>
              </a:rPr>
              <a:t>Cubic  fairer</a:t>
            </a:r>
            <a:endParaRPr lang="en-US" b="1" dirty="0">
              <a:solidFill>
                <a:srgbClr val="000099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24600" y="3886200"/>
            <a:ext cx="0" cy="572947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526994" y="5943600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</a:t>
            </a:r>
            <a:r>
              <a:rPr lang="en-US" b="1" dirty="0" err="1">
                <a:solidFill>
                  <a:schemeClr val="bg1"/>
                </a:solidFill>
              </a:rPr>
              <a:t>Munif</a:t>
            </a:r>
            <a:r>
              <a:rPr lang="en-US" b="1" dirty="0">
                <a:solidFill>
                  <a:schemeClr val="bg1"/>
                </a:solidFill>
              </a:rPr>
              <a:t>  2007]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884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in TCP Variants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95500"/>
            <a:ext cx="8015288" cy="323850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Rectangle 5"/>
          <p:cNvSpPr/>
          <p:nvPr/>
        </p:nvSpPr>
        <p:spPr>
          <a:xfrm>
            <a:off x="7162800" y="4953000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</a:t>
            </a:r>
            <a:r>
              <a:rPr lang="en-US" b="1" dirty="0" err="1">
                <a:solidFill>
                  <a:schemeClr val="bg1"/>
                </a:solidFill>
              </a:rPr>
              <a:t>Munif</a:t>
            </a:r>
            <a:r>
              <a:rPr lang="en-US" b="1" dirty="0">
                <a:solidFill>
                  <a:schemeClr val="bg1"/>
                </a:solidFill>
              </a:rPr>
              <a:t>  2007] 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447800" y="3714750"/>
            <a:ext cx="1371600" cy="40005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4991100"/>
            <a:ext cx="25146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Aggressive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75857" y="4025384"/>
            <a:ext cx="914400" cy="1099066"/>
          </a:xfrm>
          <a:prstGeom prst="straightConnector1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85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Speed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8152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96200" y="5410200"/>
            <a:ext cx="135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[Wu 2008a]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85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and Response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" y="1371600"/>
            <a:ext cx="9015015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96200" y="5943600"/>
            <a:ext cx="135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2008a]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Cubic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1828800"/>
            <a:ext cx="381000" cy="228600"/>
          </a:xfrm>
          <a:prstGeom prst="straightConnector1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600" y="19050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HS-TCP</a:t>
            </a:r>
            <a:endParaRPr lang="en-US" sz="1600" b="1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24000" y="2133600"/>
            <a:ext cx="381000" cy="381000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5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Satellite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" y="1562100"/>
            <a:ext cx="9017972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97486" y="56504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Satellite Simulations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6309"/>
            <a:ext cx="3973286" cy="606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00200"/>
            <a:ext cx="454396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5105400"/>
            <a:ext cx="3810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HFTP flows: 100000 packet window</a:t>
            </a:r>
          </a:p>
          <a:p>
            <a:r>
              <a:rPr lang="en-US" dirty="0" smtClean="0"/>
              <a:t>FTP flows: 64 packet window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5200" y="58790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96200" y="2286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HS-TCP</a:t>
            </a:r>
            <a:endParaRPr lang="en-US" sz="1600" b="1" dirty="0">
              <a:solidFill>
                <a:srgbClr val="000099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620000" y="457200"/>
            <a:ext cx="298900" cy="60960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39000" y="31242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HS-TCP</a:t>
            </a:r>
            <a:endParaRPr lang="en-US" sz="1600" b="1" dirty="0">
              <a:solidFill>
                <a:srgbClr val="000099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934200" y="3352800"/>
            <a:ext cx="533400" cy="609600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9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TCP Variant Utilization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529387" cy="511144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/>
        </p:spPr>
      </p:pic>
      <p:sp>
        <p:nvSpPr>
          <p:cNvPr id="7" name="Rectangle 6"/>
          <p:cNvSpPr/>
          <p:nvPr/>
        </p:nvSpPr>
        <p:spPr>
          <a:xfrm>
            <a:off x="6477000" y="56504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 </a:t>
            </a:r>
          </a:p>
        </p:txBody>
      </p:sp>
      <p:sp>
        <p:nvSpPr>
          <p:cNvPr id="3" name="Oval 2"/>
          <p:cNvSpPr/>
          <p:nvPr/>
        </p:nvSpPr>
        <p:spPr>
          <a:xfrm>
            <a:off x="5181600" y="1219200"/>
            <a:ext cx="685800" cy="1371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Munif</a:t>
            </a:r>
            <a:r>
              <a:rPr lang="en-US" dirty="0" smtClean="0">
                <a:solidFill>
                  <a:schemeClr val="bg1"/>
                </a:solidFill>
              </a:rPr>
              <a:t>  2007] </a:t>
            </a:r>
            <a:r>
              <a:rPr lang="en-US" dirty="0" smtClean="0"/>
              <a:t>K. </a:t>
            </a:r>
            <a:r>
              <a:rPr lang="en-US" dirty="0" err="1" smtClean="0"/>
              <a:t>Munir</a:t>
            </a:r>
            <a:r>
              <a:rPr lang="en-US" dirty="0" smtClean="0"/>
              <a:t>, M. </a:t>
            </a:r>
            <a:r>
              <a:rPr lang="en-US" dirty="0" err="1" smtClean="0"/>
              <a:t>Welzl</a:t>
            </a:r>
            <a:r>
              <a:rPr lang="en-US" dirty="0" smtClean="0"/>
              <a:t>, D. </a:t>
            </a:r>
            <a:r>
              <a:rPr lang="en-US" dirty="0" err="1" smtClean="0"/>
              <a:t>Damianovic</a:t>
            </a:r>
            <a:r>
              <a:rPr lang="en-US" dirty="0" smtClean="0"/>
              <a:t>, “Linux </a:t>
            </a:r>
            <a:r>
              <a:rPr lang="en-US" dirty="0"/>
              <a:t>beats Windows! – or the </a:t>
            </a:r>
            <a:r>
              <a:rPr lang="en-US" dirty="0" smtClean="0"/>
              <a:t>Worrying Evolution </a:t>
            </a:r>
            <a:r>
              <a:rPr lang="en-US" dirty="0"/>
              <a:t>of TCP in </a:t>
            </a:r>
            <a:r>
              <a:rPr lang="en-US" dirty="0" smtClean="0"/>
              <a:t>Common Operating</a:t>
            </a:r>
            <a:r>
              <a:rPr lang="en-US" dirty="0"/>
              <a:t> </a:t>
            </a:r>
            <a:r>
              <a:rPr lang="en-US" dirty="0" smtClean="0"/>
              <a:t>Systems”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Fifth </a:t>
            </a:r>
            <a:r>
              <a:rPr lang="en-US" dirty="0" smtClean="0">
                <a:effectLst/>
              </a:rPr>
              <a:t>International Workshop </a:t>
            </a:r>
            <a:r>
              <a:rPr lang="en-US" dirty="0">
                <a:effectLst/>
              </a:rPr>
              <a:t>on </a:t>
            </a:r>
            <a:r>
              <a:rPr lang="en-US" dirty="0" smtClean="0">
                <a:effectLst/>
              </a:rPr>
              <a:t>Protocols </a:t>
            </a:r>
            <a:r>
              <a:rPr lang="en-US" dirty="0">
                <a:effectLst/>
              </a:rPr>
              <a:t>for </a:t>
            </a:r>
            <a:r>
              <a:rPr lang="en-US" dirty="0" smtClean="0">
                <a:effectLst/>
              </a:rPr>
              <a:t>FAST Long-Distance Networks (PFLDnet-07), February 2007, </a:t>
            </a:r>
            <a:r>
              <a:rPr lang="en-US" dirty="0">
                <a:effectLst/>
              </a:rPr>
              <a:t>pp. 43-48</a:t>
            </a:r>
            <a:r>
              <a:rPr lang="en-US" dirty="0" smtClean="0">
                <a:effectLst/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[Wu 2008a] </a:t>
            </a:r>
            <a:r>
              <a:rPr lang="en-US" dirty="0" smtClean="0"/>
              <a:t> X. Wu, “Effects of Applying High Speed Congestion Control Algorithms in the Internet”, National University of </a:t>
            </a:r>
            <a:r>
              <a:rPr lang="en-US" dirty="0" smtClean="0"/>
              <a:t>Singapore </a:t>
            </a:r>
            <a:r>
              <a:rPr lang="en-US" dirty="0" smtClean="0"/>
              <a:t>Tech Report 2008.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[Wu 2008b] </a:t>
            </a:r>
            <a:r>
              <a:rPr lang="en-US" dirty="0" err="1"/>
              <a:t>Xiuchao</a:t>
            </a:r>
            <a:r>
              <a:rPr lang="en-US" dirty="0"/>
              <a:t> Wu, </a:t>
            </a:r>
            <a:r>
              <a:rPr lang="en-US" dirty="0" smtClean="0"/>
              <a:t>M. C. </a:t>
            </a:r>
            <a:r>
              <a:rPr lang="en-US" dirty="0"/>
              <a:t>Chan and A. L. </a:t>
            </a:r>
            <a:r>
              <a:rPr lang="en-US" dirty="0" err="1"/>
              <a:t>Ananda</a:t>
            </a:r>
            <a:r>
              <a:rPr lang="en-US" dirty="0"/>
              <a:t>, "Effects of Applying High-Speed Congestion Control Algorithms in Satellite Network", IEEE </a:t>
            </a:r>
            <a:r>
              <a:rPr lang="en-US" dirty="0" smtClean="0"/>
              <a:t>International Conference on </a:t>
            </a:r>
            <a:r>
              <a:rPr lang="en-US" dirty="0" err="1" smtClean="0"/>
              <a:t>Communcations</a:t>
            </a:r>
            <a:r>
              <a:rPr lang="en-US" dirty="0" smtClean="0"/>
              <a:t>, Beijing, May 2008, </a:t>
            </a:r>
            <a:r>
              <a:rPr lang="en-US" dirty="0"/>
              <a:t>pp. 1925-1929 </a:t>
            </a:r>
            <a:r>
              <a:rPr lang="en-US" dirty="0" smtClean="0"/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315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Performance of New Variants of TCP</vt:lpstr>
      <vt:lpstr>Fairness in TCP Variants</vt:lpstr>
      <vt:lpstr>Fairness in TCP Variants</vt:lpstr>
      <vt:lpstr>High Speed Simulations</vt:lpstr>
      <vt:lpstr>Utilization and Response Time</vt:lpstr>
      <vt:lpstr>Simulated Satellite Network</vt:lpstr>
      <vt:lpstr>Satellite Simulations</vt:lpstr>
      <vt:lpstr>TCP Variant Utilization</vt:lpstr>
      <vt:lpstr>References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Kinicki</dc:creator>
  <cp:lastModifiedBy>Prof. Kinicki</cp:lastModifiedBy>
  <cp:revision>100</cp:revision>
  <dcterms:created xsi:type="dcterms:W3CDTF">2011-09-27T18:32:59Z</dcterms:created>
  <dcterms:modified xsi:type="dcterms:W3CDTF">2012-04-23T19:30:04Z</dcterms:modified>
</cp:coreProperties>
</file>