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5" r:id="rId3"/>
    <p:sldId id="410" r:id="rId4"/>
    <p:sldId id="411" r:id="rId5"/>
    <p:sldId id="412" r:id="rId6"/>
    <p:sldId id="414" r:id="rId7"/>
    <p:sldId id="415" r:id="rId8"/>
    <p:sldId id="376" r:id="rId9"/>
    <p:sldId id="416" r:id="rId10"/>
    <p:sldId id="374" r:id="rId11"/>
    <p:sldId id="377" r:id="rId12"/>
    <p:sldId id="378" r:id="rId13"/>
    <p:sldId id="417" r:id="rId14"/>
    <p:sldId id="379" r:id="rId15"/>
    <p:sldId id="380" r:id="rId16"/>
    <p:sldId id="381" r:id="rId17"/>
    <p:sldId id="382" r:id="rId18"/>
    <p:sldId id="384" r:id="rId19"/>
    <p:sldId id="385" r:id="rId20"/>
    <p:sldId id="383" r:id="rId21"/>
    <p:sldId id="386" r:id="rId22"/>
    <p:sldId id="387" r:id="rId23"/>
    <p:sldId id="388" r:id="rId24"/>
    <p:sldId id="407" r:id="rId25"/>
    <p:sldId id="389" r:id="rId26"/>
    <p:sldId id="409" r:id="rId27"/>
    <p:sldId id="408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912" y="-7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4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16418-D62E-4036-873F-0FEFEAEEF16A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6CE445E-4961-41FF-9D52-594184A71469}" type="datetime3">
              <a:rPr lang="en-US" sz="1200">
                <a:latin typeface="Times New Roman" pitchFamily="18" charset="0"/>
              </a:rPr>
              <a:pPr/>
              <a:t>12 January 2012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E0627F1-6644-4099-A8EC-56FB984E2A24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B17FF0-3C1C-4728-AE13-781F06F4770E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1F2A7-5864-4F0E-9A52-D34ECA0273A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47FF-EA98-4A02-A491-ABD18AB4855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8025"/>
            <a:ext cx="4597400" cy="34496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44" y="4404479"/>
            <a:ext cx="5121912" cy="41710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95" tIns="46548" rIns="93095" bIns="4654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623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Networks: Introduction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D946-FD6C-4B0C-9B27-897139BF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62993" cy="250033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64836" y="5643578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Spring 2012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95400" y="233047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 b="0">
              <a:solidFill>
                <a:schemeClr val="bg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495800" y="2635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953000" y="2482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86400" y="2863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53000" y="22542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–"/>
            </a:pPr>
            <a:endParaRPr lang="en-US" sz="1600" b="0">
              <a:solidFill>
                <a:srgbClr val="A5002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410200" y="3473470"/>
            <a:ext cx="685800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715000" y="3244870"/>
            <a:ext cx="762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715000" y="3244870"/>
            <a:ext cx="76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248400" y="3625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257800" y="362587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791200" y="4159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048000" y="332107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352800" y="3778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971800" y="29400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819400" y="3016270"/>
            <a:ext cx="6096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590800" y="3854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2286000" y="2940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524000" y="3625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191000" y="4997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43600" y="27876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715000" y="4616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338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7056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590800" y="4845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1676400" y="4464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429000" y="3397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705600" y="3092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581400" y="4387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4958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48006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57224" y="3071810"/>
            <a:ext cx="498501" cy="4715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14348" y="3857628"/>
            <a:ext cx="488977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C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4714876" y="1857364"/>
            <a:ext cx="500066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L</a:t>
            </a: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928662" y="4929198"/>
            <a:ext cx="503263" cy="5715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D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428860" y="5500702"/>
            <a:ext cx="450865" cy="4810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E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357950" y="5286388"/>
            <a:ext cx="500066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G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686676" y="3571876"/>
            <a:ext cx="528662" cy="4397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J</a:t>
            </a: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1571604" y="2285992"/>
            <a:ext cx="469921" cy="419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7696200" y="4692670"/>
            <a:ext cx="519138" cy="4508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H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143372" y="5786454"/>
            <a:ext cx="488953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F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2285984" y="2071678"/>
            <a:ext cx="508001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M</a:t>
            </a: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5105400" y="3321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5715000" y="3778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>
            <a:off x="1295400" y="598807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72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" name="AutoShape 7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9" name="AutoShape 76"/>
          <p:cNvCxnSpPr>
            <a:cxnSpLocks noChangeShapeType="1"/>
            <a:stCxn id="29" idx="6"/>
            <a:endCxn id="38" idx="1"/>
          </p:cNvCxnSpPr>
          <p:nvPr/>
        </p:nvCxnSpPr>
        <p:spPr bwMode="auto">
          <a:xfrm>
            <a:off x="2674938" y="313057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0" name="AutoShape 77"/>
          <p:cNvCxnSpPr>
            <a:cxnSpLocks noChangeShapeType="1"/>
            <a:stCxn id="30" idx="7"/>
            <a:endCxn id="29" idx="3"/>
          </p:cNvCxnSpPr>
          <p:nvPr/>
        </p:nvCxnSpPr>
        <p:spPr bwMode="auto">
          <a:xfrm flipV="1">
            <a:off x="1849438" y="327344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1" name="AutoShape 78"/>
          <p:cNvCxnSpPr>
            <a:cxnSpLocks noChangeShapeType="1"/>
            <a:stCxn id="28" idx="7"/>
            <a:endCxn id="38" idx="3"/>
          </p:cNvCxnSpPr>
          <p:nvPr/>
        </p:nvCxnSpPr>
        <p:spPr bwMode="auto">
          <a:xfrm flipV="1">
            <a:off x="2916238" y="373064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2" name="AutoShape 79"/>
          <p:cNvCxnSpPr>
            <a:cxnSpLocks noChangeShapeType="1"/>
            <a:stCxn id="38" idx="0"/>
            <a:endCxn id="34" idx="3"/>
          </p:cNvCxnSpPr>
          <p:nvPr/>
        </p:nvCxnSpPr>
        <p:spPr bwMode="auto">
          <a:xfrm flipV="1">
            <a:off x="3619500" y="296864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3" name="AutoShape 80"/>
          <p:cNvCxnSpPr>
            <a:cxnSpLocks noChangeShapeType="1"/>
            <a:stCxn id="34" idx="6"/>
            <a:endCxn id="42" idx="2"/>
          </p:cNvCxnSpPr>
          <p:nvPr/>
        </p:nvCxnSpPr>
        <p:spPr bwMode="auto">
          <a:xfrm>
            <a:off x="4122738" y="282577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AutoShape 81"/>
          <p:cNvCxnSpPr>
            <a:cxnSpLocks noChangeShapeType="1"/>
            <a:stCxn id="42" idx="6"/>
            <a:endCxn id="32" idx="2"/>
          </p:cNvCxnSpPr>
          <p:nvPr/>
        </p:nvCxnSpPr>
        <p:spPr bwMode="auto">
          <a:xfrm>
            <a:off x="5189538" y="282577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5" name="AutoShape 82"/>
          <p:cNvCxnSpPr>
            <a:cxnSpLocks noChangeShapeType="1"/>
            <a:stCxn id="32" idx="6"/>
            <a:endCxn id="39" idx="1"/>
          </p:cNvCxnSpPr>
          <p:nvPr/>
        </p:nvCxnSpPr>
        <p:spPr bwMode="auto">
          <a:xfrm>
            <a:off x="6332538" y="297817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6" name="AutoShape 83"/>
          <p:cNvCxnSpPr>
            <a:cxnSpLocks noChangeShapeType="1"/>
            <a:stCxn id="30" idx="6"/>
            <a:endCxn id="28" idx="2"/>
          </p:cNvCxnSpPr>
          <p:nvPr/>
        </p:nvCxnSpPr>
        <p:spPr bwMode="auto">
          <a:xfrm>
            <a:off x="1912938" y="381637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7" name="AutoShape 84"/>
          <p:cNvCxnSpPr>
            <a:cxnSpLocks noChangeShapeType="1"/>
            <a:stCxn id="38" idx="6"/>
            <a:endCxn id="54" idx="2"/>
          </p:cNvCxnSpPr>
          <p:nvPr/>
        </p:nvCxnSpPr>
        <p:spPr bwMode="auto">
          <a:xfrm flipV="1">
            <a:off x="3817938" y="351157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9" name="AutoShape 86"/>
          <p:cNvCxnSpPr>
            <a:cxnSpLocks noChangeShapeType="1"/>
            <a:stCxn id="34" idx="5"/>
            <a:endCxn id="54" idx="1"/>
          </p:cNvCxnSpPr>
          <p:nvPr/>
        </p:nvCxnSpPr>
        <p:spPr bwMode="auto">
          <a:xfrm>
            <a:off x="4059238" y="296864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0" name="AutoShape 87"/>
          <p:cNvCxnSpPr>
            <a:cxnSpLocks noChangeShapeType="1"/>
            <a:stCxn id="28" idx="4"/>
            <a:endCxn id="36" idx="0"/>
          </p:cNvCxnSpPr>
          <p:nvPr/>
        </p:nvCxnSpPr>
        <p:spPr bwMode="auto">
          <a:xfrm>
            <a:off x="2781300" y="424340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" name="AutoShape 88"/>
          <p:cNvCxnSpPr>
            <a:cxnSpLocks noChangeShapeType="1"/>
            <a:stCxn id="37" idx="6"/>
            <a:endCxn id="36" idx="1"/>
          </p:cNvCxnSpPr>
          <p:nvPr/>
        </p:nvCxnSpPr>
        <p:spPr bwMode="auto">
          <a:xfrm>
            <a:off x="2065338" y="465457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2" name="AutoShape 89"/>
          <p:cNvCxnSpPr>
            <a:cxnSpLocks noChangeShapeType="1"/>
            <a:stCxn id="29" idx="7"/>
            <a:endCxn id="34" idx="2"/>
          </p:cNvCxnSpPr>
          <p:nvPr/>
        </p:nvCxnSpPr>
        <p:spPr bwMode="auto">
          <a:xfrm flipV="1">
            <a:off x="2611438" y="282577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3" name="AutoShape 91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4" name="AutoShape 92"/>
          <p:cNvCxnSpPr>
            <a:cxnSpLocks noChangeShapeType="1"/>
            <a:stCxn id="40" idx="6"/>
            <a:endCxn id="41" idx="3"/>
          </p:cNvCxnSpPr>
          <p:nvPr/>
        </p:nvCxnSpPr>
        <p:spPr bwMode="auto">
          <a:xfrm flipV="1">
            <a:off x="3970338" y="434024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75" name="AutoShape 93"/>
          <p:cNvCxnSpPr>
            <a:cxnSpLocks noChangeShapeType="1"/>
            <a:stCxn id="40" idx="5"/>
            <a:endCxn id="31" idx="1"/>
          </p:cNvCxnSpPr>
          <p:nvPr/>
        </p:nvCxnSpPr>
        <p:spPr bwMode="auto">
          <a:xfrm>
            <a:off x="3906838" y="4721245"/>
            <a:ext cx="339725" cy="32385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76" name="AutoShape 94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7" name="AutoShape 95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2979738" y="503557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" name="AutoShape 96"/>
          <p:cNvCxnSpPr>
            <a:cxnSpLocks noChangeShapeType="1"/>
            <a:stCxn id="54" idx="7"/>
            <a:endCxn id="32" idx="3"/>
          </p:cNvCxnSpPr>
          <p:nvPr/>
        </p:nvCxnSpPr>
        <p:spPr bwMode="auto">
          <a:xfrm flipV="1">
            <a:off x="5430838" y="312104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" name="AutoShape 98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1" name="AutoShape 99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" name="AutoShape 100"/>
          <p:cNvCxnSpPr>
            <a:cxnSpLocks noChangeShapeType="1"/>
            <a:stCxn id="32" idx="4"/>
            <a:endCxn id="55" idx="0"/>
          </p:cNvCxnSpPr>
          <p:nvPr/>
        </p:nvCxnSpPr>
        <p:spPr bwMode="auto">
          <a:xfrm flipH="1">
            <a:off x="5905500" y="317660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3" name="AutoShape 101"/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5430838" y="3654445"/>
            <a:ext cx="3397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4" name="AutoShape 102"/>
          <p:cNvCxnSpPr>
            <a:cxnSpLocks noChangeShapeType="1"/>
            <a:stCxn id="31" idx="6"/>
            <a:endCxn id="33" idx="2"/>
          </p:cNvCxnSpPr>
          <p:nvPr/>
        </p:nvCxnSpPr>
        <p:spPr bwMode="auto">
          <a:xfrm flipV="1">
            <a:off x="4579938" y="480697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5" name="AutoShape 103"/>
          <p:cNvCxnSpPr>
            <a:cxnSpLocks noChangeShapeType="1"/>
            <a:stCxn id="33" idx="7"/>
            <a:endCxn id="35" idx="2"/>
          </p:cNvCxnSpPr>
          <p:nvPr/>
        </p:nvCxnSpPr>
        <p:spPr bwMode="auto">
          <a:xfrm flipV="1">
            <a:off x="6040438" y="419737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6" name="AutoShape 104"/>
          <p:cNvCxnSpPr>
            <a:cxnSpLocks noChangeShapeType="1"/>
            <a:stCxn id="35" idx="0"/>
            <a:endCxn id="39" idx="4"/>
          </p:cNvCxnSpPr>
          <p:nvPr/>
        </p:nvCxnSpPr>
        <p:spPr bwMode="auto">
          <a:xfrm flipV="1">
            <a:off x="6896100" y="348140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7" name="AutoShape 105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8" name="AutoShape 106"/>
          <p:cNvCxnSpPr>
            <a:cxnSpLocks noChangeShapeType="1"/>
            <a:stCxn id="31" idx="7"/>
            <a:endCxn id="55" idx="3"/>
          </p:cNvCxnSpPr>
          <p:nvPr/>
        </p:nvCxnSpPr>
        <p:spPr bwMode="auto">
          <a:xfrm flipV="1">
            <a:off x="4516438" y="411164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9" name="AutoShape 107"/>
          <p:cNvCxnSpPr>
            <a:cxnSpLocks noChangeShapeType="1"/>
            <a:stCxn id="46" idx="0"/>
            <a:endCxn id="37" idx="3"/>
          </p:cNvCxnSpPr>
          <p:nvPr/>
        </p:nvCxnSpPr>
        <p:spPr bwMode="auto">
          <a:xfrm rot="5400000" flipH="1" flipV="1">
            <a:off x="1386283" y="4583285"/>
            <a:ext cx="139924" cy="55190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0" name="AutoShape 108"/>
          <p:cNvCxnSpPr>
            <a:cxnSpLocks noChangeShapeType="1"/>
            <a:stCxn id="44" idx="3"/>
            <a:endCxn id="30" idx="3"/>
          </p:cNvCxnSpPr>
          <p:nvPr/>
        </p:nvCxnSpPr>
        <p:spPr bwMode="auto">
          <a:xfrm flipV="1">
            <a:off x="1203325" y="3951074"/>
            <a:ext cx="376471" cy="156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1" name="AutoShape 109"/>
          <p:cNvCxnSpPr>
            <a:cxnSpLocks noChangeShapeType="1"/>
            <a:stCxn id="43" idx="2"/>
            <a:endCxn id="30" idx="1"/>
          </p:cNvCxnSpPr>
          <p:nvPr/>
        </p:nvCxnSpPr>
        <p:spPr bwMode="auto">
          <a:xfrm rot="16200000" flipH="1">
            <a:off x="1273962" y="3375832"/>
            <a:ext cx="138346" cy="47332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" name="AutoShape 110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3" name="AutoShape 111"/>
          <p:cNvCxnSpPr>
            <a:cxnSpLocks noChangeShapeType="1"/>
            <a:stCxn id="53" idx="2"/>
            <a:endCxn id="34" idx="1"/>
          </p:cNvCxnSpPr>
          <p:nvPr/>
        </p:nvCxnSpPr>
        <p:spPr bwMode="auto">
          <a:xfrm rot="16200000" flipH="1">
            <a:off x="3105129" y="2006599"/>
            <a:ext cx="119322" cy="124961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4" name="AutoShape 112"/>
          <p:cNvCxnSpPr>
            <a:cxnSpLocks noChangeShapeType="1"/>
            <a:stCxn id="45" idx="2"/>
            <a:endCxn id="42" idx="0"/>
          </p:cNvCxnSpPr>
          <p:nvPr/>
        </p:nvCxnSpPr>
        <p:spPr bwMode="auto">
          <a:xfrm rot="16200000" flipH="1">
            <a:off x="4803365" y="2447535"/>
            <a:ext cx="349278" cy="26191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96" name="AutoShape 114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7" name="AutoShape 115"/>
          <p:cNvCxnSpPr>
            <a:cxnSpLocks noChangeShapeType="1"/>
            <a:stCxn id="47" idx="0"/>
            <a:endCxn id="36" idx="4"/>
          </p:cNvCxnSpPr>
          <p:nvPr/>
        </p:nvCxnSpPr>
        <p:spPr bwMode="auto">
          <a:xfrm rot="5400000" flipH="1" flipV="1">
            <a:off x="2580480" y="5299883"/>
            <a:ext cx="274632" cy="127007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98" name="AutoShape 116"/>
          <p:cNvCxnSpPr>
            <a:cxnSpLocks noChangeShapeType="1"/>
            <a:stCxn id="52" idx="0"/>
            <a:endCxn id="31" idx="4"/>
          </p:cNvCxnSpPr>
          <p:nvPr/>
        </p:nvCxnSpPr>
        <p:spPr bwMode="auto">
          <a:xfrm rot="16200000" flipV="1">
            <a:off x="4180683" y="5579287"/>
            <a:ext cx="407984" cy="6349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  <p:sp>
        <p:nvSpPr>
          <p:cNvPr id="101" name="Oval 119"/>
          <p:cNvSpPr>
            <a:spLocks noChangeArrowheads="1"/>
          </p:cNvSpPr>
          <p:nvPr/>
        </p:nvSpPr>
        <p:spPr bwMode="auto">
          <a:xfrm>
            <a:off x="3114675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25812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103" name="Oval 121"/>
          <p:cNvSpPr>
            <a:spLocks noChangeArrowheads="1"/>
          </p:cNvSpPr>
          <p:nvPr/>
        </p:nvSpPr>
        <p:spPr bwMode="auto">
          <a:xfrm>
            <a:off x="36480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4191000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05" name="Oval 123"/>
          <p:cNvSpPr>
            <a:spLocks noChangeArrowheads="1"/>
          </p:cNvSpPr>
          <p:nvPr/>
        </p:nvSpPr>
        <p:spPr bwMode="auto">
          <a:xfrm>
            <a:off x="5257800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2200275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5867400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AutoShape 126"/>
          <p:cNvCxnSpPr>
            <a:cxnSpLocks noChangeShapeType="1"/>
          </p:cNvCxnSpPr>
          <p:nvPr/>
        </p:nvCxnSpPr>
        <p:spPr bwMode="auto">
          <a:xfrm>
            <a:off x="2339975" y="1666867"/>
            <a:ext cx="34956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127"/>
          <p:cNvCxnSpPr>
            <a:cxnSpLocks noChangeShapeType="1"/>
            <a:stCxn id="101" idx="0"/>
          </p:cNvCxnSpPr>
          <p:nvPr/>
        </p:nvCxnSpPr>
        <p:spPr bwMode="auto">
          <a:xfrm flipH="1" flipV="1">
            <a:off x="3267075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28"/>
          <p:cNvCxnSpPr>
            <a:cxnSpLocks noChangeShapeType="1"/>
            <a:stCxn id="105" idx="4"/>
          </p:cNvCxnSpPr>
          <p:nvPr/>
        </p:nvCxnSpPr>
        <p:spPr bwMode="auto">
          <a:xfrm>
            <a:off x="5448300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129"/>
          <p:cNvCxnSpPr>
            <a:cxnSpLocks noChangeShapeType="1"/>
            <a:stCxn id="102" idx="4"/>
          </p:cNvCxnSpPr>
          <p:nvPr/>
        </p:nvCxnSpPr>
        <p:spPr bwMode="auto">
          <a:xfrm>
            <a:off x="27717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AutoShape 130"/>
          <p:cNvCxnSpPr>
            <a:cxnSpLocks noChangeShapeType="1"/>
            <a:stCxn id="103" idx="4"/>
          </p:cNvCxnSpPr>
          <p:nvPr/>
        </p:nvCxnSpPr>
        <p:spPr bwMode="auto">
          <a:xfrm>
            <a:off x="38385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AutoShape 131"/>
          <p:cNvCxnSpPr>
            <a:cxnSpLocks noChangeShapeType="1"/>
            <a:stCxn id="104" idx="0"/>
          </p:cNvCxnSpPr>
          <p:nvPr/>
        </p:nvCxnSpPr>
        <p:spPr bwMode="auto">
          <a:xfrm flipH="1" flipV="1">
            <a:off x="4343400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132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39893" y="1732348"/>
            <a:ext cx="214314" cy="3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Rectangle 134"/>
          <p:cNvSpPr>
            <a:spLocks noChangeArrowheads="1"/>
          </p:cNvSpPr>
          <p:nvPr/>
        </p:nvSpPr>
        <p:spPr bwMode="auto">
          <a:xfrm>
            <a:off x="1828800" y="3397270"/>
            <a:ext cx="1143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/>
              <a:t>nodes</a:t>
            </a:r>
          </a:p>
        </p:txBody>
      </p:sp>
      <p:cxnSp>
        <p:nvCxnSpPr>
          <p:cNvPr id="116" name="AutoShape 136"/>
          <p:cNvCxnSpPr>
            <a:cxnSpLocks noChangeShapeType="1"/>
            <a:stCxn id="115" idx="3"/>
            <a:endCxn id="38" idx="2"/>
          </p:cNvCxnSpPr>
          <p:nvPr/>
        </p:nvCxnSpPr>
        <p:spPr bwMode="auto">
          <a:xfrm>
            <a:off x="2971800" y="356554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7" name="AutoShape 137"/>
          <p:cNvCxnSpPr>
            <a:cxnSpLocks noChangeShapeType="1"/>
            <a:stCxn id="115" idx="3"/>
            <a:endCxn id="29" idx="5"/>
          </p:cNvCxnSpPr>
          <p:nvPr/>
        </p:nvCxnSpPr>
        <p:spPr bwMode="auto">
          <a:xfrm flipH="1" flipV="1">
            <a:off x="2611438" y="327344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" name="AutoShape 138"/>
          <p:cNvCxnSpPr>
            <a:cxnSpLocks noChangeShapeType="1"/>
            <a:stCxn id="115" idx="2"/>
            <a:endCxn id="28" idx="0"/>
          </p:cNvCxnSpPr>
          <p:nvPr/>
        </p:nvCxnSpPr>
        <p:spPr bwMode="auto">
          <a:xfrm rot="16200000" flipH="1">
            <a:off x="2530475" y="3603645"/>
            <a:ext cx="12065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" name="AutoShape 139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0" name="AutoShape 140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141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2" name="AutoShape 142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" name="AutoShape 143"/>
          <p:cNvCxnSpPr>
            <a:cxnSpLocks noChangeShapeType="1"/>
            <a:endCxn id="51" idx="0"/>
          </p:cNvCxnSpPr>
          <p:nvPr/>
        </p:nvCxnSpPr>
        <p:spPr bwMode="auto">
          <a:xfrm>
            <a:off x="7072330" y="4286256"/>
            <a:ext cx="883439" cy="406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4" name="AutoShape 14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AutoShape 145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6" name="AutoShape 146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AutoShape 147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8" name="Line 148"/>
          <p:cNvSpPr>
            <a:spLocks noChangeShapeType="1"/>
          </p:cNvSpPr>
          <p:nvPr/>
        </p:nvSpPr>
        <p:spPr bwMode="auto">
          <a:xfrm flipV="1">
            <a:off x="4876800" y="393067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AutoShape 149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0" name="AutoShape 150"/>
          <p:cNvCxnSpPr>
            <a:cxnSpLocks noChangeShapeType="1"/>
            <a:stCxn id="55" idx="0"/>
            <a:endCxn id="32" idx="4"/>
          </p:cNvCxnSpPr>
          <p:nvPr/>
        </p:nvCxnSpPr>
        <p:spPr bwMode="auto">
          <a:xfrm flipV="1">
            <a:off x="5905500" y="317660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1" name="AutoShape 151"/>
          <p:cNvCxnSpPr>
            <a:cxnSpLocks noChangeShapeType="1"/>
            <a:stCxn id="133" idx="3"/>
            <a:endCxn id="32" idx="7"/>
          </p:cNvCxnSpPr>
          <p:nvPr/>
        </p:nvCxnSpPr>
        <p:spPr bwMode="auto">
          <a:xfrm rot="5400000">
            <a:off x="6377545" y="2253173"/>
            <a:ext cx="481553" cy="699033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sp>
        <p:nvSpPr>
          <p:cNvPr id="132" name="Line 154"/>
          <p:cNvSpPr>
            <a:spLocks noChangeShapeType="1"/>
          </p:cNvSpPr>
          <p:nvPr/>
        </p:nvSpPr>
        <p:spPr bwMode="auto">
          <a:xfrm flipV="1">
            <a:off x="4876800" y="400687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55"/>
          <p:cNvSpPr>
            <a:spLocks noChangeArrowheads="1"/>
          </p:cNvSpPr>
          <p:nvPr/>
        </p:nvSpPr>
        <p:spPr bwMode="auto">
          <a:xfrm>
            <a:off x="6900882" y="197166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134" name="Oval 156"/>
          <p:cNvSpPr>
            <a:spLocks noChangeArrowheads="1"/>
          </p:cNvSpPr>
          <p:nvPr/>
        </p:nvSpPr>
        <p:spPr bwMode="auto">
          <a:xfrm>
            <a:off x="6643702" y="107154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135" name="Oval 157"/>
          <p:cNvSpPr>
            <a:spLocks noChangeArrowheads="1"/>
          </p:cNvSpPr>
          <p:nvPr/>
        </p:nvSpPr>
        <p:spPr bwMode="auto">
          <a:xfrm>
            <a:off x="8001000" y="11874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136" name="Oval 158"/>
          <p:cNvSpPr>
            <a:spLocks noChangeArrowheads="1"/>
          </p:cNvSpPr>
          <p:nvPr/>
        </p:nvSpPr>
        <p:spPr bwMode="auto">
          <a:xfrm>
            <a:off x="8229600" y="18732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8329642" y="275748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138" name="AutoShape 160"/>
          <p:cNvCxnSpPr>
            <a:cxnSpLocks noChangeShapeType="1"/>
            <a:stCxn id="133" idx="0"/>
            <a:endCxn id="134" idx="4"/>
          </p:cNvCxnSpPr>
          <p:nvPr/>
        </p:nvCxnSpPr>
        <p:spPr bwMode="auto">
          <a:xfrm rot="16200000" flipV="1">
            <a:off x="6779431" y="1621617"/>
            <a:ext cx="442922" cy="257180"/>
          </a:xfrm>
          <a:prstGeom prst="curvedConnector3">
            <a:avLst>
              <a:gd name="adj1" fmla="val 50000"/>
            </a:avLst>
          </a:prstGeom>
          <a:noFill/>
          <a:ln w="31750" cap="rnd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9" name="AutoShape 161"/>
          <p:cNvCxnSpPr>
            <a:cxnSpLocks noChangeShapeType="1"/>
            <a:stCxn id="133" idx="7"/>
            <a:endCxn id="135" idx="3"/>
          </p:cNvCxnSpPr>
          <p:nvPr/>
        </p:nvCxnSpPr>
        <p:spPr bwMode="auto">
          <a:xfrm rot="5400000" flipH="1" flipV="1">
            <a:off x="7449087" y="1419755"/>
            <a:ext cx="460908" cy="776828"/>
          </a:xfrm>
          <a:prstGeom prst="curvedConnector3">
            <a:avLst>
              <a:gd name="adj1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0" name="AutoShape 162"/>
          <p:cNvCxnSpPr>
            <a:cxnSpLocks noChangeShapeType="1"/>
            <a:stCxn id="133" idx="4"/>
          </p:cNvCxnSpPr>
          <p:nvPr/>
        </p:nvCxnSpPr>
        <p:spPr bwMode="auto">
          <a:xfrm rot="16200000" flipH="1">
            <a:off x="7482189" y="2076160"/>
            <a:ext cx="504549" cy="1209963"/>
          </a:xfrm>
          <a:prstGeom prst="curvedConnector2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1" name="AutoShape 163"/>
          <p:cNvCxnSpPr>
            <a:cxnSpLocks noChangeShapeType="1"/>
            <a:stCxn id="133" idx="6"/>
            <a:endCxn id="136" idx="3"/>
          </p:cNvCxnSpPr>
          <p:nvPr/>
        </p:nvCxnSpPr>
        <p:spPr bwMode="auto">
          <a:xfrm>
            <a:off x="7358082" y="2200268"/>
            <a:ext cx="938473" cy="63247"/>
          </a:xfrm>
          <a:prstGeom prst="curvedConnector4">
            <a:avLst>
              <a:gd name="adj1" fmla="val 46433"/>
              <a:gd name="adj2" fmla="val 46144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2" name="AutoShape 104"/>
          <p:cNvCxnSpPr>
            <a:cxnSpLocks noChangeShapeType="1"/>
            <a:stCxn id="48" idx="0"/>
            <a:endCxn id="33" idx="5"/>
          </p:cNvCxnSpPr>
          <p:nvPr/>
        </p:nvCxnSpPr>
        <p:spPr bwMode="auto">
          <a:xfrm rot="16200000" flipV="1">
            <a:off x="6151737" y="4830141"/>
            <a:ext cx="344714" cy="56777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5" name="AutoShape 93"/>
          <p:cNvCxnSpPr>
            <a:cxnSpLocks noChangeShapeType="1"/>
            <a:stCxn id="42" idx="4"/>
            <a:endCxn id="54" idx="0"/>
          </p:cNvCxnSpPr>
          <p:nvPr/>
        </p:nvCxnSpPr>
        <p:spPr bwMode="auto">
          <a:xfrm rot="16200000" flipH="1">
            <a:off x="4991100" y="3016270"/>
            <a:ext cx="304800" cy="304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58" name="AutoShape 93"/>
          <p:cNvCxnSpPr>
            <a:cxnSpLocks noChangeShapeType="1"/>
          </p:cNvCxnSpPr>
          <p:nvPr/>
        </p:nvCxnSpPr>
        <p:spPr bwMode="auto">
          <a:xfrm flipV="1">
            <a:off x="3962400" y="4286256"/>
            <a:ext cx="538162" cy="246296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64" name="AutoShape 93"/>
          <p:cNvCxnSpPr>
            <a:cxnSpLocks noChangeShapeType="1"/>
            <a:stCxn id="41" idx="7"/>
            <a:endCxn id="54" idx="3"/>
          </p:cNvCxnSpPr>
          <p:nvPr/>
        </p:nvCxnSpPr>
        <p:spPr bwMode="auto">
          <a:xfrm rot="5400000" flipH="1" flipV="1">
            <a:off x="4782904" y="3684374"/>
            <a:ext cx="416392" cy="340192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Access and Flows</a:t>
            </a:r>
          </a:p>
        </p:txBody>
      </p:sp>
    </p:spTree>
    <p:extLst>
      <p:ext uri="{BB962C8B-B14F-4D97-AF65-F5344CB8AC3E}">
        <p14:creationId xmlns:p14="http://schemas.microsoft.com/office/powerpoint/2010/main" val="38046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382000" cy="104360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he Internet: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124744"/>
            <a:ext cx="3779838" cy="2036762"/>
          </a:xfrm>
        </p:spPr>
        <p:txBody>
          <a:bodyPr/>
          <a:lstStyle/>
          <a:p>
            <a:r>
              <a:rPr lang="en-US" sz="2400" dirty="0"/>
              <a:t>b</a:t>
            </a:r>
            <a:r>
              <a:rPr lang="en-US" sz="2400" dirty="0" smtClean="0"/>
              <a:t>illions </a:t>
            </a:r>
            <a:r>
              <a:rPr lang="en-US" sz="2400" dirty="0" smtClean="0"/>
              <a:t>of connected computing devices: </a:t>
            </a:r>
            <a:r>
              <a:rPr lang="en-US" sz="2400" i="1" dirty="0" smtClean="0">
                <a:solidFill>
                  <a:srgbClr val="800000"/>
                </a:solidFill>
              </a:rPr>
              <a:t>hosts = end systems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800000"/>
                </a:solidFill>
              </a:rPr>
              <a:t>network apps</a:t>
            </a:r>
            <a:endParaRPr lang="en-US" dirty="0" smtClean="0">
              <a:solidFill>
                <a:srgbClr val="800000"/>
              </a:solidFill>
            </a:endParaRPr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143794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3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4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5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6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28875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15014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7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8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69014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91357" y="3068960"/>
            <a:ext cx="33686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 dirty="0">
                <a:solidFill>
                  <a:srgbClr val="800000"/>
                </a:solidFill>
                <a:latin typeface="Comic Sans MS" pitchFamily="66" charset="0"/>
              </a:rPr>
              <a:t>communication links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 smtClean="0">
                <a:solidFill>
                  <a:srgbClr val="800000"/>
                </a:solidFill>
              </a:rPr>
              <a:t>capacity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57186" y="5157192"/>
            <a:ext cx="40509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 dirty="0">
                <a:solidFill>
                  <a:srgbClr val="800000"/>
                </a:solidFill>
              </a:rPr>
              <a:t>r</a:t>
            </a:r>
            <a:r>
              <a:rPr lang="en-US" i="1" dirty="0" smtClean="0">
                <a:solidFill>
                  <a:srgbClr val="800000"/>
                </a:solidFill>
                <a:latin typeface="Comic Sans MS" pitchFamily="66" charset="0"/>
              </a:rPr>
              <a:t>outers</a:t>
            </a:r>
            <a:r>
              <a:rPr lang="en-US" sz="3200" i="1" baseline="30000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i="1" dirty="0" smtClean="0">
                <a:solidFill>
                  <a:srgbClr val="800000"/>
                </a:solidFill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forward packets (chunks of data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" name="Rectangle 671"/>
          <p:cNvSpPr>
            <a:spLocks noChangeArrowheads="1"/>
          </p:cNvSpPr>
          <p:nvPr/>
        </p:nvSpPr>
        <p:spPr bwMode="auto">
          <a:xfrm>
            <a:off x="1609586" y="5930801"/>
            <a:ext cx="6850202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 Also referred to as switches or gateways.</a:t>
            </a:r>
          </a:p>
        </p:txBody>
      </p:sp>
      <p:sp>
        <p:nvSpPr>
          <p:cNvPr id="41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377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  <p:bldP spid="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7" descr="K_fig01_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9376"/>
            <a:ext cx="5715019" cy="6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9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Perspectives</a:t>
            </a:r>
            <a:endParaRPr lang="en-A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Application Programmer</a:t>
            </a:r>
          </a:p>
          <a:p>
            <a:pPr lvl="1" eaLnBrk="1" hangingPunct="1"/>
            <a:r>
              <a:rPr lang="en-US" sz="2400" dirty="0" smtClean="0"/>
              <a:t>List the services that an application needs with </a:t>
            </a:r>
            <a:r>
              <a:rPr lang="en-US" sz="2400" dirty="0" err="1" smtClean="0"/>
              <a:t>QoS</a:t>
            </a:r>
            <a:r>
              <a:rPr lang="en-US" sz="2400" dirty="0" smtClean="0"/>
              <a:t> (Quality of Service) delivery targets.</a:t>
            </a:r>
          </a:p>
          <a:p>
            <a:pPr eaLnBrk="1" hangingPunct="1"/>
            <a:r>
              <a:rPr lang="en-US" sz="2800" dirty="0" smtClean="0"/>
              <a:t>Network Designer</a:t>
            </a:r>
          </a:p>
          <a:p>
            <a:pPr lvl="1" eaLnBrk="1" hangingPunct="1"/>
            <a:r>
              <a:rPr lang="en-US" sz="2400" dirty="0" smtClean="0"/>
              <a:t>Design a cost-effective network with fair resource sharing.</a:t>
            </a:r>
          </a:p>
          <a:p>
            <a:pPr eaLnBrk="1" hangingPunct="1"/>
            <a:r>
              <a:rPr lang="en-US" sz="2800" dirty="0" smtClean="0"/>
              <a:t>Network Provider/Operator</a:t>
            </a:r>
          </a:p>
          <a:p>
            <a:pPr lvl="1" eaLnBrk="1" hangingPunct="1"/>
            <a:r>
              <a:rPr lang="en-US" sz="2400" dirty="0" smtClean="0"/>
              <a:t>List the characteristics of a system that is easy to administer and manage. Concerns include: quick fault diagnosis, correct configurability, and easy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29878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 Application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5949280"/>
            <a:ext cx="5589425" cy="55041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9652" y="6286520"/>
            <a:ext cx="642942" cy="428628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1029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55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 txBox="1">
            <a:spLocks noChangeArrowheads="1"/>
          </p:cNvSpPr>
          <p:nvPr/>
        </p:nvSpPr>
        <p:spPr bwMode="auto">
          <a:xfrm>
            <a:off x="500034" y="4819648"/>
            <a:ext cx="7786742" cy="1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1.1  A network with two clients and one server.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Client-Server Model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1-2. The client-server model involves requests and replies.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Peer-to-Peer Applications</a:t>
            </a:r>
          </a:p>
        </p:txBody>
      </p:sp>
      <p:pic>
        <p:nvPicPr>
          <p:cNvPr id="7" name="Picture 1029" descr="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8105804" cy="36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0034" y="5029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1.3 In  a peer-to-peer system there are no fixed clients and servers.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8597" y="3573017"/>
            <a:ext cx="1623123" cy="1512167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4624"/>
            <a:ext cx="9684568" cy="864840"/>
          </a:xfrm>
        </p:spPr>
        <p:txBody>
          <a:bodyPr/>
          <a:lstStyle/>
          <a:p>
            <a:r>
              <a:rPr lang="en-US" sz="4000" dirty="0" smtClean="0"/>
              <a:t>A Closer </a:t>
            </a:r>
            <a:r>
              <a:rPr lang="en-US" sz="4000" dirty="0"/>
              <a:t>L</a:t>
            </a:r>
            <a:r>
              <a:rPr lang="en-US" sz="4000" dirty="0" smtClean="0"/>
              <a:t>ook at Network </a:t>
            </a:r>
            <a:r>
              <a:rPr lang="en-US" sz="4000" dirty="0"/>
              <a:t>S</a:t>
            </a:r>
            <a:r>
              <a:rPr lang="en-US" sz="4000" dirty="0" smtClean="0"/>
              <a:t>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124744"/>
            <a:ext cx="3810000" cy="28194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network edge: </a:t>
            </a:r>
            <a:r>
              <a:rPr lang="en-US" dirty="0" smtClean="0"/>
              <a:t>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9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0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1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2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3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4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5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6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404269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access networks, physical media: </a:t>
            </a:r>
            <a:r>
              <a:rPr lang="en-US" sz="2800" dirty="0">
                <a:latin typeface="Comic Sans MS" pitchFamily="66" charset="0"/>
              </a:rPr>
              <a:t>wired, wireless communication links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4" y="4218782"/>
            <a:ext cx="431494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network core: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interconnected </a:t>
            </a:r>
            <a:r>
              <a:rPr lang="en-US" dirty="0" smtClean="0">
                <a:latin typeface="Comic Sans MS" pitchFamily="66" charset="0"/>
              </a:rPr>
              <a:t>routers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network </a:t>
            </a:r>
            <a:r>
              <a:rPr lang="en-US" dirty="0">
                <a:latin typeface="Comic Sans MS" pitchFamily="66" charset="0"/>
              </a:rPr>
              <a:t>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9632" y="6453336"/>
            <a:ext cx="6656388" cy="377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26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778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E</a:t>
            </a:r>
            <a:r>
              <a:rPr lang="en-US" dirty="0" smtClean="0"/>
              <a:t>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end systems (hosts):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1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2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3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4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0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1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2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3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client/server 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peer-peer model: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9050" y="6472238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5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6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35975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Preliminary Definitions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Internet Components</a:t>
            </a:r>
          </a:p>
          <a:p>
            <a:r>
              <a:rPr lang="en-US" sz="3600" dirty="0" smtClean="0"/>
              <a:t>Network Application </a:t>
            </a:r>
            <a:r>
              <a:rPr lang="en-US" sz="3600" dirty="0"/>
              <a:t>P</a:t>
            </a:r>
            <a:r>
              <a:rPr lang="en-US" sz="3600" dirty="0" smtClean="0"/>
              <a:t>aradigms</a:t>
            </a:r>
          </a:p>
          <a:p>
            <a:r>
              <a:rPr lang="en-US" sz="3600" dirty="0" smtClean="0"/>
              <a:t>Classifying Networks</a:t>
            </a:r>
          </a:p>
          <a:p>
            <a:pPr lvl="1"/>
            <a:r>
              <a:rPr lang="en-US" sz="3600" dirty="0" smtClean="0"/>
              <a:t>by transmission technology</a:t>
            </a:r>
          </a:p>
          <a:p>
            <a:pPr lvl="1"/>
            <a:r>
              <a:rPr lang="en-US" sz="3600" dirty="0" smtClean="0"/>
              <a:t>by size/scale</a:t>
            </a:r>
          </a:p>
          <a:p>
            <a:pPr lvl="1"/>
            <a:r>
              <a:rPr lang="en-US" sz="3600" dirty="0" smtClean="0"/>
              <a:t>by topology</a:t>
            </a:r>
          </a:p>
          <a:p>
            <a:r>
              <a:rPr lang="en-US" sz="3600" dirty="0" smtClean="0"/>
              <a:t>Summary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dirty="0" smtClean="0"/>
              <a:t>Wireless involves transmissions through the air (type depends on frequency).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Residential access networks</a:t>
            </a:r>
          </a:p>
          <a:p>
            <a:pPr lvl="2"/>
            <a:r>
              <a:rPr lang="en-US" dirty="0" smtClean="0"/>
              <a:t>Residential access points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Institutional access networks</a:t>
            </a:r>
          </a:p>
          <a:p>
            <a:pPr lvl="2"/>
            <a:r>
              <a:rPr lang="en-US" dirty="0" smtClean="0"/>
              <a:t>Institutional  and corporate access points or mesh networks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Public access networks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r>
              <a:rPr lang="en-US" dirty="0"/>
              <a:t>e</a:t>
            </a:r>
            <a:r>
              <a:rPr lang="en-US" dirty="0" smtClean="0"/>
              <a:t>.g., Cities, towns, libraries and coffee shops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Cellular networks</a:t>
            </a:r>
          </a:p>
          <a:p>
            <a:pPr lvl="2"/>
            <a:r>
              <a:rPr lang="en-US" dirty="0" smtClean="0"/>
              <a:t>2.5G, 3G and 4G</a:t>
            </a:r>
          </a:p>
        </p:txBody>
      </p:sp>
    </p:spTree>
    <p:extLst>
      <p:ext uri="{BB962C8B-B14F-4D97-AF65-F5344CB8AC3E}">
        <p14:creationId xmlns:p14="http://schemas.microsoft.com/office/powerpoint/2010/main" val="5689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00600"/>
          </a:xfrm>
        </p:spPr>
        <p:txBody>
          <a:bodyPr/>
          <a:lstStyle/>
          <a:p>
            <a:r>
              <a:rPr lang="en-US" dirty="0" smtClean="0"/>
              <a:t>Mobile can refer to the Hosts.</a:t>
            </a:r>
          </a:p>
          <a:p>
            <a:pPr lvl="1"/>
            <a:r>
              <a:rPr lang="en-US" dirty="0" smtClean="0"/>
              <a:t>Laptops can be moveable and wired.</a:t>
            </a:r>
          </a:p>
          <a:p>
            <a:pPr lvl="1"/>
            <a:r>
              <a:rPr lang="en-US" dirty="0" smtClean="0"/>
              <a:t>Laptops can be moveable and wireless.</a:t>
            </a:r>
          </a:p>
          <a:p>
            <a:pPr lvl="1"/>
            <a:r>
              <a:rPr lang="en-US" dirty="0" smtClean="0"/>
              <a:t>Cell phones, smart phones, PDAs and devices in vehicles are mobile and wireless.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err="1" smtClean="0">
                <a:solidFill>
                  <a:srgbClr val="800000"/>
                </a:solidFill>
              </a:rPr>
              <a:t>NET</a:t>
            </a:r>
            <a:r>
              <a:rPr lang="en-US" dirty="0" err="1" smtClean="0"/>
              <a:t>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MANETs</a:t>
            </a:r>
            <a:r>
              <a:rPr lang="en-US" dirty="0" smtClean="0"/>
              <a:t>)::</a:t>
            </a:r>
          </a:p>
          <a:p>
            <a:pPr lvl="1"/>
            <a:r>
              <a:rPr lang="en-US" dirty="0" smtClean="0"/>
              <a:t>wireless devices are both Hosts and subnet nodes (routers).</a:t>
            </a:r>
          </a:p>
          <a:p>
            <a:pPr lvl="1"/>
            <a:r>
              <a:rPr lang="en-US" dirty="0" smtClean="0"/>
              <a:t>The distinction is that MANET nodes may relay traffic intended for other nodes (multi-hop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8698"/>
            <a:ext cx="6005513" cy="640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988" y="6237312"/>
            <a:ext cx="1150938" cy="574675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Classifying by Transmission Technology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95400"/>
            <a:ext cx="8329642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effectLst/>
                <a:latin typeface="Comic Sans MS" pitchFamily="66" charset="0"/>
              </a:rPr>
              <a:t>broadcast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 :: </a:t>
            </a:r>
            <a:r>
              <a:rPr lang="en-US" sz="2400" dirty="0" smtClean="0"/>
              <a:t>a single communications channel shared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by all machines (addresses) on the network.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Broadcast can be both a </a:t>
            </a:r>
            <a:r>
              <a:rPr lang="en-US" sz="2400" dirty="0" smtClean="0">
                <a:solidFill>
                  <a:srgbClr val="0033CC"/>
                </a:solidFill>
              </a:rPr>
              <a:t>logical</a:t>
            </a:r>
            <a:r>
              <a:rPr lang="en-US" sz="2400" i="1" dirty="0" smtClean="0">
                <a:solidFill>
                  <a:schemeClr val="accent1"/>
                </a:solidFill>
              </a:rPr>
              <a:t> or  a </a:t>
            </a:r>
            <a:r>
              <a:rPr lang="en-US" sz="2400" dirty="0" smtClean="0">
                <a:solidFill>
                  <a:srgbClr val="0033CC"/>
                </a:solidFill>
              </a:rPr>
              <a:t>physical </a:t>
            </a:r>
            <a:r>
              <a:rPr lang="en-US" sz="2400" i="1" dirty="0" smtClean="0">
                <a:solidFill>
                  <a:schemeClr val="accent1"/>
                </a:solidFill>
              </a:rPr>
              <a:t>concept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(e.g. Media Access Control (MAC) </a:t>
            </a:r>
            <a:r>
              <a:rPr lang="en-US" sz="2400" dirty="0" err="1" smtClean="0"/>
              <a:t>sublayer</a:t>
            </a:r>
            <a:r>
              <a:rPr lang="en-US" sz="2400" dirty="0" smtClean="0"/>
              <a:t> 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multicast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communications to a </a:t>
            </a:r>
            <a:r>
              <a:rPr lang="en-US" sz="2400" dirty="0" smtClean="0">
                <a:solidFill>
                  <a:srgbClr val="0033CC"/>
                </a:solidFill>
              </a:rPr>
              <a:t>specified group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This requires a group address </a:t>
            </a:r>
            <a:r>
              <a:rPr lang="en-US" sz="2400" dirty="0" smtClean="0"/>
              <a:t>(e.g. – multimedia multicast)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rgbClr val="800000"/>
                </a:solidFill>
                <a:latin typeface="Comic Sans MS" pitchFamily="66" charset="0"/>
              </a:rPr>
              <a:t>u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pitchFamily="66" charset="0"/>
              </a:rPr>
              <a:t>nicast</a:t>
            </a: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cs typeface="Times New Roman" pitchFamily="18" charset="0"/>
              </a:rPr>
              <a:t>:: </a:t>
            </a:r>
            <a:r>
              <a:rPr lang="en-US" sz="2400" dirty="0" smtClean="0">
                <a:cs typeface="Times New Roman" pitchFamily="18" charset="0"/>
              </a:rPr>
              <a:t>a communication involving a single sender and a single receiver.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point-to-point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connections made via </a:t>
            </a:r>
            <a:r>
              <a:rPr lang="en-US" sz="2400" dirty="0" smtClean="0">
                <a:solidFill>
                  <a:srgbClr val="0033CC"/>
                </a:solidFill>
              </a:rPr>
              <a:t>links</a:t>
            </a:r>
            <a:r>
              <a:rPr lang="en-US" sz="2400" dirty="0" smtClean="0"/>
              <a:t> between pairs of nodes.</a:t>
            </a:r>
          </a:p>
        </p:txBody>
      </p:sp>
    </p:spTree>
    <p:extLst>
      <p:ext uri="{BB962C8B-B14F-4D97-AF65-F5344CB8AC3E}">
        <p14:creationId xmlns:p14="http://schemas.microsoft.com/office/powerpoint/2010/main" val="1520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4" descr="1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197" y="1321874"/>
            <a:ext cx="5370255" cy="35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714" y="4929198"/>
            <a:ext cx="76105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1-6. Classification of interconnected processors by scale.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596336" y="1782346"/>
            <a:ext cx="1047630" cy="2582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(PAN)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(LAN)</a:t>
            </a: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(MAN)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(WAN)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PANS {Personal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communication among computer </a:t>
            </a:r>
            <a:r>
              <a:rPr lang="en-US" dirty="0"/>
              <a:t>devices, including </a:t>
            </a:r>
            <a:r>
              <a:rPr lang="en-US" dirty="0" smtClean="0"/>
              <a:t>smart phones </a:t>
            </a:r>
            <a:r>
              <a:rPr lang="en-US" dirty="0"/>
              <a:t>and </a:t>
            </a:r>
            <a:r>
              <a:rPr lang="en-US" dirty="0" smtClean="0"/>
              <a:t>PDA’s </a:t>
            </a:r>
            <a:r>
              <a:rPr lang="en-US" dirty="0"/>
              <a:t>in proximity to an individual's </a:t>
            </a:r>
            <a:r>
              <a:rPr lang="en-US" dirty="0" smtClean="0"/>
              <a:t>body. </a:t>
            </a:r>
            <a:r>
              <a:rPr lang="en-US" dirty="0" smtClean="0"/>
              <a:t>[Wikipedia].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Reach up to meters.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Includes ‘wearable’ devices and protocols such as Bluetooth, </a:t>
            </a:r>
            <a:r>
              <a:rPr lang="en-US" dirty="0" err="1" smtClean="0">
                <a:latin typeface="Comic Sans MS" pitchFamily="66" charset="0"/>
              </a:rPr>
              <a:t>Zigbee</a:t>
            </a:r>
            <a:r>
              <a:rPr lang="en-US" dirty="0" smtClean="0">
                <a:latin typeface="Comic Sans MS" pitchFamily="66" charset="0"/>
              </a:rPr>
              <a:t> and UWB 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ltra Wide Band) and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BANs (Body Area Networks)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IEEE 802.15 Working Group for Wireless PANs (WPANs).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0" y="1052736"/>
            <a:ext cx="6229083" cy="4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8284" y="5596080"/>
            <a:ext cx="5125716" cy="6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[</a:t>
            </a:r>
            <a:r>
              <a:rPr lang="en-US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Brunell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University West London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]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LANs </a:t>
            </a:r>
            <a:r>
              <a:rPr lang="en-US" dirty="0" smtClean="0">
                <a:solidFill>
                  <a:srgbClr val="800000"/>
                </a:solidFill>
              </a:rPr>
              <a:t>{Local 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Wired LANs: typically physically broadcast at the MAC layer (e.g., Ethernet, Token Ring)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LANs (WLANs)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Sensor Networks (WSNs)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MANs</a:t>
            </a:r>
            <a:r>
              <a:rPr lang="en-US" dirty="0" smtClean="0">
                <a:solidFill>
                  <a:srgbClr val="800000"/>
                </a:solidFill>
              </a:rPr>
              <a:t> {Metropolitan Area Networks</a:t>
            </a:r>
            <a:r>
              <a:rPr lang="en-US" sz="3600" dirty="0" smtClean="0">
                <a:solidFill>
                  <a:srgbClr val="800000"/>
                </a:solidFill>
              </a:rPr>
              <a:t>}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campus networks connecting LANs logically or physically.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have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(e.g., FDDI, ATM or a mesh) to connect campus networks.</a:t>
            </a:r>
          </a:p>
        </p:txBody>
      </p:sp>
    </p:spTree>
    <p:extLst>
      <p:ext uri="{BB962C8B-B14F-4D97-AF65-F5344CB8AC3E}">
        <p14:creationId xmlns:p14="http://schemas.microsoft.com/office/powerpoint/2010/main" val="28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4405978"/>
            <a:ext cx="2776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bus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7366" y="4477416"/>
            <a:ext cx="29194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hub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122613" y="3309938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Clip" r:id="rId3" imgW="942840" imgH="838080" progId="">
                  <p:embed/>
                </p:oleObj>
              </mc:Choice>
              <mc:Fallback>
                <p:oleObj name="Clip" r:id="rId3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309938"/>
                        <a:ext cx="723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"/>
          <p:cNvSpPr>
            <a:spLocks/>
          </p:cNvSpPr>
          <p:nvPr/>
        </p:nvSpPr>
        <p:spPr bwMode="auto">
          <a:xfrm flipH="1">
            <a:off x="1231900" y="3195638"/>
            <a:ext cx="282575" cy="393700"/>
          </a:xfrm>
          <a:custGeom>
            <a:avLst/>
            <a:gdLst>
              <a:gd name="T0" fmla="*/ 0 w 395"/>
              <a:gd name="T1" fmla="*/ 26332135 h 628"/>
              <a:gd name="T2" fmla="*/ 127942096 w 395"/>
              <a:gd name="T3" fmla="*/ 5109322 h 628"/>
              <a:gd name="T4" fmla="*/ 199589546 w 395"/>
              <a:gd name="T5" fmla="*/ 29476092 h 628"/>
              <a:gd name="T6" fmla="*/ 112077124 w 395"/>
              <a:gd name="T7" fmla="*/ 182752664 h 628"/>
              <a:gd name="T8" fmla="*/ 163766157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 flipH="1">
          <a:off x="3771900" y="2538413"/>
          <a:ext cx="665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Clip" r:id="rId5" imgW="942840" imgH="838080" progId="">
                  <p:embed/>
                </p:oleObj>
              </mc:Choice>
              <mc:Fallback>
                <p:oleObj name="Clip" r:id="rId5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771900" y="2538413"/>
                        <a:ext cx="6651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 flipH="1">
            <a:off x="3594100" y="2840038"/>
            <a:ext cx="280988" cy="393700"/>
          </a:xfrm>
          <a:custGeom>
            <a:avLst/>
            <a:gdLst>
              <a:gd name="T0" fmla="*/ 0 w 395"/>
              <a:gd name="T1" fmla="*/ 26332135 h 628"/>
              <a:gd name="T2" fmla="*/ 126508628 w 395"/>
              <a:gd name="T3" fmla="*/ 5109322 h 628"/>
              <a:gd name="T4" fmla="*/ 197353906 w 395"/>
              <a:gd name="T5" fmla="*/ 29476092 h 628"/>
              <a:gd name="T6" fmla="*/ 110821677 w 395"/>
              <a:gd name="T7" fmla="*/ 182752664 h 628"/>
              <a:gd name="T8" fmla="*/ 161931600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19288" y="2844800"/>
            <a:ext cx="282575" cy="395288"/>
          </a:xfrm>
          <a:custGeom>
            <a:avLst/>
            <a:gdLst>
              <a:gd name="T0" fmla="*/ 0 w 395"/>
              <a:gd name="T1" fmla="*/ 26544722 h 628"/>
              <a:gd name="T2" fmla="*/ 127942096 w 395"/>
              <a:gd name="T3" fmla="*/ 5150703 h 628"/>
              <a:gd name="T4" fmla="*/ 199589546 w 395"/>
              <a:gd name="T5" fmla="*/ 29714578 h 628"/>
              <a:gd name="T6" fmla="*/ 112077124 w 395"/>
              <a:gd name="T7" fmla="*/ 184230022 h 628"/>
              <a:gd name="T8" fmla="*/ 163766157 w 395"/>
              <a:gd name="T9" fmla="*/ 248809859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63625" y="3254375"/>
            <a:ext cx="28924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H="1">
            <a:off x="3340100" y="3157538"/>
            <a:ext cx="322263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89150" y="3159125"/>
            <a:ext cx="323850" cy="873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84288" y="3154363"/>
            <a:ext cx="322262" cy="88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12875" y="2316163"/>
          <a:ext cx="577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Clip" r:id="rId6" imgW="2048040" imgH="2857680" progId="">
                  <p:embed/>
                </p:oleObj>
              </mc:Choice>
              <mc:Fallback>
                <p:oleObj name="Clip" r:id="rId6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316163"/>
                        <a:ext cx="5778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8588" y="3157538"/>
            <a:ext cx="323850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2286000" y="2376066"/>
            <a:ext cx="1500182" cy="338554"/>
          </a:xfrm>
          <a:prstGeom prst="borderCallout2">
            <a:avLst>
              <a:gd name="adj1" fmla="val 39778"/>
              <a:gd name="adj2" fmla="val -6968"/>
              <a:gd name="adj3" fmla="val 39778"/>
              <a:gd name="adj4" fmla="val -9000"/>
              <a:gd name="adj5" fmla="val 283977"/>
              <a:gd name="adj6" fmla="val -15819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94025" y="3182938"/>
            <a:ext cx="176213" cy="552450"/>
          </a:xfrm>
          <a:custGeom>
            <a:avLst/>
            <a:gdLst>
              <a:gd name="T0" fmla="*/ 0 w 216"/>
              <a:gd name="T1" fmla="*/ 27689063 h 664"/>
              <a:gd name="T2" fmla="*/ 79863650 w 216"/>
              <a:gd name="T3" fmla="*/ 22151247 h 664"/>
              <a:gd name="T4" fmla="*/ 106484859 w 216"/>
              <a:gd name="T5" fmla="*/ 160597374 h 664"/>
              <a:gd name="T6" fmla="*/ 85188382 w 216"/>
              <a:gd name="T7" fmla="*/ 359959419 h 664"/>
              <a:gd name="T8" fmla="*/ 143754739 w 216"/>
              <a:gd name="T9" fmla="*/ 459640103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664"/>
              <a:gd name="T17" fmla="*/ 216 w 216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664">
                <a:moveTo>
                  <a:pt x="0" y="40"/>
                </a:moveTo>
                <a:cubicBezTo>
                  <a:pt x="46" y="20"/>
                  <a:pt x="93" y="0"/>
                  <a:pt x="120" y="32"/>
                </a:cubicBezTo>
                <a:cubicBezTo>
                  <a:pt x="147" y="64"/>
                  <a:pt x="159" y="151"/>
                  <a:pt x="160" y="232"/>
                </a:cubicBezTo>
                <a:cubicBezTo>
                  <a:pt x="161" y="313"/>
                  <a:pt x="119" y="448"/>
                  <a:pt x="128" y="520"/>
                </a:cubicBezTo>
                <a:cubicBezTo>
                  <a:pt x="137" y="592"/>
                  <a:pt x="176" y="628"/>
                  <a:pt x="216" y="6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15008" y="2214554"/>
            <a:ext cx="2071702" cy="428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6183313" y="232568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6677025" y="2327275"/>
            <a:ext cx="241300" cy="106363"/>
          </a:xfrm>
          <a:custGeom>
            <a:avLst/>
            <a:gdLst>
              <a:gd name="T0" fmla="*/ 16193 w 43200"/>
              <a:gd name="T1" fmla="*/ 2161016 h 23597"/>
              <a:gd name="T2" fmla="*/ 7512736 w 43200"/>
              <a:gd name="T3" fmla="*/ 2158276 h 23597"/>
              <a:gd name="T4" fmla="*/ 3764213 w 43200"/>
              <a:gd name="T5" fmla="*/ 197813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430963" y="2338388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>
            <a:off x="6921500" y="2328863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>
            <a:off x="7172325" y="231933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847013" y="2849563"/>
          <a:ext cx="6302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Clip" r:id="rId8" imgW="2048040" imgH="2857680" progId="">
                  <p:embed/>
                </p:oleObj>
              </mc:Choice>
              <mc:Fallback>
                <p:oleObj name="Clip" r:id="rId8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849563"/>
                        <a:ext cx="6302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5"/>
          <p:cNvSpPr>
            <a:spLocks/>
          </p:cNvSpPr>
          <p:nvPr/>
        </p:nvSpPr>
        <p:spPr bwMode="auto">
          <a:xfrm>
            <a:off x="5746750" y="2478088"/>
            <a:ext cx="444500" cy="901700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7818397 h 1254"/>
              <a:gd name="T4" fmla="*/ 161720641 w 569"/>
              <a:gd name="T5" fmla="*/ 527903619 h 1254"/>
              <a:gd name="T6" fmla="*/ 0 w 569"/>
              <a:gd name="T7" fmla="*/ 648375438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 flipH="1">
            <a:off x="7412038" y="2463800"/>
            <a:ext cx="442912" cy="900113"/>
          </a:xfrm>
          <a:custGeom>
            <a:avLst/>
            <a:gdLst>
              <a:gd name="T0" fmla="*/ 344764518 w 569"/>
              <a:gd name="T1" fmla="*/ 0 h 1254"/>
              <a:gd name="T2" fmla="*/ 306591592 w 569"/>
              <a:gd name="T3" fmla="*/ 296770963 h 1254"/>
              <a:gd name="T4" fmla="*/ 160566867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42163" y="2509838"/>
            <a:ext cx="93662" cy="990600"/>
          </a:xfrm>
          <a:custGeom>
            <a:avLst/>
            <a:gdLst>
              <a:gd name="T0" fmla="*/ 10710806 w 118"/>
              <a:gd name="T1" fmla="*/ 0 h 1380"/>
              <a:gd name="T2" fmla="*/ 10710806 w 118"/>
              <a:gd name="T3" fmla="*/ 381818200 h 1380"/>
              <a:gd name="T4" fmla="*/ 74343821 w 118"/>
              <a:gd name="T5" fmla="*/ 711078450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316538" y="3154363"/>
          <a:ext cx="811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Clip" r:id="rId9" imgW="971640" imgH="685800" progId="">
                  <p:embed/>
                </p:oleObj>
              </mc:Choice>
              <mc:Fallback>
                <p:oleObj name="Clip" r:id="rId9" imgW="97164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54363"/>
                        <a:ext cx="8112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034213" y="3405188"/>
          <a:ext cx="7254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Clip" r:id="rId11" imgW="942840" imgH="838080" progId="">
                  <p:embed/>
                </p:oleObj>
              </mc:Choice>
              <mc:Fallback>
                <p:oleObj name="Clip" r:id="rId11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5188"/>
                        <a:ext cx="7254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0"/>
          <p:cNvSpPr>
            <a:spLocks/>
          </p:cNvSpPr>
          <p:nvPr/>
        </p:nvSpPr>
        <p:spPr bwMode="auto">
          <a:xfrm>
            <a:off x="6462713" y="2520950"/>
            <a:ext cx="444500" cy="900113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6770963 h 1254"/>
              <a:gd name="T4" fmla="*/ 161720641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089650" y="3382963"/>
          <a:ext cx="725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Clip" r:id="rId12" imgW="942840" imgH="838080" progId="">
                  <p:embed/>
                </p:oleObj>
              </mc:Choice>
              <mc:Fallback>
                <p:oleObj name="Clip" r:id="rId12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82963"/>
                        <a:ext cx="7254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2362200" y="2514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00761" y="2285992"/>
            <a:ext cx="178594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sym typeface="Wingdings" pitchFamily="2" charset="2"/>
              </a:rPr>
              <a:t>    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       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000760" y="5558869"/>
            <a:ext cx="3000396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48"/>
            <a:ext cx="8229600" cy="9905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Figure 1-35. (a) Wireless networking with a base station.  (b) Ad hoc networking.</a:t>
            </a:r>
          </a:p>
        </p:txBody>
      </p:sp>
      <p:pic>
        <p:nvPicPr>
          <p:cNvPr id="7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LANs (WLANs)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9419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computer network</a:t>
            </a:r>
            <a:r>
              <a:rPr lang="en-US" dirty="0" smtClean="0">
                <a:solidFill>
                  <a:srgbClr val="800000"/>
                </a:solidFill>
              </a:rPr>
              <a:t> ::</a:t>
            </a:r>
          </a:p>
          <a:p>
            <a:pPr>
              <a:buFontTx/>
              <a:buNone/>
            </a:pPr>
            <a:r>
              <a:rPr lang="en-US" sz="2400" dirty="0" smtClean="0"/>
              <a:t>[Tan] a collection of </a:t>
            </a:r>
            <a:r>
              <a:rPr lang="en-US" sz="2400" dirty="0" smtClean="0">
                <a:solidFill>
                  <a:srgbClr val="0033CC"/>
                </a:solidFill>
              </a:rPr>
              <a:t>autonomous</a:t>
            </a:r>
            <a:r>
              <a:rPr lang="en-US" sz="2400" dirty="0" smtClean="0"/>
              <a:t> computers interconnected by a single technology.</a:t>
            </a:r>
          </a:p>
          <a:p>
            <a:pPr>
              <a:buFontTx/>
              <a:buNone/>
            </a:pPr>
            <a:r>
              <a:rPr lang="en-US" sz="2400" dirty="0" smtClean="0"/>
              <a:t>[LG&amp;W]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communications network ::a set of equipment and facilities that provide a service.</a:t>
            </a:r>
          </a:p>
          <a:p>
            <a:pPr>
              <a:buFontTx/>
              <a:buNone/>
            </a:pPr>
            <a:r>
              <a:rPr lang="en-US" sz="2400" dirty="0" smtClean="0"/>
              <a:t>[P&amp;D] a network provides </a:t>
            </a:r>
            <a:r>
              <a:rPr lang="en-US" sz="2400" dirty="0" smtClean="0">
                <a:solidFill>
                  <a:srgbClr val="0033CC"/>
                </a:solidFill>
              </a:rPr>
              <a:t>connectivity</a:t>
            </a:r>
            <a:r>
              <a:rPr lang="en-US" sz="2400" dirty="0" smtClean="0"/>
              <a:t> among a set of computers.</a:t>
            </a:r>
          </a:p>
          <a:p>
            <a:pPr>
              <a:buFontTx/>
              <a:buNone/>
            </a:pPr>
            <a:r>
              <a:rPr lang="en-US" sz="2400" dirty="0" smtClean="0"/>
              <a:t>Initially, computers were directly connected over a physical medium such as copper, coaxial cable or optical fiber.</a:t>
            </a:r>
          </a:p>
          <a:p>
            <a:pPr>
              <a:buFontTx/>
              <a:buNone/>
            </a:pPr>
            <a:r>
              <a:rPr lang="en-US" sz="2400" dirty="0" smtClean="0"/>
              <a:t>Selecting the set of computers involves security and </a:t>
            </a:r>
            <a:r>
              <a:rPr lang="en-US" sz="2400" dirty="0" smtClean="0">
                <a:solidFill>
                  <a:srgbClr val="0033CC"/>
                </a:solidFill>
              </a:rPr>
              <a:t>scalability</a:t>
            </a:r>
            <a:r>
              <a:rPr lang="en-US" sz="2400" dirty="0" smtClean="0"/>
              <a:t> issues.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Wireless Sensor Networks (WSNs)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WSNs can have mobile or fixed nodes but require a routing algorithm and normally have power concerns.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277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7192262" y="4238232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324528" cy="79216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Metropolitan Area Networks (MANs)</a:t>
            </a:r>
          </a:p>
        </p:txBody>
      </p:sp>
      <p:pic>
        <p:nvPicPr>
          <p:cNvPr id="7" name="Picture 4" descr="1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301" y="1142984"/>
            <a:ext cx="7195723" cy="39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1149350"/>
            <a:ext cx="71739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5267324"/>
            <a:ext cx="7772400" cy="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1-8. A metropolitan area network based on cable TV.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251200" y="17271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571875" y="14033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454400" y="2020886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825875" y="20129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3598863" y="1454148"/>
            <a:ext cx="33337" cy="230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3302000" y="1739898"/>
            <a:ext cx="265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3476625" y="1822448"/>
            <a:ext cx="12858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 flipV="1">
            <a:off x="3730625" y="1841498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571875" y="1701798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>
            <a:off x="3576638" y="1708148"/>
            <a:ext cx="169862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3579813" y="1695448"/>
            <a:ext cx="1587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5168900" y="18160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4848225" y="21399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4965700" y="15224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4592638" y="15303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7"/>
          <p:cNvSpPr>
            <a:spLocks noChangeShapeType="1"/>
          </p:cNvSpPr>
          <p:nvPr/>
        </p:nvSpPr>
        <p:spPr bwMode="auto">
          <a:xfrm flipH="1" flipV="1">
            <a:off x="4808538" y="1871661"/>
            <a:ext cx="58737" cy="257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8"/>
          <p:cNvSpPr>
            <a:spLocks noChangeShapeType="1"/>
          </p:cNvSpPr>
          <p:nvPr/>
        </p:nvSpPr>
        <p:spPr bwMode="auto">
          <a:xfrm flipH="1">
            <a:off x="4873625" y="1828798"/>
            <a:ext cx="2905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 flipH="1">
            <a:off x="4835525" y="1576386"/>
            <a:ext cx="153988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4624388" y="1576386"/>
            <a:ext cx="85725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711700" y="1747836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2"/>
          <p:cNvSpPr>
            <a:spLocks noChangeShapeType="1"/>
          </p:cNvSpPr>
          <p:nvPr/>
        </p:nvSpPr>
        <p:spPr bwMode="auto">
          <a:xfrm flipH="1" flipV="1">
            <a:off x="4694238" y="1731961"/>
            <a:ext cx="195262" cy="1412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3"/>
          <p:cNvSpPr>
            <a:spLocks noChangeShapeType="1"/>
          </p:cNvSpPr>
          <p:nvPr/>
        </p:nvSpPr>
        <p:spPr bwMode="auto">
          <a:xfrm flipH="1">
            <a:off x="4702175" y="1751011"/>
            <a:ext cx="18415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/>
          <p:cNvSpPr>
            <a:spLocks noChangeArrowheads="1"/>
          </p:cNvSpPr>
          <p:nvPr/>
        </p:nvSpPr>
        <p:spPr bwMode="auto">
          <a:xfrm>
            <a:off x="3217863" y="282416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5"/>
          <p:cNvSpPr>
            <a:spLocks noChangeArrowheads="1"/>
          </p:cNvSpPr>
          <p:nvPr/>
        </p:nvSpPr>
        <p:spPr bwMode="auto">
          <a:xfrm>
            <a:off x="3538538" y="250031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6"/>
          <p:cNvSpPr>
            <a:spLocks noChangeArrowheads="1"/>
          </p:cNvSpPr>
          <p:nvPr/>
        </p:nvSpPr>
        <p:spPr bwMode="auto">
          <a:xfrm>
            <a:off x="3421063" y="3117848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7"/>
          <p:cNvSpPr>
            <a:spLocks noChangeArrowheads="1"/>
          </p:cNvSpPr>
          <p:nvPr/>
        </p:nvSpPr>
        <p:spPr bwMode="auto">
          <a:xfrm>
            <a:off x="3792538" y="3109911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8"/>
          <p:cNvSpPr>
            <a:spLocks noChangeShapeType="1"/>
          </p:cNvSpPr>
          <p:nvPr/>
        </p:nvSpPr>
        <p:spPr bwMode="auto">
          <a:xfrm>
            <a:off x="3565525" y="2549523"/>
            <a:ext cx="33338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29"/>
          <p:cNvSpPr>
            <a:spLocks noChangeShapeType="1"/>
          </p:cNvSpPr>
          <p:nvPr/>
        </p:nvSpPr>
        <p:spPr bwMode="auto">
          <a:xfrm>
            <a:off x="3268663" y="2836861"/>
            <a:ext cx="265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0"/>
          <p:cNvSpPr>
            <a:spLocks noChangeShapeType="1"/>
          </p:cNvSpPr>
          <p:nvPr/>
        </p:nvSpPr>
        <p:spPr bwMode="auto">
          <a:xfrm flipV="1">
            <a:off x="3443288" y="2917823"/>
            <a:ext cx="128587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1"/>
          <p:cNvSpPr>
            <a:spLocks noChangeShapeType="1"/>
          </p:cNvSpPr>
          <p:nvPr/>
        </p:nvSpPr>
        <p:spPr bwMode="auto">
          <a:xfrm flipH="1" flipV="1">
            <a:off x="3697288" y="2936873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3538538" y="2797173"/>
            <a:ext cx="169862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3"/>
          <p:cNvSpPr>
            <a:spLocks noChangeShapeType="1"/>
          </p:cNvSpPr>
          <p:nvPr/>
        </p:nvSpPr>
        <p:spPr bwMode="auto">
          <a:xfrm>
            <a:off x="3543300" y="2805111"/>
            <a:ext cx="169863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4"/>
          <p:cNvSpPr>
            <a:spLocks noChangeShapeType="1"/>
          </p:cNvSpPr>
          <p:nvPr/>
        </p:nvSpPr>
        <p:spPr bwMode="auto">
          <a:xfrm flipV="1">
            <a:off x="3546475" y="2792411"/>
            <a:ext cx="158750" cy="134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5"/>
          <p:cNvSpPr>
            <a:spLocks noChangeArrowheads="1"/>
          </p:cNvSpPr>
          <p:nvPr/>
        </p:nvSpPr>
        <p:spPr bwMode="auto">
          <a:xfrm>
            <a:off x="5189538" y="281622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6"/>
          <p:cNvSpPr>
            <a:spLocks noChangeArrowheads="1"/>
          </p:cNvSpPr>
          <p:nvPr/>
        </p:nvSpPr>
        <p:spPr bwMode="auto">
          <a:xfrm>
            <a:off x="4868863" y="2492373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7"/>
          <p:cNvSpPr>
            <a:spLocks noChangeArrowheads="1"/>
          </p:cNvSpPr>
          <p:nvPr/>
        </p:nvSpPr>
        <p:spPr bwMode="auto">
          <a:xfrm>
            <a:off x="4987925" y="31099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38"/>
          <p:cNvSpPr>
            <a:spLocks noChangeArrowheads="1"/>
          </p:cNvSpPr>
          <p:nvPr/>
        </p:nvSpPr>
        <p:spPr bwMode="auto">
          <a:xfrm>
            <a:off x="4614863" y="310197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39"/>
          <p:cNvSpPr>
            <a:spLocks noChangeShapeType="1"/>
          </p:cNvSpPr>
          <p:nvPr/>
        </p:nvSpPr>
        <p:spPr bwMode="auto">
          <a:xfrm flipH="1">
            <a:off x="4830763" y="2541586"/>
            <a:ext cx="57150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0"/>
          <p:cNvSpPr>
            <a:spLocks noChangeShapeType="1"/>
          </p:cNvSpPr>
          <p:nvPr/>
        </p:nvSpPr>
        <p:spPr bwMode="auto">
          <a:xfrm flipH="1">
            <a:off x="4894263" y="2828923"/>
            <a:ext cx="29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1"/>
          <p:cNvSpPr>
            <a:spLocks noChangeShapeType="1"/>
          </p:cNvSpPr>
          <p:nvPr/>
        </p:nvSpPr>
        <p:spPr bwMode="auto">
          <a:xfrm flipH="1" flipV="1">
            <a:off x="4856163" y="2909886"/>
            <a:ext cx="155575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2"/>
          <p:cNvSpPr>
            <a:spLocks noChangeShapeType="1"/>
          </p:cNvSpPr>
          <p:nvPr/>
        </p:nvSpPr>
        <p:spPr bwMode="auto">
          <a:xfrm flipV="1">
            <a:off x="4645025" y="2928936"/>
            <a:ext cx="87313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3"/>
          <p:cNvSpPr>
            <a:spLocks noChangeArrowheads="1"/>
          </p:cNvSpPr>
          <p:nvPr/>
        </p:nvSpPr>
        <p:spPr bwMode="auto">
          <a:xfrm>
            <a:off x="4732338" y="2789236"/>
            <a:ext cx="171450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4"/>
          <p:cNvSpPr>
            <a:spLocks noChangeShapeType="1"/>
          </p:cNvSpPr>
          <p:nvPr/>
        </p:nvSpPr>
        <p:spPr bwMode="auto">
          <a:xfrm flipH="1">
            <a:off x="4716463" y="2797173"/>
            <a:ext cx="195262" cy="1158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5"/>
          <p:cNvSpPr>
            <a:spLocks noChangeShapeType="1"/>
          </p:cNvSpPr>
          <p:nvPr/>
        </p:nvSpPr>
        <p:spPr bwMode="auto">
          <a:xfrm flipH="1" flipV="1">
            <a:off x="4722813" y="2784473"/>
            <a:ext cx="1841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6"/>
          <p:cNvSpPr>
            <a:spLocks noChangeShapeType="1"/>
          </p:cNvSpPr>
          <p:nvPr/>
        </p:nvSpPr>
        <p:spPr bwMode="auto">
          <a:xfrm>
            <a:off x="3779838" y="1800223"/>
            <a:ext cx="906462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7"/>
          <p:cNvSpPr>
            <a:spLocks noChangeShapeType="1"/>
          </p:cNvSpPr>
          <p:nvPr/>
        </p:nvSpPr>
        <p:spPr bwMode="auto">
          <a:xfrm>
            <a:off x="3676650" y="1851023"/>
            <a:ext cx="0" cy="92075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8"/>
          <p:cNvSpPr>
            <a:spLocks noChangeShapeType="1"/>
          </p:cNvSpPr>
          <p:nvPr/>
        </p:nvSpPr>
        <p:spPr bwMode="auto">
          <a:xfrm>
            <a:off x="4787900" y="1911348"/>
            <a:ext cx="0" cy="815975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49"/>
          <p:cNvSpPr>
            <a:spLocks noChangeShapeType="1"/>
          </p:cNvSpPr>
          <p:nvPr/>
        </p:nvSpPr>
        <p:spPr bwMode="auto">
          <a:xfrm>
            <a:off x="3725863" y="2852736"/>
            <a:ext cx="998537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0"/>
          <p:cNvSpPr>
            <a:spLocks noChangeArrowheads="1"/>
          </p:cNvSpPr>
          <p:nvPr/>
        </p:nvSpPr>
        <p:spPr bwMode="auto">
          <a:xfrm>
            <a:off x="5797550" y="1722416"/>
            <a:ext cx="2846416" cy="9207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consists of  access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0033CC"/>
                </a:solidFill>
              </a:rPr>
              <a:t>a</a:t>
            </a:r>
            <a:r>
              <a:rPr lang="en-US" sz="1800" b="1" dirty="0">
                <a:solidFill>
                  <a:srgbClr val="0033CC"/>
                </a:solidFill>
              </a:rPr>
              <a:t>, b, c, d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7744" y="4511694"/>
            <a:ext cx="273050" cy="246062"/>
            <a:chOff x="2749" y="3201"/>
            <a:chExt cx="120" cy="120"/>
          </a:xfrm>
        </p:grpSpPr>
        <p:sp>
          <p:nvSpPr>
            <p:cNvPr id="33893" name="Rectangle 52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Line 53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Line 54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6" name="Line 55"/>
          <p:cNvSpPr>
            <a:spLocks noChangeShapeType="1"/>
          </p:cNvSpPr>
          <p:nvPr/>
        </p:nvSpPr>
        <p:spPr bwMode="auto">
          <a:xfrm flipV="1">
            <a:off x="3675069" y="4618056"/>
            <a:ext cx="1052513" cy="34448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V="1">
            <a:off x="4535494" y="4745056"/>
            <a:ext cx="315913" cy="57943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3562357" y="5149869"/>
            <a:ext cx="839787" cy="220662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4414844" y="4356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 flipH="1">
            <a:off x="4948244" y="4279919"/>
            <a:ext cx="236538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H="1" flipV="1">
            <a:off x="4910144" y="4648219"/>
            <a:ext cx="255588" cy="195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 flipV="1">
            <a:off x="4384682" y="5541981"/>
            <a:ext cx="77787" cy="266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H="1" flipV="1">
            <a:off x="4533907" y="5451494"/>
            <a:ext cx="3683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3"/>
          <p:cNvSpPr>
            <a:spLocks noChangeArrowheads="1"/>
          </p:cNvSpPr>
          <p:nvPr/>
        </p:nvSpPr>
        <p:spPr bwMode="auto">
          <a:xfrm>
            <a:off x="5888038" y="3972007"/>
            <a:ext cx="2541614" cy="202876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National network consists of regional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a, b, g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is part of regional </a:t>
            </a:r>
            <a:r>
              <a:rPr lang="en-US" sz="1800" b="0" dirty="0" err="1">
                <a:solidFill>
                  <a:schemeClr val="tx1"/>
                </a:solidFill>
              </a:rPr>
              <a:t>subnetwork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4086225" y="2122486"/>
            <a:ext cx="3016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A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143504" y="4214818"/>
            <a:ext cx="415925" cy="304800"/>
            <a:chOff x="2945" y="2746"/>
            <a:chExt cx="262" cy="192"/>
          </a:xfrm>
        </p:grpSpPr>
        <p:sp>
          <p:nvSpPr>
            <p:cNvPr id="33891" name="Oval 66"/>
            <p:cNvSpPr>
              <a:spLocks noChangeArrowheads="1"/>
            </p:cNvSpPr>
            <p:nvPr/>
          </p:nvSpPr>
          <p:spPr bwMode="auto">
            <a:xfrm>
              <a:off x="2945" y="2763"/>
              <a:ext cx="223" cy="162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67"/>
            <p:cNvSpPr>
              <a:spLocks noChangeArrowheads="1"/>
            </p:cNvSpPr>
            <p:nvPr/>
          </p:nvSpPr>
          <p:spPr bwMode="auto">
            <a:xfrm>
              <a:off x="2958" y="2746"/>
              <a:ext cx="24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33857" name="Rectangle 68"/>
          <p:cNvSpPr>
            <a:spLocks noChangeArrowheads="1"/>
          </p:cNvSpPr>
          <p:nvPr/>
        </p:nvSpPr>
        <p:spPr bwMode="auto">
          <a:xfrm>
            <a:off x="1857356" y="3422653"/>
            <a:ext cx="4010044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Hierarchical Network Topology</a:t>
            </a:r>
          </a:p>
        </p:txBody>
      </p:sp>
      <p:sp>
        <p:nvSpPr>
          <p:cNvPr id="33858" name="Rectangle 69"/>
          <p:cNvSpPr>
            <a:spLocks noChangeArrowheads="1"/>
          </p:cNvSpPr>
          <p:nvPr/>
        </p:nvSpPr>
        <p:spPr bwMode="auto">
          <a:xfrm>
            <a:off x="3419475" y="1112836"/>
            <a:ext cx="385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1*</a:t>
            </a:r>
          </a:p>
        </p:txBody>
      </p:sp>
      <p:sp>
        <p:nvSpPr>
          <p:cNvPr id="33859" name="Rectangle 70"/>
          <p:cNvSpPr>
            <a:spLocks noChangeArrowheads="1"/>
          </p:cNvSpPr>
          <p:nvPr/>
        </p:nvSpPr>
        <p:spPr bwMode="auto">
          <a:xfrm>
            <a:off x="3228975" y="13858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60" name="Rectangle 71"/>
          <p:cNvSpPr>
            <a:spLocks noChangeArrowheads="1"/>
          </p:cNvSpPr>
          <p:nvPr/>
        </p:nvSpPr>
        <p:spPr bwMode="auto">
          <a:xfrm>
            <a:off x="3254375" y="2487611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33861" name="Rectangle 72"/>
          <p:cNvSpPr>
            <a:spLocks noChangeArrowheads="1"/>
          </p:cNvSpPr>
          <p:nvPr/>
        </p:nvSpPr>
        <p:spPr bwMode="auto">
          <a:xfrm>
            <a:off x="4962525" y="14620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3862" name="Rectangle 73"/>
          <p:cNvSpPr>
            <a:spLocks noChangeArrowheads="1"/>
          </p:cNvSpPr>
          <p:nvPr/>
        </p:nvSpPr>
        <p:spPr bwMode="auto">
          <a:xfrm>
            <a:off x="4954588" y="2495548"/>
            <a:ext cx="385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d</a:t>
            </a:r>
          </a:p>
        </p:txBody>
      </p:sp>
      <p:sp>
        <p:nvSpPr>
          <p:cNvPr id="33863" name="Rectangle 74"/>
          <p:cNvSpPr>
            <a:spLocks noChangeArrowheads="1"/>
          </p:cNvSpPr>
          <p:nvPr/>
        </p:nvSpPr>
        <p:spPr bwMode="auto">
          <a:xfrm>
            <a:off x="4703769" y="5197494"/>
            <a:ext cx="40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864" name="Rectangle 77"/>
          <p:cNvSpPr>
            <a:spLocks noChangeArrowheads="1"/>
          </p:cNvSpPr>
          <p:nvPr/>
        </p:nvSpPr>
        <p:spPr bwMode="auto">
          <a:xfrm>
            <a:off x="3036888" y="1754186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65" name="Rectangle 78"/>
          <p:cNvSpPr>
            <a:spLocks noChangeArrowheads="1"/>
          </p:cNvSpPr>
          <p:nvPr/>
        </p:nvSpPr>
        <p:spPr bwMode="auto">
          <a:xfrm>
            <a:off x="3268663" y="20558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66" name="Rectangle 79"/>
          <p:cNvSpPr>
            <a:spLocks noChangeArrowheads="1"/>
          </p:cNvSpPr>
          <p:nvPr/>
        </p:nvSpPr>
        <p:spPr bwMode="auto">
          <a:xfrm>
            <a:off x="3843338" y="18653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67" name="Oval 80"/>
          <p:cNvSpPr>
            <a:spLocks noChangeArrowheads="1"/>
          </p:cNvSpPr>
          <p:nvPr/>
        </p:nvSpPr>
        <p:spPr bwMode="auto">
          <a:xfrm>
            <a:off x="5146682" y="4768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1"/>
          <p:cNvSpPr>
            <a:spLocks noChangeArrowheads="1"/>
          </p:cNvSpPr>
          <p:nvPr/>
        </p:nvSpPr>
        <p:spPr bwMode="auto">
          <a:xfrm>
            <a:off x="4181482" y="4171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Text Box 82"/>
          <p:cNvSpPr txBox="1">
            <a:spLocks noChangeArrowheads="1"/>
          </p:cNvSpPr>
          <p:nvPr/>
        </p:nvSpPr>
        <p:spPr bwMode="auto">
          <a:xfrm>
            <a:off x="5030794" y="4419609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60744" y="4905394"/>
            <a:ext cx="273050" cy="246062"/>
            <a:chOff x="2749" y="3201"/>
            <a:chExt cx="120" cy="120"/>
          </a:xfrm>
        </p:grpSpPr>
        <p:sp>
          <p:nvSpPr>
            <p:cNvPr id="33888" name="Rectangle 84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85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86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1" name="Line 87"/>
          <p:cNvSpPr>
            <a:spLocks noChangeShapeType="1"/>
          </p:cNvSpPr>
          <p:nvPr/>
        </p:nvSpPr>
        <p:spPr bwMode="auto">
          <a:xfrm>
            <a:off x="3030544" y="4864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Line 88"/>
          <p:cNvSpPr>
            <a:spLocks noChangeShapeType="1"/>
          </p:cNvSpPr>
          <p:nvPr/>
        </p:nvSpPr>
        <p:spPr bwMode="auto">
          <a:xfrm>
            <a:off x="3546482" y="4635519"/>
            <a:ext cx="4762" cy="279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Line 89"/>
          <p:cNvSpPr>
            <a:spLocks noChangeShapeType="1"/>
          </p:cNvSpPr>
          <p:nvPr/>
        </p:nvSpPr>
        <p:spPr bwMode="auto">
          <a:xfrm flipV="1">
            <a:off x="3362332" y="5130819"/>
            <a:ext cx="125412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0"/>
          <p:cNvSpPr>
            <a:spLocks noChangeArrowheads="1"/>
          </p:cNvSpPr>
          <p:nvPr/>
        </p:nvSpPr>
        <p:spPr bwMode="auto">
          <a:xfrm>
            <a:off x="3178182" y="54546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1"/>
          <p:cNvSpPr>
            <a:spLocks noChangeArrowheads="1"/>
          </p:cNvSpPr>
          <p:nvPr/>
        </p:nvSpPr>
        <p:spPr bwMode="auto">
          <a:xfrm>
            <a:off x="2797182" y="4679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Text Box 92"/>
          <p:cNvSpPr txBox="1">
            <a:spLocks noChangeArrowheads="1"/>
          </p:cNvSpPr>
          <p:nvPr/>
        </p:nvSpPr>
        <p:spPr bwMode="auto">
          <a:xfrm>
            <a:off x="3011494" y="4954606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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3877" name="Oval 93"/>
          <p:cNvSpPr>
            <a:spLocks noChangeArrowheads="1"/>
          </p:cNvSpPr>
          <p:nvPr/>
        </p:nvSpPr>
        <p:spPr bwMode="auto">
          <a:xfrm>
            <a:off x="3355982" y="4387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351344" y="5248294"/>
            <a:ext cx="273050" cy="246062"/>
            <a:chOff x="2749" y="3201"/>
            <a:chExt cx="120" cy="120"/>
          </a:xfrm>
        </p:grpSpPr>
        <p:sp>
          <p:nvSpPr>
            <p:cNvPr id="33885" name="Rectangle 95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Line 96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Line 97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9" name="Oval 98"/>
          <p:cNvSpPr>
            <a:spLocks noChangeArrowheads="1"/>
          </p:cNvSpPr>
          <p:nvPr/>
        </p:nvSpPr>
        <p:spPr bwMode="auto">
          <a:xfrm>
            <a:off x="4181482" y="5815031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99"/>
          <p:cNvSpPr>
            <a:spLocks noChangeArrowheads="1"/>
          </p:cNvSpPr>
          <p:nvPr/>
        </p:nvSpPr>
        <p:spPr bwMode="auto">
          <a:xfrm>
            <a:off x="4841882" y="56070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108520" y="65070"/>
            <a:ext cx="9144000" cy="863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 within a Hierarchical Topology</a:t>
            </a: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29396"/>
            <a:ext cx="914400" cy="428604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71406" y="5558869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Classification by Size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WANs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{Wide Area Networks}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also referred to as “point-to-point” networks.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ARPANET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Internet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usually hierarchical with a backbone.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Enterprise Networks, Autonomous Systems (ASs)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VPNs (Virtual Private Networks).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dirty="0" err="1" smtClean="0"/>
              <a:t>ARPAnet</a:t>
            </a:r>
            <a:r>
              <a:rPr lang="en-US" dirty="0" smtClean="0"/>
              <a:t> circa 1972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i="1" dirty="0" smtClean="0">
                <a:solidFill>
                  <a:schemeClr val="bg2"/>
                </a:solidFill>
              </a:rPr>
              <a:t/>
            </a:r>
            <a:br>
              <a:rPr lang="en-US" b="0" i="1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976842"/>
            <a:ext cx="5472122" cy="5238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point-to-point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334000" y="1885936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69100" y="1898636"/>
            <a:ext cx="0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4451336"/>
            <a:ext cx="355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30500" y="1784336"/>
            <a:ext cx="387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879600" y="3117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813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343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05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674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167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29400" y="36766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29400" y="30162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29400" y="2355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6294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499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7371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9370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511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1877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092700" y="3028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150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223000" y="2139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00" y="4629136"/>
            <a:ext cx="5334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UCLA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03600" y="4629136"/>
            <a:ext cx="6223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RAND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1402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TINKER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076700" y="2546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USC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5405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NBS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333500" y="3105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UCSB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404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HARV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49700" y="3435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SCD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0419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BBN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0100" y="3308336"/>
            <a:ext cx="774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44700" y="1885936"/>
            <a:ext cx="49530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165600" y="1885936"/>
            <a:ext cx="97790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4546600" y="23685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5100" y="3232136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95700" y="1885936"/>
            <a:ext cx="3556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654300" y="1898636"/>
            <a:ext cx="10414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36830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22700" y="2559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32131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28448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679700" y="34226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STAN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559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622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895600" y="1441436"/>
            <a:ext cx="965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McCLELLAN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8481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UTAH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483100" y="1428736"/>
            <a:ext cx="850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BOULDER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4483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GWC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65278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CASE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908800" y="23304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CARN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921500" y="30035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MITRE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908800" y="3663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ETAC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054600" y="2813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495800" y="2139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ILL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75300" y="2343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LINC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007100" y="1924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RADC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15074" y="5643578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(WANs)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4" descr="1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85860"/>
            <a:ext cx="8312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14877"/>
            <a:ext cx="8229600" cy="1000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Figure 1-10.A stream of packets from sender to receiver.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5225" cy="792162"/>
          </a:xfrm>
        </p:spPr>
        <p:txBody>
          <a:bodyPr/>
          <a:lstStyle/>
          <a:p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143512"/>
            <a:ext cx="5929354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network of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85988" y="1447779"/>
            <a:ext cx="4864100" cy="3722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1485879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7188" y="4043341"/>
            <a:ext cx="23495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7950" y="1071546"/>
            <a:ext cx="234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08875" y="4232254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06525" y="1700191"/>
            <a:ext cx="1277938" cy="874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892300" y="4184629"/>
            <a:ext cx="10556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292724" y="1285859"/>
            <a:ext cx="1065225" cy="441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672263" y="3854429"/>
            <a:ext cx="822325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714625" y="23383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63863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78375" y="1746229"/>
            <a:ext cx="792163" cy="7588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953125" y="32146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529138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29063" y="2149454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975100" y="21288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02288" y="259077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659438" y="2551091"/>
            <a:ext cx="263525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38788" y="40322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3995716"/>
            <a:ext cx="265113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824413" y="27876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81563" y="27892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492500" y="2409804"/>
            <a:ext cx="5000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4238625" y="2220891"/>
            <a:ext cx="509588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497513" y="2385991"/>
            <a:ext cx="1317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849938" y="3049566"/>
            <a:ext cx="161925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821363" y="3924279"/>
            <a:ext cx="24923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5321300" y="4221141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013325" y="2551091"/>
            <a:ext cx="587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954588" y="3238479"/>
            <a:ext cx="7302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287713" y="3176566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330575" y="3190854"/>
            <a:ext cx="263525" cy="449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403600" y="2978129"/>
            <a:ext cx="30163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462338" y="3663929"/>
            <a:ext cx="301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719388" y="24304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997200" y="39338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76788" y="189069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3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52950" y="39592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4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02338" y="33829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09600" y="3174979"/>
            <a:ext cx="1676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G = gateway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3946525" y="3957616"/>
            <a:ext cx="365125" cy="449263"/>
            <a:chOff x="5259" y="1877"/>
            <a:chExt cx="230" cy="283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259" y="1912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286" y="1877"/>
              <a:ext cx="167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4238625" y="417827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768725" y="416557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357950" y="5701745"/>
            <a:ext cx="2714644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505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30480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962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6172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65532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670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1628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AutoShape 45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2828925" y="2343136"/>
            <a:ext cx="4324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486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AutoShape 52"/>
          <p:cNvCxnSpPr>
            <a:cxnSpLocks noChangeShapeType="1"/>
            <a:stCxn id="9" idx="0"/>
          </p:cNvCxnSpPr>
          <p:nvPr/>
        </p:nvCxnSpPr>
        <p:spPr bwMode="auto">
          <a:xfrm flipH="1" flipV="1">
            <a:off x="6324600" y="23431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53"/>
          <p:cNvCxnSpPr>
            <a:cxnSpLocks noChangeShapeType="1"/>
          </p:cNvCxnSpPr>
          <p:nvPr/>
        </p:nvCxnSpPr>
        <p:spPr bwMode="auto">
          <a:xfrm>
            <a:off x="2895600" y="21145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343400" y="1733536"/>
            <a:ext cx="1168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flow of data</a:t>
            </a:r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3429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29718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886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096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64770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2555875" y="4468799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7086600" y="44767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2"/>
          <p:cNvCxnSpPr>
            <a:cxnSpLocks noChangeShapeType="1"/>
            <a:stCxn id="23" idx="3"/>
          </p:cNvCxnSpPr>
          <p:nvPr/>
        </p:nvCxnSpPr>
        <p:spPr bwMode="auto">
          <a:xfrm flipV="1">
            <a:off x="2717800" y="4541824"/>
            <a:ext cx="437038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5410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68"/>
          <p:cNvCxnSpPr>
            <a:cxnSpLocks noChangeShapeType="1"/>
            <a:stCxn id="18" idx="0"/>
          </p:cNvCxnSpPr>
          <p:nvPr/>
        </p:nvCxnSpPr>
        <p:spPr bwMode="auto">
          <a:xfrm flipV="1">
            <a:off x="3619500" y="45529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70"/>
          <p:cNvCxnSpPr>
            <a:cxnSpLocks noChangeShapeType="1"/>
          </p:cNvCxnSpPr>
          <p:nvPr/>
        </p:nvCxnSpPr>
        <p:spPr bwMode="auto">
          <a:xfrm>
            <a:off x="2819400" y="43243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4286248" y="3028936"/>
            <a:ext cx="1077915" cy="5762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Repeater</a:t>
            </a:r>
          </a:p>
        </p:txBody>
      </p:sp>
      <p:cxnSp>
        <p:nvCxnSpPr>
          <p:cNvPr id="30" name="AutoShape 74"/>
          <p:cNvCxnSpPr>
            <a:cxnSpLocks noChangeShapeType="1"/>
            <a:endCxn id="29" idx="0"/>
          </p:cNvCxnSpPr>
          <p:nvPr/>
        </p:nvCxnSpPr>
        <p:spPr bwMode="auto">
          <a:xfrm rot="5400000">
            <a:off x="4581128" y="2625314"/>
            <a:ext cx="647700" cy="159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1" name="AutoShape 75"/>
          <p:cNvCxnSpPr>
            <a:cxnSpLocks noChangeShapeType="1"/>
          </p:cNvCxnSpPr>
          <p:nvPr/>
        </p:nvCxnSpPr>
        <p:spPr bwMode="auto">
          <a:xfrm flipV="1">
            <a:off x="4859338" y="3605199"/>
            <a:ext cx="38100" cy="981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79"/>
          <p:cNvCxnSpPr>
            <a:cxnSpLocks noChangeShapeType="1"/>
          </p:cNvCxnSpPr>
          <p:nvPr/>
        </p:nvCxnSpPr>
        <p:spPr bwMode="auto">
          <a:xfrm flipV="1">
            <a:off x="3708400" y="23812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8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6743700" y="1819261"/>
            <a:ext cx="26988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81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3162300" y="4029061"/>
            <a:ext cx="7938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82"/>
          <p:cNvCxnSpPr>
            <a:cxnSpLocks noChangeShapeType="1"/>
          </p:cNvCxnSpPr>
          <p:nvPr/>
        </p:nvCxnSpPr>
        <p:spPr bwMode="auto">
          <a:xfrm flipH="1" flipV="1">
            <a:off x="6659563" y="4036999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" name="AutoShape 83"/>
          <p:cNvCxnSpPr>
            <a:cxnSpLocks noChangeShapeType="1"/>
          </p:cNvCxnSpPr>
          <p:nvPr/>
        </p:nvCxnSpPr>
        <p:spPr bwMode="auto">
          <a:xfrm flipH="1" flipV="1">
            <a:off x="6227763" y="4541824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4"/>
          <p:cNvCxnSpPr>
            <a:cxnSpLocks noChangeShapeType="1"/>
          </p:cNvCxnSpPr>
          <p:nvPr/>
        </p:nvCxnSpPr>
        <p:spPr bwMode="auto">
          <a:xfrm flipH="1" flipV="1">
            <a:off x="4067175" y="4037000"/>
            <a:ext cx="19050" cy="5048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85"/>
          <p:cNvCxnSpPr>
            <a:cxnSpLocks noChangeShapeType="1"/>
            <a:endCxn id="26" idx="4"/>
          </p:cNvCxnSpPr>
          <p:nvPr/>
        </p:nvCxnSpPr>
        <p:spPr bwMode="auto">
          <a:xfrm flipH="1" flipV="1">
            <a:off x="5600700" y="4029061"/>
            <a:ext cx="508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86"/>
          <p:cNvCxnSpPr>
            <a:cxnSpLocks noChangeShapeType="1"/>
            <a:endCxn id="7" idx="4"/>
          </p:cNvCxnSpPr>
          <p:nvPr/>
        </p:nvCxnSpPr>
        <p:spPr bwMode="auto">
          <a:xfrm flipH="1" flipV="1">
            <a:off x="3238500" y="1819261"/>
            <a:ext cx="317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AutoShape 87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52900" y="1819261"/>
            <a:ext cx="58738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" name="AutoShape 88"/>
          <p:cNvCxnSpPr>
            <a:cxnSpLocks noChangeShapeType="1"/>
            <a:endCxn id="14" idx="4"/>
          </p:cNvCxnSpPr>
          <p:nvPr/>
        </p:nvCxnSpPr>
        <p:spPr bwMode="auto">
          <a:xfrm flipH="1" flipV="1">
            <a:off x="5676900" y="1819261"/>
            <a:ext cx="119063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286116" y="5572140"/>
            <a:ext cx="328614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Bus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04764" y="2790811"/>
            <a:ext cx="2538410" cy="12811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>
                <a:solidFill>
                  <a:srgbClr val="0033CC"/>
                </a:solidFill>
              </a:rPr>
              <a:t>Bidirectional </a:t>
            </a:r>
            <a:r>
              <a:rPr lang="en-US" sz="1800" b="1" dirty="0" smtClean="0">
                <a:solidFill>
                  <a:srgbClr val="0033CC"/>
                </a:solidFill>
              </a:rPr>
              <a:t>flow</a:t>
            </a:r>
          </a:p>
          <a:p>
            <a:pPr algn="l"/>
            <a:endParaRPr lang="en-US" sz="1800" b="1" dirty="0" smtClean="0">
              <a:solidFill>
                <a:srgbClr val="0033CC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Default is </a:t>
            </a:r>
            <a:r>
              <a:rPr lang="en-US" sz="1800" b="1" i="1" dirty="0">
                <a:solidFill>
                  <a:schemeClr val="accent2"/>
                </a:solidFill>
              </a:rPr>
              <a:t>baseband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cabling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cxnSp>
        <p:nvCxnSpPr>
          <p:cNvPr id="7" name="AutoShape 8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1512884" y="3052756"/>
            <a:ext cx="1493838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11"/>
          <p:cNvCxnSpPr>
            <a:cxnSpLocks noChangeShapeType="1"/>
            <a:stCxn id="33" idx="3"/>
          </p:cNvCxnSpPr>
          <p:nvPr/>
        </p:nvCxnSpPr>
        <p:spPr bwMode="auto">
          <a:xfrm>
            <a:off x="1512884" y="4205281"/>
            <a:ext cx="1501775" cy="15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1360484" y="3197218"/>
            <a:ext cx="0" cy="89535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  <a:stCxn id="35" idx="2"/>
          </p:cNvCxnSpPr>
          <p:nvPr/>
        </p:nvCxnSpPr>
        <p:spPr bwMode="auto">
          <a:xfrm>
            <a:off x="3160709" y="3205156"/>
            <a:ext cx="0" cy="9540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52422" y="2836856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968997" y="2881300"/>
            <a:ext cx="1524000" cy="156686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451722" y="22336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291134" y="2466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473822" y="489742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956547" y="3355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43659" y="194467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5443534" y="44481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960934" y="33131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7500934" y="4371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6129334" y="41433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662734" y="43719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857224" y="2357430"/>
            <a:ext cx="108074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495797" y="3990962"/>
            <a:ext cx="9747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Repeater</a:t>
            </a:r>
          </a:p>
        </p:txBody>
      </p:sp>
      <p:cxnSp>
        <p:nvCxnSpPr>
          <p:cNvPr id="28" name="AutoShape 72"/>
          <p:cNvCxnSpPr>
            <a:cxnSpLocks noChangeShapeType="1"/>
          </p:cNvCxnSpPr>
          <p:nvPr/>
        </p:nvCxnSpPr>
        <p:spPr bwMode="auto">
          <a:xfrm flipV="1">
            <a:off x="5392734" y="3684575"/>
            <a:ext cx="485775" cy="493712"/>
          </a:xfrm>
          <a:prstGeom prst="curvedConnector3">
            <a:avLst>
              <a:gd name="adj1" fmla="val 5130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Freeform 75"/>
          <p:cNvSpPr>
            <a:spLocks/>
          </p:cNvSpPr>
          <p:nvPr/>
        </p:nvSpPr>
        <p:spPr bwMode="auto">
          <a:xfrm>
            <a:off x="1557334" y="3336918"/>
            <a:ext cx="1308100" cy="698500"/>
          </a:xfrm>
          <a:custGeom>
            <a:avLst/>
            <a:gdLst>
              <a:gd name="T0" fmla="*/ 0 w 824"/>
              <a:gd name="T1" fmla="*/ 604837531 h 440"/>
              <a:gd name="T2" fmla="*/ 241935028 w 824"/>
              <a:gd name="T3" fmla="*/ 120967516 h 440"/>
              <a:gd name="T4" fmla="*/ 967740110 w 824"/>
              <a:gd name="T5" fmla="*/ 0 h 440"/>
              <a:gd name="T6" fmla="*/ 1814512756 w 824"/>
              <a:gd name="T7" fmla="*/ 120967516 h 440"/>
              <a:gd name="T8" fmla="*/ 2056447684 w 824"/>
              <a:gd name="T9" fmla="*/ 604837531 h 440"/>
              <a:gd name="T10" fmla="*/ 1693545292 w 824"/>
              <a:gd name="T11" fmla="*/ 967740128 h 440"/>
              <a:gd name="T12" fmla="*/ 1209675038 w 824"/>
              <a:gd name="T13" fmla="*/ 1088707595 h 440"/>
              <a:gd name="T14" fmla="*/ 846772646 w 824"/>
              <a:gd name="T15" fmla="*/ 1088707595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440"/>
              <a:gd name="T26" fmla="*/ 824 w 82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440">
                <a:moveTo>
                  <a:pt x="0" y="240"/>
                </a:moveTo>
                <a:cubicBezTo>
                  <a:pt x="16" y="164"/>
                  <a:pt x="32" y="88"/>
                  <a:pt x="96" y="48"/>
                </a:cubicBezTo>
                <a:cubicBezTo>
                  <a:pt x="160" y="8"/>
                  <a:pt x="280" y="0"/>
                  <a:pt x="384" y="0"/>
                </a:cubicBezTo>
                <a:cubicBezTo>
                  <a:pt x="488" y="0"/>
                  <a:pt x="648" y="8"/>
                  <a:pt x="720" y="48"/>
                </a:cubicBezTo>
                <a:cubicBezTo>
                  <a:pt x="792" y="88"/>
                  <a:pt x="824" y="184"/>
                  <a:pt x="816" y="240"/>
                </a:cubicBezTo>
                <a:cubicBezTo>
                  <a:pt x="808" y="296"/>
                  <a:pt x="728" y="352"/>
                  <a:pt x="672" y="384"/>
                </a:cubicBezTo>
                <a:cubicBezTo>
                  <a:pt x="616" y="416"/>
                  <a:pt x="536" y="424"/>
                  <a:pt x="480" y="432"/>
                </a:cubicBezTo>
                <a:cubicBezTo>
                  <a:pt x="424" y="440"/>
                  <a:pt x="360" y="432"/>
                  <a:pt x="336" y="43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76"/>
          <p:cNvSpPr>
            <a:spLocks/>
          </p:cNvSpPr>
          <p:nvPr/>
        </p:nvSpPr>
        <p:spPr bwMode="auto">
          <a:xfrm>
            <a:off x="6281734" y="3152762"/>
            <a:ext cx="990600" cy="1003300"/>
          </a:xfrm>
          <a:custGeom>
            <a:avLst/>
            <a:gdLst>
              <a:gd name="T0" fmla="*/ 725804914 w 624"/>
              <a:gd name="T1" fmla="*/ 0 h 632"/>
              <a:gd name="T2" fmla="*/ 1330642376 w 624"/>
              <a:gd name="T3" fmla="*/ 120967503 h 632"/>
              <a:gd name="T4" fmla="*/ 1572577282 w 624"/>
              <a:gd name="T5" fmla="*/ 604837465 h 632"/>
              <a:gd name="T6" fmla="*/ 1330642376 w 624"/>
              <a:gd name="T7" fmla="*/ 1330642383 h 632"/>
              <a:gd name="T8" fmla="*/ 725804914 w 624"/>
              <a:gd name="T9" fmla="*/ 1572577289 h 632"/>
              <a:gd name="T10" fmla="*/ 120967502 w 624"/>
              <a:gd name="T11" fmla="*/ 1209674930 h 632"/>
              <a:gd name="T12" fmla="*/ 0 w 624"/>
              <a:gd name="T13" fmla="*/ 1088707476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32"/>
              <a:gd name="T23" fmla="*/ 624 w 624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32">
                <a:moveTo>
                  <a:pt x="288" y="0"/>
                </a:moveTo>
                <a:cubicBezTo>
                  <a:pt x="380" y="4"/>
                  <a:pt x="472" y="8"/>
                  <a:pt x="528" y="48"/>
                </a:cubicBezTo>
                <a:cubicBezTo>
                  <a:pt x="584" y="88"/>
                  <a:pt x="624" y="160"/>
                  <a:pt x="624" y="240"/>
                </a:cubicBezTo>
                <a:cubicBezTo>
                  <a:pt x="624" y="320"/>
                  <a:pt x="584" y="464"/>
                  <a:pt x="528" y="528"/>
                </a:cubicBezTo>
                <a:cubicBezTo>
                  <a:pt x="472" y="592"/>
                  <a:pt x="368" y="632"/>
                  <a:pt x="288" y="624"/>
                </a:cubicBezTo>
                <a:cubicBezTo>
                  <a:pt x="208" y="616"/>
                  <a:pt x="96" y="512"/>
                  <a:pt x="48" y="480"/>
                </a:cubicBezTo>
                <a:cubicBezTo>
                  <a:pt x="0" y="448"/>
                  <a:pt x="8" y="440"/>
                  <a:pt x="0" y="43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2928926" y="5429265"/>
            <a:ext cx="342902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Ring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ectangle 80"/>
          <p:cNvSpPr>
            <a:spLocks noChangeArrowheads="1"/>
          </p:cNvSpPr>
          <p:nvPr/>
        </p:nvSpPr>
        <p:spPr bwMode="auto">
          <a:xfrm>
            <a:off x="1216022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1216022" y="4060818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82"/>
          <p:cNvSpPr>
            <a:spLocks noChangeArrowheads="1"/>
          </p:cNvSpPr>
          <p:nvPr/>
        </p:nvSpPr>
        <p:spPr bwMode="auto">
          <a:xfrm>
            <a:off x="3017834" y="4060818"/>
            <a:ext cx="287338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3016247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6" name="AutoShape 84"/>
          <p:cNvCxnSpPr>
            <a:cxnSpLocks noChangeShapeType="1"/>
            <a:stCxn id="11" idx="3"/>
          </p:cNvCxnSpPr>
          <p:nvPr/>
        </p:nvCxnSpPr>
        <p:spPr bwMode="auto">
          <a:xfrm flipV="1">
            <a:off x="819147" y="3054343"/>
            <a:ext cx="396875" cy="11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9"/>
          <p:cNvCxnSpPr>
            <a:cxnSpLocks noChangeShapeType="1"/>
          </p:cNvCxnSpPr>
          <p:nvPr/>
        </p:nvCxnSpPr>
        <p:spPr bwMode="auto">
          <a:xfrm>
            <a:off x="3305172" y="3052756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91"/>
          <p:cNvCxnSpPr>
            <a:cxnSpLocks noChangeShapeType="1"/>
          </p:cNvCxnSpPr>
          <p:nvPr/>
        </p:nvCxnSpPr>
        <p:spPr bwMode="auto">
          <a:xfrm>
            <a:off x="331469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92"/>
          <p:cNvCxnSpPr>
            <a:cxnSpLocks noChangeShapeType="1"/>
          </p:cNvCxnSpPr>
          <p:nvPr/>
        </p:nvCxnSpPr>
        <p:spPr bwMode="auto">
          <a:xfrm>
            <a:off x="85724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7272334" y="40671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7408859" y="35290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5"/>
          <p:cNvSpPr>
            <a:spLocks noChangeArrowheads="1"/>
          </p:cNvSpPr>
          <p:nvPr/>
        </p:nvSpPr>
        <p:spPr bwMode="auto">
          <a:xfrm>
            <a:off x="7192959" y="30257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96"/>
          <p:cNvSpPr>
            <a:spLocks noChangeArrowheads="1"/>
          </p:cNvSpPr>
          <p:nvPr/>
        </p:nvSpPr>
        <p:spPr bwMode="auto">
          <a:xfrm>
            <a:off x="6616697" y="28098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97"/>
          <p:cNvSpPr>
            <a:spLocks noChangeArrowheads="1"/>
          </p:cNvSpPr>
          <p:nvPr/>
        </p:nvSpPr>
        <p:spPr bwMode="auto">
          <a:xfrm>
            <a:off x="6113459" y="30972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897559" y="35210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9"/>
          <p:cNvCxnSpPr>
            <a:cxnSpLocks noChangeShapeType="1"/>
            <a:stCxn id="44" idx="1"/>
            <a:endCxn id="17" idx="5"/>
          </p:cNvCxnSpPr>
          <p:nvPr/>
        </p:nvCxnSpPr>
        <p:spPr bwMode="auto">
          <a:xfrm flipH="1" flipV="1">
            <a:off x="5746747" y="2932100"/>
            <a:ext cx="354012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00"/>
          <p:cNvCxnSpPr>
            <a:cxnSpLocks noChangeShapeType="1"/>
            <a:stCxn id="24" idx="2"/>
          </p:cNvCxnSpPr>
          <p:nvPr/>
        </p:nvCxnSpPr>
        <p:spPr bwMode="auto">
          <a:xfrm flipH="1">
            <a:off x="5824534" y="4308462"/>
            <a:ext cx="381000" cy="309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8" name="AutoShape 102"/>
          <p:cNvCxnSpPr>
            <a:cxnSpLocks noChangeShapeType="1"/>
            <a:stCxn id="23" idx="1"/>
            <a:endCxn id="40" idx="2"/>
          </p:cNvCxnSpPr>
          <p:nvPr/>
        </p:nvCxnSpPr>
        <p:spPr bwMode="auto">
          <a:xfrm flipH="1" flipV="1">
            <a:off x="7348534" y="4232262"/>
            <a:ext cx="230188" cy="207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9" name="AutoShape 103"/>
          <p:cNvCxnSpPr>
            <a:cxnSpLocks noChangeShapeType="1"/>
            <a:stCxn id="43" idx="0"/>
            <a:endCxn id="20" idx="4"/>
          </p:cNvCxnSpPr>
          <p:nvPr/>
        </p:nvCxnSpPr>
        <p:spPr bwMode="auto">
          <a:xfrm flipV="1">
            <a:off x="6692897" y="2487600"/>
            <a:ext cx="17462" cy="309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104"/>
          <p:cNvCxnSpPr>
            <a:cxnSpLocks noChangeShapeType="1"/>
            <a:stCxn id="16" idx="4"/>
            <a:endCxn id="42" idx="3"/>
          </p:cNvCxnSpPr>
          <p:nvPr/>
        </p:nvCxnSpPr>
        <p:spPr bwMode="auto">
          <a:xfrm flipH="1">
            <a:off x="7358059" y="2776525"/>
            <a:ext cx="360363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106"/>
          <p:cNvCxnSpPr>
            <a:cxnSpLocks noChangeShapeType="1"/>
          </p:cNvCxnSpPr>
          <p:nvPr/>
        </p:nvCxnSpPr>
        <p:spPr bwMode="auto">
          <a:xfrm flipH="1" flipV="1">
            <a:off x="7573959" y="3605200"/>
            <a:ext cx="373063" cy="17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2" name="AutoShape 10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503859" y="3579800"/>
            <a:ext cx="381000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" name="AutoShape 108"/>
          <p:cNvCxnSpPr>
            <a:cxnSpLocks noChangeShapeType="1"/>
            <a:stCxn id="18" idx="0"/>
            <a:endCxn id="25" idx="2"/>
          </p:cNvCxnSpPr>
          <p:nvPr/>
        </p:nvCxnSpPr>
        <p:spPr bwMode="auto">
          <a:xfrm flipH="1" flipV="1">
            <a:off x="6738934" y="4537062"/>
            <a:ext cx="1588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78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4"/>
            <a:ext cx="5472122" cy="881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b="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Note -  </a:t>
            </a:r>
            <a:r>
              <a:rPr lang="en-US" sz="1800" i="1" dirty="0" smtClean="0">
                <a:solidFill>
                  <a:schemeClr val="accent2"/>
                </a:solidFill>
              </a:rPr>
              <a:t>A </a:t>
            </a:r>
            <a:r>
              <a:rPr lang="en-US" sz="1800" i="1" dirty="0">
                <a:solidFill>
                  <a:schemeClr val="accent2"/>
                </a:solidFill>
              </a:rPr>
              <a:t>ring implies </a:t>
            </a:r>
            <a:r>
              <a:rPr lang="en-US" sz="1800" i="1" u="sng" dirty="0">
                <a:solidFill>
                  <a:schemeClr val="accent2"/>
                </a:solidFill>
              </a:rPr>
              <a:t>unidirectional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flow.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>
            <a:stCxn id="26" idx="2"/>
            <a:endCxn id="32" idx="0"/>
          </p:cNvCxnSpPr>
          <p:nvPr/>
        </p:nvCxnSpPr>
        <p:spPr bwMode="auto">
          <a:xfrm rot="5400000">
            <a:off x="1272490" y="2783185"/>
            <a:ext cx="212309" cy="379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2859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643306" y="282892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64330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-24"/>
            <a:ext cx="820261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17608" y="3124200"/>
            <a:ext cx="1066800" cy="30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/>
              <a:t>Headend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071802" y="5643579"/>
            <a:ext cx="37862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Tree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014558" y="3128392"/>
            <a:ext cx="304800" cy="228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7348558" y="19367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7348558" y="32321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348558" y="48323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65865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22"/>
          <p:cNvSpPr>
            <a:spLocks noChangeArrowheads="1"/>
          </p:cNvSpPr>
          <p:nvPr/>
        </p:nvSpPr>
        <p:spPr bwMode="auto">
          <a:xfrm>
            <a:off x="53673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23"/>
          <p:cNvSpPr>
            <a:spLocks noChangeArrowheads="1"/>
          </p:cNvSpPr>
          <p:nvPr/>
        </p:nvSpPr>
        <p:spPr bwMode="auto">
          <a:xfrm>
            <a:off x="3995758" y="2393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24"/>
          <p:cNvSpPr>
            <a:spLocks noChangeArrowheads="1"/>
          </p:cNvSpPr>
          <p:nvPr/>
        </p:nvSpPr>
        <p:spPr bwMode="auto">
          <a:xfrm>
            <a:off x="5900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5"/>
          <p:cNvSpPr>
            <a:spLocks noChangeArrowheads="1"/>
          </p:cNvSpPr>
          <p:nvPr/>
        </p:nvSpPr>
        <p:spPr bwMode="auto">
          <a:xfrm>
            <a:off x="4757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A50021"/>
              </a:solidFill>
            </a:endParaRPr>
          </a:p>
        </p:txBody>
      </p:sp>
      <p:sp>
        <p:nvSpPr>
          <p:cNvPr id="40976" name="Oval 26"/>
          <p:cNvSpPr>
            <a:spLocks noChangeArrowheads="1"/>
          </p:cNvSpPr>
          <p:nvPr/>
        </p:nvSpPr>
        <p:spPr bwMode="auto">
          <a:xfrm>
            <a:off x="66627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7"/>
          <p:cNvSpPr>
            <a:spLocks noChangeArrowheads="1"/>
          </p:cNvSpPr>
          <p:nvPr/>
        </p:nvSpPr>
        <p:spPr bwMode="auto">
          <a:xfrm>
            <a:off x="53673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28"/>
          <p:cNvSpPr>
            <a:spLocks noChangeArrowheads="1"/>
          </p:cNvSpPr>
          <p:nvPr/>
        </p:nvSpPr>
        <p:spPr bwMode="auto">
          <a:xfrm>
            <a:off x="41481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29"/>
          <p:cNvSpPr>
            <a:spLocks noChangeArrowheads="1"/>
          </p:cNvSpPr>
          <p:nvPr/>
        </p:nvSpPr>
        <p:spPr bwMode="auto">
          <a:xfrm>
            <a:off x="6053158" y="3917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0"/>
          <p:cNvSpPr>
            <a:spLocks noChangeArrowheads="1"/>
          </p:cNvSpPr>
          <p:nvPr/>
        </p:nvSpPr>
        <p:spPr bwMode="auto">
          <a:xfrm>
            <a:off x="4757758" y="38417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AutoShape 31"/>
          <p:cNvCxnSpPr>
            <a:cxnSpLocks noChangeShapeType="1"/>
            <a:stCxn id="40967" idx="6"/>
          </p:cNvCxnSpPr>
          <p:nvPr/>
        </p:nvCxnSpPr>
        <p:spPr bwMode="auto">
          <a:xfrm>
            <a:off x="2319358" y="3242692"/>
            <a:ext cx="5262528" cy="1577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Line 32"/>
          <p:cNvSpPr>
            <a:spLocks noChangeShapeType="1"/>
          </p:cNvSpPr>
          <p:nvPr/>
        </p:nvSpPr>
        <p:spPr bwMode="auto">
          <a:xfrm flipV="1">
            <a:off x="2700358" y="1936738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33"/>
          <p:cNvSpPr>
            <a:spLocks noChangeShapeType="1"/>
          </p:cNvSpPr>
          <p:nvPr/>
        </p:nvSpPr>
        <p:spPr bwMode="auto">
          <a:xfrm>
            <a:off x="2700358" y="3286125"/>
            <a:ext cx="1528763" cy="1544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4" name="AutoShape 35"/>
          <p:cNvCxnSpPr>
            <a:cxnSpLocks noChangeShapeType="1"/>
            <a:stCxn id="40968" idx="1"/>
            <a:endCxn id="40982" idx="1"/>
          </p:cNvCxnSpPr>
          <p:nvPr/>
        </p:nvCxnSpPr>
        <p:spPr bwMode="auto">
          <a:xfrm flipH="1" flipV="1">
            <a:off x="3462358" y="1922451"/>
            <a:ext cx="3876675" cy="90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36"/>
          <p:cNvCxnSpPr>
            <a:cxnSpLocks noChangeShapeType="1"/>
            <a:stCxn id="40970" idx="1"/>
            <a:endCxn id="40983" idx="1"/>
          </p:cNvCxnSpPr>
          <p:nvPr/>
        </p:nvCxnSpPr>
        <p:spPr bwMode="auto">
          <a:xfrm flipH="1" flipV="1">
            <a:off x="4229121" y="4830751"/>
            <a:ext cx="3119437" cy="77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42"/>
          <p:cNvCxnSpPr>
            <a:cxnSpLocks noChangeShapeType="1"/>
            <a:stCxn id="40973" idx="0"/>
          </p:cNvCxnSpPr>
          <p:nvPr/>
        </p:nvCxnSpPr>
        <p:spPr bwMode="auto">
          <a:xfrm flipH="1" flipV="1">
            <a:off x="4071958" y="1936738"/>
            <a:ext cx="1143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7" name="AutoShape 43"/>
          <p:cNvCxnSpPr>
            <a:cxnSpLocks noChangeShapeType="1"/>
            <a:stCxn id="40972" idx="0"/>
          </p:cNvCxnSpPr>
          <p:nvPr/>
        </p:nvCxnSpPr>
        <p:spPr bwMode="auto">
          <a:xfrm flipH="1" flipV="1">
            <a:off x="55197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8" name="AutoShape 44"/>
          <p:cNvCxnSpPr>
            <a:cxnSpLocks noChangeShapeType="1"/>
            <a:stCxn id="40971" idx="0"/>
          </p:cNvCxnSpPr>
          <p:nvPr/>
        </p:nvCxnSpPr>
        <p:spPr bwMode="auto">
          <a:xfrm flipV="1">
            <a:off x="67770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9" name="AutoShape 45"/>
          <p:cNvCxnSpPr>
            <a:cxnSpLocks noChangeShapeType="1"/>
            <a:stCxn id="40975" idx="4"/>
          </p:cNvCxnSpPr>
          <p:nvPr/>
        </p:nvCxnSpPr>
        <p:spPr bwMode="auto">
          <a:xfrm flipH="1">
            <a:off x="4910158" y="2851138"/>
            <a:ext cx="381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0" name="AutoShape 46"/>
          <p:cNvCxnSpPr>
            <a:cxnSpLocks noChangeShapeType="1"/>
            <a:stCxn id="40974" idx="4"/>
          </p:cNvCxnSpPr>
          <p:nvPr/>
        </p:nvCxnSpPr>
        <p:spPr bwMode="auto">
          <a:xfrm>
            <a:off x="6091258" y="2851138"/>
            <a:ext cx="38100" cy="5058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1" name="AutoShape 48"/>
          <p:cNvCxnSpPr>
            <a:cxnSpLocks noChangeShapeType="1"/>
          </p:cNvCxnSpPr>
          <p:nvPr/>
        </p:nvCxnSpPr>
        <p:spPr bwMode="auto">
          <a:xfrm flipH="1" flipV="1">
            <a:off x="4300558" y="3265165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2" name="AutoShape 49"/>
          <p:cNvCxnSpPr>
            <a:cxnSpLocks noChangeShapeType="1"/>
            <a:stCxn id="40977" idx="0"/>
          </p:cNvCxnSpPr>
          <p:nvPr/>
        </p:nvCxnSpPr>
        <p:spPr bwMode="auto">
          <a:xfrm flipH="1" flipV="1">
            <a:off x="5519758" y="3308338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3" name="AutoShape 50"/>
          <p:cNvCxnSpPr>
            <a:cxnSpLocks noChangeShapeType="1"/>
          </p:cNvCxnSpPr>
          <p:nvPr/>
        </p:nvCxnSpPr>
        <p:spPr bwMode="auto">
          <a:xfrm flipV="1">
            <a:off x="6853258" y="3341365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4" name="AutoShape 51"/>
          <p:cNvCxnSpPr>
            <a:cxnSpLocks noChangeShapeType="1"/>
            <a:stCxn id="40980" idx="4"/>
          </p:cNvCxnSpPr>
          <p:nvPr/>
        </p:nvCxnSpPr>
        <p:spPr bwMode="auto">
          <a:xfrm>
            <a:off x="4948258" y="4232263"/>
            <a:ext cx="114300" cy="600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5" name="AutoShape 52"/>
          <p:cNvCxnSpPr>
            <a:cxnSpLocks noChangeShapeType="1"/>
          </p:cNvCxnSpPr>
          <p:nvPr/>
        </p:nvCxnSpPr>
        <p:spPr bwMode="auto">
          <a:xfrm>
            <a:off x="6273821" y="4298938"/>
            <a:ext cx="7937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6" name="Line 53"/>
          <p:cNvSpPr>
            <a:spLocks noChangeShapeType="1"/>
          </p:cNvSpPr>
          <p:nvPr/>
        </p:nvSpPr>
        <p:spPr bwMode="auto">
          <a:xfrm>
            <a:off x="3762396" y="1785926"/>
            <a:ext cx="3271837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/>
          <p:cNvSpPr>
            <a:spLocks noChangeShapeType="1"/>
          </p:cNvSpPr>
          <p:nvPr/>
        </p:nvSpPr>
        <p:spPr bwMode="auto">
          <a:xfrm>
            <a:off x="3995758" y="3079738"/>
            <a:ext cx="3048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/>
          <p:cNvSpPr>
            <a:spLocks noChangeShapeType="1"/>
          </p:cNvSpPr>
          <p:nvPr/>
        </p:nvSpPr>
        <p:spPr bwMode="auto">
          <a:xfrm>
            <a:off x="4605358" y="4679938"/>
            <a:ext cx="2514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39</a:t>
            </a:fld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1285852" y="6454775"/>
            <a:ext cx="6656388" cy="287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Networks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4509120"/>
            <a:ext cx="4032448" cy="1586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Figure 1.2 Direct links:</a:t>
            </a:r>
          </a:p>
          <a:p>
            <a:pPr marL="0" indent="0">
              <a:buNone/>
            </a:pPr>
            <a:r>
              <a:rPr lang="en-US" sz="2400" dirty="0" smtClean="0"/>
              <a:t>(a) point-to-point</a:t>
            </a:r>
          </a:p>
          <a:p>
            <a:pPr marL="0" indent="0">
              <a:buNone/>
            </a:pPr>
            <a:r>
              <a:rPr lang="en-US" sz="2400" dirty="0" smtClean="0"/>
              <a:t>(b) multiple access (MA)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6" descr="f01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37" y="1340768"/>
            <a:ext cx="5783435" cy="27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Tree Topology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 end-to-end routing often employs a spanning tree for routing.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143380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24"/>
            <a:ext cx="8131175" cy="97474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581400" y="1928802"/>
            <a:ext cx="2057400" cy="685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A50021"/>
                </a:solidFill>
              </a:rPr>
              <a:t>hub, switch </a:t>
            </a:r>
          </a:p>
          <a:p>
            <a:r>
              <a:rPr lang="en-US" sz="1800" b="1" dirty="0">
                <a:solidFill>
                  <a:srgbClr val="A50021"/>
                </a:solidFill>
              </a:rPr>
              <a:t>or repeater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743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338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029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2484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V="1">
            <a:off x="3132138" y="2614602"/>
            <a:ext cx="601662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0386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198813" y="2614602"/>
            <a:ext cx="687387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 flipH="1">
            <a:off x="41148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H="1" flipV="1">
            <a:off x="49530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1054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 flipH="1" flipV="1">
            <a:off x="5410200" y="2614602"/>
            <a:ext cx="914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562600" y="2614602"/>
            <a:ext cx="838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5229200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1414"/>
            <a:ext cx="8131175" cy="90330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3014" name="Oval 17"/>
          <p:cNvSpPr>
            <a:spLocks noChangeArrowheads="1"/>
          </p:cNvSpPr>
          <p:nvPr/>
        </p:nvSpPr>
        <p:spPr bwMode="auto">
          <a:xfrm>
            <a:off x="4024322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43015" name="Oval 18"/>
          <p:cNvSpPr>
            <a:spLocks noChangeArrowheads="1"/>
          </p:cNvSpPr>
          <p:nvPr/>
        </p:nvSpPr>
        <p:spPr bwMode="auto">
          <a:xfrm>
            <a:off x="2900354" y="235743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43016" name="Oval 19"/>
          <p:cNvSpPr>
            <a:spLocks noChangeArrowheads="1"/>
          </p:cNvSpPr>
          <p:nvPr/>
        </p:nvSpPr>
        <p:spPr bwMode="auto">
          <a:xfrm>
            <a:off x="6043626" y="221455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43017" name="Oval 20"/>
          <p:cNvSpPr>
            <a:spLocks noChangeArrowheads="1"/>
          </p:cNvSpPr>
          <p:nvPr/>
        </p:nvSpPr>
        <p:spPr bwMode="auto">
          <a:xfrm>
            <a:off x="6043626" y="442913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43018" name="Oval 21"/>
          <p:cNvSpPr>
            <a:spLocks noChangeArrowheads="1"/>
          </p:cNvSpPr>
          <p:nvPr/>
        </p:nvSpPr>
        <p:spPr bwMode="auto">
          <a:xfrm>
            <a:off x="2686040" y="471488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43019" name="AutoShape 22"/>
          <p:cNvCxnSpPr>
            <a:cxnSpLocks noChangeShapeType="1"/>
            <a:stCxn id="43014" idx="0"/>
            <a:endCxn id="43015" idx="4"/>
          </p:cNvCxnSpPr>
          <p:nvPr/>
        </p:nvCxnSpPr>
        <p:spPr bwMode="auto">
          <a:xfrm rot="16200000" flipV="1">
            <a:off x="3269453" y="2674131"/>
            <a:ext cx="842970" cy="112396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0" name="AutoShape 23"/>
          <p:cNvCxnSpPr>
            <a:cxnSpLocks noChangeShapeType="1"/>
            <a:stCxn id="43014" idx="7"/>
            <a:endCxn id="43016" idx="3"/>
          </p:cNvCxnSpPr>
          <p:nvPr/>
        </p:nvCxnSpPr>
        <p:spPr bwMode="auto">
          <a:xfrm rot="5400000" flipH="1" flipV="1">
            <a:off x="4702696" y="2316670"/>
            <a:ext cx="1119756" cy="1696014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14" idx="3"/>
            <a:endCxn id="43018" idx="7"/>
          </p:cNvCxnSpPr>
          <p:nvPr/>
        </p:nvCxnSpPr>
        <p:spPr bwMode="auto">
          <a:xfrm rot="5400000">
            <a:off x="3216784" y="3907346"/>
            <a:ext cx="733994" cy="1014992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14" idx="6"/>
            <a:endCxn id="43017" idx="3"/>
          </p:cNvCxnSpPr>
          <p:nvPr/>
        </p:nvCxnSpPr>
        <p:spPr bwMode="auto">
          <a:xfrm>
            <a:off x="4481522" y="3886200"/>
            <a:ext cx="1629059" cy="933177"/>
          </a:xfrm>
          <a:prstGeom prst="curvedConnector4">
            <a:avLst>
              <a:gd name="adj1" fmla="val 47945"/>
              <a:gd name="adj2" fmla="val 124497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2571736" y="1273320"/>
            <a:ext cx="3814762" cy="57150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chemeClr val="accent2"/>
                </a:solidFill>
              </a:rPr>
              <a:t>Wireless Infrastructure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7422" y="5481656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/>
          <a:lstStyle/>
          <a:p>
            <a:r>
              <a:rPr lang="en-US" dirty="0" smtClean="0"/>
              <a:t>Define: network, distributed system, subnet, host, node, flow, channel and link.</a:t>
            </a:r>
          </a:p>
          <a:p>
            <a:r>
              <a:rPr lang="en-US" dirty="0" smtClean="0"/>
              <a:t>Paradigms: Client-Server, Peer-to-Peer, Wireless and Mobile.</a:t>
            </a:r>
          </a:p>
          <a:p>
            <a:r>
              <a:rPr lang="en-US" dirty="0" smtClean="0"/>
              <a:t>Classifications and Acronyms:</a:t>
            </a:r>
          </a:p>
          <a:p>
            <a:pPr lvl="1"/>
            <a:r>
              <a:rPr lang="en-US" dirty="0" smtClean="0"/>
              <a:t>Broadcast, multicast, unicast</a:t>
            </a:r>
          </a:p>
          <a:p>
            <a:pPr lvl="1"/>
            <a:r>
              <a:rPr lang="en-US" dirty="0" smtClean="0"/>
              <a:t>PAN, LAN, MAN, WAN, WLAN, WSN</a:t>
            </a:r>
          </a:p>
          <a:p>
            <a:pPr lvl="1"/>
            <a:r>
              <a:rPr lang="en-US" dirty="0" smtClean="0"/>
              <a:t>The Internet versus an internet</a:t>
            </a:r>
          </a:p>
          <a:p>
            <a:pPr lvl="1"/>
            <a:r>
              <a:rPr lang="en-US" dirty="0" smtClean="0"/>
              <a:t>Hierarchical, bus, </a:t>
            </a:r>
            <a:r>
              <a:rPr lang="en-US" dirty="0" err="1" smtClean="0"/>
              <a:t>ring,tree</a:t>
            </a:r>
            <a:r>
              <a:rPr lang="en-US" dirty="0" smtClean="0"/>
              <a:t>, and star topology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connectivity through a set of cooperating nodes.</a:t>
            </a:r>
          </a:p>
          <a:p>
            <a:r>
              <a:rPr lang="en-US" dirty="0" smtClean="0"/>
              <a:t>Wireless connectivity: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  (IEEE802.11)</a:t>
            </a:r>
          </a:p>
          <a:p>
            <a:pPr lvl="1"/>
            <a:r>
              <a:rPr lang="en-US" dirty="0" smtClean="0"/>
              <a:t>Cellular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 (part of IEEE802.15.4)</a:t>
            </a:r>
          </a:p>
          <a:p>
            <a:pPr lvl="1"/>
            <a:r>
              <a:rPr lang="en-US" dirty="0" err="1" smtClean="0"/>
              <a:t>WiMAX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6" descr="f01-0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7544"/>
            <a:ext cx="4248472" cy="38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1.3  Switched network</a:t>
            </a:r>
          </a:p>
        </p:txBody>
      </p:sp>
    </p:spTree>
    <p:extLst>
      <p:ext uri="{BB962C8B-B14F-4D97-AF65-F5344CB8AC3E}">
        <p14:creationId xmlns:p14="http://schemas.microsoft.com/office/powerpoint/2010/main" val="628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1.4  Interconnection of Networks</a:t>
            </a:r>
          </a:p>
        </p:txBody>
      </p:sp>
      <p:pic>
        <p:nvPicPr>
          <p:cNvPr id="7" name="Picture 6" descr="f01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2437"/>
            <a:ext cx="4176464" cy="36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52736"/>
            <a:ext cx="8472518" cy="511256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In a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distributed system::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the collection of independent computers appears to its users as a single coherent system.</a:t>
            </a:r>
          </a:p>
          <a:p>
            <a:pPr>
              <a:buNone/>
            </a:pPr>
            <a:r>
              <a:rPr lang="en-US" sz="2800" dirty="0"/>
              <a:t>Namely, the </a:t>
            </a:r>
            <a:r>
              <a:rPr lang="en-US" sz="2800" dirty="0" smtClean="0"/>
              <a:t>distinction between a computer network and a distribution system lies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0033CC"/>
                </a:solidFill>
              </a:rPr>
              <a:t>transparency</a:t>
            </a:r>
            <a:r>
              <a:rPr lang="en-US" sz="2800" dirty="0"/>
              <a:t> in assigning tasks to computers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Example: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NFS is a distributed files system.</a:t>
            </a:r>
          </a:p>
          <a:p>
            <a:pPr>
              <a:buNone/>
            </a:pPr>
            <a:r>
              <a:rPr lang="en-US" sz="2800" dirty="0" smtClean="0"/>
              <a:t>Computer networks provide host-to-host connectivity by assigning an </a:t>
            </a:r>
            <a:r>
              <a:rPr lang="en-US" sz="2800" dirty="0" smtClean="0">
                <a:solidFill>
                  <a:srgbClr val="0033CC"/>
                </a:solidFill>
              </a:rPr>
              <a:t>address</a:t>
            </a:r>
            <a:r>
              <a:rPr lang="en-US" sz="2800" dirty="0" smtClean="0"/>
              <a:t> to each node.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f01-07-9780123850591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4" y="1124744"/>
            <a:ext cx="5676558" cy="40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" y="5373216"/>
            <a:ext cx="7859216" cy="9361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1.7  Processes communicating over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   an abstract channel</a:t>
            </a:r>
          </a:p>
        </p:txBody>
      </p:sp>
    </p:spTree>
    <p:extLst>
      <p:ext uri="{BB962C8B-B14F-4D97-AF65-F5344CB8AC3E}">
        <p14:creationId xmlns:p14="http://schemas.microsoft.com/office/powerpoint/2010/main" val="2685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3746</TotalTime>
  <Words>1597</Words>
  <Application>Microsoft Office PowerPoint</Application>
  <PresentationFormat>On-screen Show (4:3)</PresentationFormat>
  <Paragraphs>444</Paragraphs>
  <Slides>43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Revised_Master</vt:lpstr>
      <vt:lpstr>Clip</vt:lpstr>
      <vt:lpstr>Introduction</vt:lpstr>
      <vt:lpstr>Introduction Outline</vt:lpstr>
      <vt:lpstr>Definitions</vt:lpstr>
      <vt:lpstr>Physical Connectivity</vt:lpstr>
      <vt:lpstr>Other Forms of Connectivity</vt:lpstr>
      <vt:lpstr>Switched Network</vt:lpstr>
      <vt:lpstr>An internet</vt:lpstr>
      <vt:lpstr>Definitions</vt:lpstr>
      <vt:lpstr>Application Communication</vt:lpstr>
      <vt:lpstr>Internet Access and Flows</vt:lpstr>
      <vt:lpstr> The Internet: “nuts and bolts” view</vt:lpstr>
      <vt:lpstr>PowerPoint Presentation</vt:lpstr>
      <vt:lpstr>Student Perspectives</vt:lpstr>
      <vt:lpstr> Networking Application Paradigms  </vt:lpstr>
      <vt:lpstr>Client-Server Applications</vt:lpstr>
      <vt:lpstr>Client-Server Model</vt:lpstr>
      <vt:lpstr>Peer-to-Peer Applications</vt:lpstr>
      <vt:lpstr>A Closer Look at Network Structure</vt:lpstr>
      <vt:lpstr>The Network Edge</vt:lpstr>
      <vt:lpstr>Wireless versus Mobile Applications</vt:lpstr>
      <vt:lpstr>Wireless versus Mobile Applications</vt:lpstr>
      <vt:lpstr> Network Classifications  </vt:lpstr>
      <vt:lpstr>Classifying by Transmission Technology</vt:lpstr>
      <vt:lpstr>Classification by Size</vt:lpstr>
      <vt:lpstr>Classification by Size</vt:lpstr>
      <vt:lpstr>PANs</vt:lpstr>
      <vt:lpstr>Classification by Size</vt:lpstr>
      <vt:lpstr>Wired LANs</vt:lpstr>
      <vt:lpstr>Wireless LANs (WLANs)</vt:lpstr>
      <vt:lpstr>Wireless Sensor Networks (WSNs)</vt:lpstr>
      <vt:lpstr>Metropolitan Area Networks (MANs)</vt:lpstr>
      <vt:lpstr>PowerPoint Presentation</vt:lpstr>
      <vt:lpstr>Network Classification by Size</vt:lpstr>
      <vt:lpstr>  ARPAnet circa 1972  </vt:lpstr>
      <vt:lpstr>Wide Area Networks (WANs)</vt:lpstr>
      <vt:lpstr>internet </vt:lpstr>
      <vt:lpstr>Network Classification by Topology</vt:lpstr>
      <vt:lpstr>Network Classification by Topology</vt:lpstr>
      <vt:lpstr>Network Classification by Topology</vt:lpstr>
      <vt:lpstr>Tree Topology</vt:lpstr>
      <vt:lpstr>Network Classification by Topology</vt:lpstr>
      <vt:lpstr>Network Classification by Topology</vt:lpstr>
      <vt:lpstr>Introduction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164</cp:revision>
  <dcterms:created xsi:type="dcterms:W3CDTF">2004-01-21T20:05:10Z</dcterms:created>
  <dcterms:modified xsi:type="dcterms:W3CDTF">2012-01-12T21:27:27Z</dcterms:modified>
</cp:coreProperties>
</file>