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9"/>
  </p:notesMasterIdLst>
  <p:handoutMasterIdLst>
    <p:handoutMasterId r:id="rId10"/>
  </p:handoutMasterIdLst>
  <p:sldIdLst>
    <p:sldId id="256" r:id="rId2"/>
    <p:sldId id="371" r:id="rId3"/>
    <p:sldId id="372" r:id="rId4"/>
    <p:sldId id="375" r:id="rId5"/>
    <p:sldId id="377" r:id="rId6"/>
    <p:sldId id="378" r:id="rId7"/>
    <p:sldId id="379" r:id="rId8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990033"/>
    <a:srgbClr val="003366"/>
    <a:srgbClr val="CC0000"/>
    <a:srgbClr val="008000"/>
    <a:srgbClr val="FFFF00"/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1/23/2012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76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Internet Milestones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196752"/>
            <a:ext cx="8462993" cy="3744416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</a:t>
            </a:r>
            <a:b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Milestones</a:t>
            </a:r>
            <a:b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38488" y="5686425"/>
            <a:ext cx="6005512" cy="12715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Spring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97283"/>
              </p:ext>
            </p:extLst>
          </p:nvPr>
        </p:nvGraphicFramePr>
        <p:xfrm>
          <a:off x="1619672" y="1052265"/>
          <a:ext cx="6089235" cy="5617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827"/>
                <a:gridCol w="630451"/>
                <a:gridCol w="4074868"/>
                <a:gridCol w="738089"/>
              </a:tblGrid>
              <a:tr h="197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Years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Milestone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Type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Kleinrock's packet switching dissertation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354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1969-72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Demonstration of ARPANET/first transmission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network email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354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1973-78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Ethernet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354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1974-78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 introduced then split into TCP/IP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cutover from NCP to TCP/IP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 servers/ DNS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Morris worm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354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1990-92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ARPANET ceases/NSFNET commercialization (Internet)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Policy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WWW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evolution to MOSIAC (first browser)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Doom Game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Amazon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eBay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354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1997-99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802.11 wireless standard/802.11b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Google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Abilene/ Internet2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Napster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Massive denial-of-service attack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Slammer Worm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Facebook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YouTube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Cellular 3G (CDMA/EVDO)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  <a:tr h="182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Iphone (smartphones)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4" marR="9214" marT="9214" marB="0" anchor="b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Top 25 Chronological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Top 14 Chronological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762991"/>
              </p:ext>
            </p:extLst>
          </p:nvPr>
        </p:nvGraphicFramePr>
        <p:xfrm>
          <a:off x="467544" y="1052736"/>
          <a:ext cx="8280920" cy="532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598"/>
                <a:gridCol w="1337864"/>
                <a:gridCol w="6043458"/>
              </a:tblGrid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Years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Milestone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1969-72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Demonstration of ARPANET/first transmission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network email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1973-78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Ethernet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1974-78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TCP introduced then split into TCP/IP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1990-92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ARPANET </a:t>
                      </a:r>
                      <a:r>
                        <a:rPr lang="en-US" sz="2000" u="none" strike="noStrike" dirty="0" smtClean="0">
                          <a:effectLst/>
                        </a:rPr>
                        <a:t>ceases/commercialization to </a:t>
                      </a:r>
                      <a:r>
                        <a:rPr lang="en-US" sz="2000" u="none" strike="noStrike" dirty="0">
                          <a:effectLst/>
                        </a:rPr>
                        <a:t>(Internet)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WWW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1993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MOSIAC (first browser)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1990’s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Fiber optic networks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Google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(successful search engine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1997-99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802.11b (serious wireless)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Massive denial-of-service attack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Facebook  (social networks)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YouTube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(video streaming)  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 Netflix  today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4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2007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Iphone</a:t>
                      </a: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(smartphones)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 </a:t>
            </a:r>
            <a:r>
              <a:rPr lang="en-US" smtClean="0">
                <a:solidFill>
                  <a:srgbClr val="990033"/>
                </a:solidFill>
              </a:rPr>
              <a:t>Internet Milestones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12 (</a:t>
            </a:r>
            <a:r>
              <a:rPr lang="en-US" dirty="0" err="1" smtClean="0"/>
              <a:t>rek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688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1.  World Wide Web [1992]</a:t>
            </a:r>
          </a:p>
          <a:p>
            <a:pPr marL="0" indent="0">
              <a:buNone/>
            </a:pPr>
            <a:r>
              <a:rPr lang="en-US" sz="2000" dirty="0" smtClean="0"/>
              <a:t>2.  TCP and IP protocol [1978]</a:t>
            </a:r>
          </a:p>
          <a:p>
            <a:pPr marL="0" indent="0">
              <a:buNone/>
            </a:pPr>
            <a:r>
              <a:rPr lang="en-US" sz="2000" dirty="0" smtClean="0"/>
              <a:t>3.  </a:t>
            </a:r>
            <a:r>
              <a:rPr lang="en-US" sz="2000" dirty="0" err="1" smtClean="0"/>
              <a:t>Mosiac</a:t>
            </a:r>
            <a:r>
              <a:rPr lang="en-US" sz="2000" dirty="0" smtClean="0"/>
              <a:t> </a:t>
            </a:r>
            <a:r>
              <a:rPr lang="en-US" sz="2000" dirty="0"/>
              <a:t>browser [1993]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4.  Commercialization </a:t>
            </a:r>
            <a:r>
              <a:rPr lang="en-US" sz="2000" dirty="0"/>
              <a:t>to Internet [1992</a:t>
            </a:r>
            <a:r>
              <a:rPr lang="en-US" sz="2000" dirty="0" smtClean="0"/>
              <a:t>]</a:t>
            </a:r>
          </a:p>
          <a:p>
            <a:pPr marL="0" indent="0">
              <a:buNone/>
            </a:pPr>
            <a:r>
              <a:rPr lang="en-US" sz="2000" dirty="0" smtClean="0"/>
              <a:t>5.  Email </a:t>
            </a:r>
            <a:r>
              <a:rPr lang="en-US" sz="2000" dirty="0"/>
              <a:t>[1972</a:t>
            </a:r>
            <a:r>
              <a:rPr lang="en-US" sz="2000" dirty="0" smtClean="0"/>
              <a:t>]</a:t>
            </a:r>
          </a:p>
          <a:p>
            <a:pPr marL="0" indent="0">
              <a:buNone/>
            </a:pPr>
            <a:r>
              <a:rPr lang="en-US" sz="2000" dirty="0"/>
              <a:t>6</a:t>
            </a:r>
            <a:r>
              <a:rPr lang="en-US" sz="2000" dirty="0" smtClean="0"/>
              <a:t>a. 802.11b wireless protocol [1999]  6b.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[2007]</a:t>
            </a:r>
          </a:p>
          <a:p>
            <a:pPr marL="0" indent="0">
              <a:buSzPct val="100000"/>
              <a:buNone/>
            </a:pPr>
            <a:r>
              <a:rPr lang="en-US" sz="2000" dirty="0" smtClean="0"/>
              <a:t>7.  ARPANET demonstration [1972]</a:t>
            </a:r>
          </a:p>
          <a:p>
            <a:pPr marL="0" indent="0">
              <a:buSzPct val="100000"/>
              <a:buNone/>
            </a:pPr>
            <a:r>
              <a:rPr lang="en-US" sz="2000" dirty="0"/>
              <a:t>8</a:t>
            </a:r>
            <a:r>
              <a:rPr lang="en-US" sz="2000" dirty="0" smtClean="0"/>
              <a:t>.  Search </a:t>
            </a:r>
            <a:r>
              <a:rPr lang="en-US" sz="2000" dirty="0"/>
              <a:t>Engines [1998</a:t>
            </a:r>
            <a:r>
              <a:rPr lang="en-US" sz="2000" dirty="0" smtClean="0"/>
              <a:t>]</a:t>
            </a:r>
          </a:p>
          <a:p>
            <a:pPr marL="0" indent="0">
              <a:buSzPct val="100000"/>
              <a:buNone/>
            </a:pPr>
            <a:r>
              <a:rPr lang="en-US" sz="2000" dirty="0"/>
              <a:t>9</a:t>
            </a:r>
            <a:r>
              <a:rPr lang="en-US" sz="2000" dirty="0" smtClean="0"/>
              <a:t>.  Social </a:t>
            </a:r>
            <a:r>
              <a:rPr lang="en-US" sz="2000" dirty="0"/>
              <a:t>Networks [2004</a:t>
            </a:r>
            <a:r>
              <a:rPr lang="en-US" sz="2000" dirty="0" smtClean="0"/>
              <a:t>]</a:t>
            </a:r>
          </a:p>
          <a:p>
            <a:pPr marL="0" indent="0">
              <a:buSzPct val="100000"/>
              <a:buNone/>
            </a:pPr>
            <a:r>
              <a:rPr lang="en-US" sz="2000" dirty="0" smtClean="0"/>
              <a:t>10a. Ethernet [1978]   10b. Fiber optic cables [1990’s]</a:t>
            </a:r>
          </a:p>
          <a:p>
            <a:pPr marL="0" indent="0">
              <a:buSzPct val="100000"/>
              <a:buNone/>
            </a:pPr>
            <a:r>
              <a:rPr lang="en-US" sz="2000" dirty="0" smtClean="0"/>
              <a:t>11. Massive video streaming [2005]</a:t>
            </a:r>
          </a:p>
          <a:p>
            <a:pPr marL="0" indent="0">
              <a:buSzPct val="100000"/>
              <a:buNone/>
            </a:pPr>
            <a:r>
              <a:rPr lang="en-US" sz="2000" dirty="0" smtClean="0"/>
              <a:t>12. </a:t>
            </a:r>
            <a:r>
              <a:rPr lang="en-US" sz="2000" dirty="0"/>
              <a:t>Massive Denial-of-Service [2000]</a:t>
            </a:r>
          </a:p>
          <a:p>
            <a:pPr marL="0" indent="0">
              <a:buSzPct val="100000"/>
              <a:buNone/>
            </a:pPr>
            <a:endParaRPr lang="en-US" sz="2000" dirty="0" smtClean="0"/>
          </a:p>
          <a:p>
            <a:pPr marL="514350" indent="-514350">
              <a:buAutoNum type="arabicPeriod" startAt="6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 </a:t>
            </a:r>
            <a:r>
              <a:rPr lang="en-US" smtClean="0">
                <a:solidFill>
                  <a:srgbClr val="990033"/>
                </a:solidFill>
              </a:rPr>
              <a:t>Internet Milestones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44624"/>
            <a:ext cx="8785225" cy="792162"/>
          </a:xfrm>
        </p:spPr>
        <p:txBody>
          <a:bodyPr/>
          <a:lstStyle/>
          <a:p>
            <a:r>
              <a:rPr lang="en-US" sz="3600" dirty="0" smtClean="0"/>
              <a:t>Top 10</a:t>
            </a:r>
            <a:br>
              <a:rPr lang="en-US" sz="3600" dirty="0" smtClean="0"/>
            </a:br>
            <a:r>
              <a:rPr lang="en-US" sz="3600" dirty="0" smtClean="0"/>
              <a:t>31 </a:t>
            </a:r>
            <a:r>
              <a:rPr lang="en-US" sz="3600" dirty="0"/>
              <a:t>G</a:t>
            </a:r>
            <a:r>
              <a:rPr lang="en-US" sz="3600" dirty="0" smtClean="0"/>
              <a:t>rad  Surveys {Spring 2012}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pPr marL="514350" indent="-514350">
              <a:buSzPct val="100000"/>
              <a:buFont typeface="Wingdings" pitchFamily="2" charset="2"/>
              <a:buAutoNum type="arabicPeriod"/>
            </a:pPr>
            <a:r>
              <a:rPr lang="en-US" sz="2400" dirty="0"/>
              <a:t>ARPANET                     17 (241)</a:t>
            </a:r>
          </a:p>
          <a:p>
            <a:pPr marL="514350" indent="-514350">
              <a:buSzPct val="100000"/>
              <a:buFont typeface="Wingdings" pitchFamily="2" charset="2"/>
              <a:buAutoNum type="arabicPeriod"/>
            </a:pPr>
            <a:r>
              <a:rPr lang="en-US" sz="2400" dirty="0"/>
              <a:t>TCP/IP                         4 (</a:t>
            </a:r>
            <a:r>
              <a:rPr lang="en-US" sz="2400" dirty="0" smtClean="0"/>
              <a:t>189)</a:t>
            </a:r>
            <a:endParaRPr lang="en-US" sz="2400" dirty="0"/>
          </a:p>
          <a:p>
            <a:pPr marL="514350" indent="-514350">
              <a:buSzPct val="100000"/>
              <a:buAutoNum type="arabicPeriod"/>
            </a:pPr>
            <a:r>
              <a:rPr lang="en-US" sz="2400" dirty="0" smtClean="0"/>
              <a:t>World </a:t>
            </a:r>
            <a:r>
              <a:rPr lang="en-US" sz="2400" dirty="0"/>
              <a:t>Wide </a:t>
            </a:r>
            <a:r>
              <a:rPr lang="en-US" sz="2400" dirty="0" smtClean="0"/>
              <a:t>Web             0 (134)</a:t>
            </a:r>
          </a:p>
          <a:p>
            <a:pPr marL="514350" indent="-514350">
              <a:buSzPct val="100000"/>
              <a:buFont typeface="Wingdings" pitchFamily="2" charset="2"/>
              <a:buAutoNum type="arabicPeriod"/>
            </a:pPr>
            <a:r>
              <a:rPr lang="en-US" sz="2400" dirty="0"/>
              <a:t>Email                           1 (</a:t>
            </a:r>
            <a:r>
              <a:rPr lang="en-US" sz="2400" dirty="0" smtClean="0"/>
              <a:t>124)</a:t>
            </a:r>
          </a:p>
          <a:p>
            <a:pPr marL="514350" indent="-514350">
              <a:buSzPct val="100000"/>
              <a:buAutoNum type="arabicPeriod"/>
            </a:pPr>
            <a:r>
              <a:rPr lang="en-US" sz="2400" dirty="0" smtClean="0"/>
              <a:t>Search Engines		  1 (81)</a:t>
            </a:r>
          </a:p>
          <a:p>
            <a:pPr marL="514350" indent="-514350">
              <a:buSzPct val="100000"/>
              <a:buFont typeface="Wingdings" pitchFamily="2" charset="2"/>
              <a:buAutoNum type="arabicPeriod"/>
            </a:pPr>
            <a:r>
              <a:rPr lang="en-US" sz="2400" dirty="0"/>
              <a:t>DNS/ Name Server           0 (63)</a:t>
            </a:r>
          </a:p>
          <a:p>
            <a:pPr marL="514350" indent="-514350">
              <a:buSzPct val="100000"/>
              <a:buFont typeface="Wingdings" pitchFamily="2" charset="2"/>
              <a:buAutoNum type="arabicPeriod"/>
            </a:pPr>
            <a:r>
              <a:rPr lang="en-US" sz="2400" dirty="0" smtClean="0"/>
              <a:t>Browser </a:t>
            </a:r>
            <a:r>
              <a:rPr lang="en-US" sz="2400" dirty="0"/>
              <a:t>(</a:t>
            </a:r>
            <a:r>
              <a:rPr lang="en-US" sz="2400" dirty="0" err="1"/>
              <a:t>Mosiac</a:t>
            </a:r>
            <a:r>
              <a:rPr lang="en-US" sz="2400" dirty="0"/>
              <a:t>)		  </a:t>
            </a:r>
            <a:r>
              <a:rPr lang="en-US" sz="2400" dirty="0" smtClean="0"/>
              <a:t>0 </a:t>
            </a:r>
            <a:r>
              <a:rPr lang="en-US" sz="2400" dirty="0"/>
              <a:t>(57</a:t>
            </a:r>
            <a:r>
              <a:rPr lang="en-US" sz="2400" dirty="0" smtClean="0"/>
              <a:t>)</a:t>
            </a:r>
          </a:p>
          <a:p>
            <a:pPr marL="0" indent="0">
              <a:buSzPct val="100000"/>
              <a:buNone/>
            </a:pPr>
            <a:r>
              <a:rPr lang="en-US" sz="2400" dirty="0" smtClean="0"/>
              <a:t>8.  </a:t>
            </a:r>
            <a:r>
              <a:rPr lang="en-US" sz="2400" dirty="0" err="1" smtClean="0"/>
              <a:t>WiFi</a:t>
            </a:r>
            <a:r>
              <a:rPr lang="en-US" sz="2400" dirty="0" smtClean="0"/>
              <a:t>/wireless                 2 </a:t>
            </a:r>
            <a:r>
              <a:rPr lang="en-US" sz="2400" dirty="0"/>
              <a:t>(55)</a:t>
            </a:r>
          </a:p>
          <a:p>
            <a:pPr marL="0" indent="0">
              <a:buSzPct val="100000"/>
              <a:buNone/>
            </a:pPr>
            <a:r>
              <a:rPr lang="en-US" sz="2400" dirty="0" smtClean="0"/>
              <a:t>9.  Dial up availability            0 (54)</a:t>
            </a:r>
          </a:p>
          <a:p>
            <a:pPr marL="0" indent="0">
              <a:buSzPct val="100000"/>
              <a:buNone/>
            </a:pPr>
            <a:r>
              <a:rPr lang="en-US" sz="2400" dirty="0" smtClean="0"/>
              <a:t>10. Social Networks              0 (49)</a:t>
            </a:r>
            <a:endParaRPr lang="en-US" sz="2400" dirty="0"/>
          </a:p>
          <a:p>
            <a:pPr marL="0" indent="0">
              <a:buSzPct val="100000"/>
              <a:buNone/>
            </a:pPr>
            <a:r>
              <a:rPr lang="en-US" sz="2000" dirty="0" smtClean="0"/>
              <a:t>11. Internet Commercialized            0 (38)</a:t>
            </a:r>
          </a:p>
          <a:p>
            <a:pPr marL="0" indent="0">
              <a:buSzPct val="100000"/>
              <a:buNone/>
            </a:pPr>
            <a:r>
              <a:rPr lang="en-US" sz="2000" dirty="0" smtClean="0"/>
              <a:t>12. </a:t>
            </a:r>
            <a:r>
              <a:rPr lang="en-US" sz="2000" dirty="0" err="1" smtClean="0"/>
              <a:t>DoS</a:t>
            </a:r>
            <a:r>
              <a:rPr lang="en-US" sz="2000" dirty="0" smtClean="0"/>
              <a:t>/Viruses Introduced             0 (37)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 </a:t>
            </a:r>
            <a:r>
              <a:rPr lang="en-US" smtClean="0">
                <a:solidFill>
                  <a:srgbClr val="990033"/>
                </a:solidFill>
              </a:rPr>
              <a:t>Internet Milestones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44624"/>
            <a:ext cx="8785225" cy="792162"/>
          </a:xfrm>
        </p:spPr>
        <p:txBody>
          <a:bodyPr/>
          <a:lstStyle/>
          <a:p>
            <a:r>
              <a:rPr lang="en-US" sz="3200" dirty="0" smtClean="0"/>
              <a:t>Top 10</a:t>
            </a:r>
            <a:br>
              <a:rPr lang="en-US" sz="3200" dirty="0" smtClean="0"/>
            </a:br>
            <a:r>
              <a:rPr lang="en-US" sz="3200" dirty="0" smtClean="0"/>
              <a:t>19 Undergrad  Surveys {Fall 2010}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pPr marL="514350" indent="-514350">
              <a:buSzPct val="100000"/>
              <a:buAutoNum type="arabicPeriod"/>
            </a:pPr>
            <a:r>
              <a:rPr lang="en-US" sz="2800" dirty="0" smtClean="0"/>
              <a:t>World </a:t>
            </a:r>
            <a:r>
              <a:rPr lang="en-US" sz="2800" dirty="0"/>
              <a:t>Wide </a:t>
            </a:r>
            <a:r>
              <a:rPr lang="en-US" sz="2800" dirty="0" smtClean="0"/>
              <a:t>Web             14 (117)</a:t>
            </a:r>
          </a:p>
          <a:p>
            <a:pPr marL="514350" indent="-514350">
              <a:buSzPct val="100000"/>
              <a:buAutoNum type="arabicPeriod"/>
            </a:pPr>
            <a:r>
              <a:rPr lang="en-US" sz="2800" dirty="0" smtClean="0"/>
              <a:t>Search Engines		      15 (108)</a:t>
            </a:r>
          </a:p>
          <a:p>
            <a:pPr marL="514350" indent="-514350">
              <a:buSzPct val="100000"/>
              <a:buAutoNum type="arabicPeriod"/>
            </a:pPr>
            <a:r>
              <a:rPr lang="en-US" sz="2800" dirty="0" smtClean="0"/>
              <a:t>ARPANET                     12 (95)</a:t>
            </a:r>
          </a:p>
          <a:p>
            <a:pPr marL="514350" indent="-514350">
              <a:buSzPct val="100000"/>
              <a:buAutoNum type="arabicPeriod"/>
            </a:pPr>
            <a:r>
              <a:rPr lang="en-US" sz="2800" dirty="0" smtClean="0"/>
              <a:t>Email                          13 (80)</a:t>
            </a:r>
          </a:p>
          <a:p>
            <a:pPr marL="514350" indent="-514350">
              <a:buSzPct val="100000"/>
              <a:buAutoNum type="arabicPeriod"/>
            </a:pPr>
            <a:r>
              <a:rPr lang="en-US" sz="2800" dirty="0" smtClean="0"/>
              <a:t>TCP/IP                         7 (52)</a:t>
            </a:r>
          </a:p>
          <a:p>
            <a:pPr marL="514350" indent="-514350">
              <a:buSzPct val="100000"/>
              <a:buAutoNum type="arabicPeriod"/>
            </a:pPr>
            <a:r>
              <a:rPr lang="en-US" sz="2800" dirty="0" smtClean="0"/>
              <a:t>DNS/ Name Server           6 (34)</a:t>
            </a:r>
          </a:p>
          <a:p>
            <a:pPr marL="514350" indent="-514350">
              <a:buSzPct val="100000"/>
              <a:buAutoNum type="arabicPeriod"/>
            </a:pPr>
            <a:r>
              <a:rPr lang="en-US" sz="2800" dirty="0" smtClean="0"/>
              <a:t>P2P (Napster)                  6 (29)</a:t>
            </a:r>
          </a:p>
          <a:p>
            <a:pPr marL="514350" indent="-514350">
              <a:buSzPct val="100000"/>
              <a:buAutoNum type="arabicPeriod"/>
            </a:pPr>
            <a:r>
              <a:rPr lang="en-US" sz="2800" dirty="0" smtClean="0"/>
              <a:t>Browser (</a:t>
            </a:r>
            <a:r>
              <a:rPr lang="en-US" sz="2800" dirty="0" err="1" smtClean="0"/>
              <a:t>Mosiac</a:t>
            </a:r>
            <a:r>
              <a:rPr lang="en-US" sz="2800" dirty="0" smtClean="0"/>
              <a:t>)		       5 (25)</a:t>
            </a:r>
          </a:p>
          <a:p>
            <a:pPr marL="514350" indent="-514350">
              <a:buSzPct val="100000"/>
              <a:buAutoNum type="arabicPeriod"/>
            </a:pPr>
            <a:r>
              <a:rPr lang="en-US" sz="2800" dirty="0" smtClean="0"/>
              <a:t>Social Networks               6 (24)</a:t>
            </a:r>
          </a:p>
          <a:p>
            <a:pPr marL="514350" indent="-514350">
              <a:buSzPct val="100000"/>
              <a:buAutoNum type="arabicPeriod"/>
            </a:pPr>
            <a:r>
              <a:rPr lang="en-US" sz="2800" dirty="0"/>
              <a:t> </a:t>
            </a:r>
            <a:r>
              <a:rPr lang="en-US" sz="2800" dirty="0" err="1" smtClean="0"/>
              <a:t>WiFi</a:t>
            </a:r>
            <a:r>
              <a:rPr lang="en-US" sz="2800" dirty="0" smtClean="0"/>
              <a:t>/wireless                 3 (18)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 </a:t>
            </a:r>
            <a:r>
              <a:rPr lang="en-US" smtClean="0">
                <a:solidFill>
                  <a:srgbClr val="990033"/>
                </a:solidFill>
              </a:rPr>
              <a:t>Internet Milestones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Chinese New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36" y="5759896"/>
            <a:ext cx="8229600" cy="6934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Year of the Dragon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Computer Networks   </a:t>
            </a:r>
            <a:r>
              <a:rPr lang="en-US" smtClean="0">
                <a:solidFill>
                  <a:srgbClr val="990033"/>
                </a:solidFill>
              </a:rPr>
              <a:t>Internet Milestones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09" y="1107811"/>
            <a:ext cx="6249535" cy="46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446</Words>
  <Application>Microsoft Office PowerPoint</Application>
  <PresentationFormat>On-screen Show (4:3)</PresentationFormat>
  <Paragraphs>204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Revised_Master</vt:lpstr>
      <vt:lpstr>   Internet Milestones   </vt:lpstr>
      <vt:lpstr>Step 1: Top 25 Chronological</vt:lpstr>
      <vt:lpstr>Step 2: Top 14 Chronological</vt:lpstr>
      <vt:lpstr>Top 12 (rek)</vt:lpstr>
      <vt:lpstr>Top 10 31 Grad  Surveys {Spring 2012}  </vt:lpstr>
      <vt:lpstr>Top 10 19 Undergrad  Surveys {Fall 2010}  </vt:lpstr>
      <vt:lpstr>Happy Chinese New Year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142</cp:revision>
  <dcterms:created xsi:type="dcterms:W3CDTF">2004-01-21T20:05:10Z</dcterms:created>
  <dcterms:modified xsi:type="dcterms:W3CDTF">2012-01-23T15:49:30Z</dcterms:modified>
</cp:coreProperties>
</file>