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46"/>
  </p:notesMasterIdLst>
  <p:handoutMasterIdLst>
    <p:handoutMasterId r:id="rId47"/>
  </p:handoutMasterIdLst>
  <p:sldIdLst>
    <p:sldId id="256" r:id="rId2"/>
    <p:sldId id="368" r:id="rId3"/>
    <p:sldId id="380" r:id="rId4"/>
    <p:sldId id="370" r:id="rId5"/>
    <p:sldId id="411" r:id="rId6"/>
    <p:sldId id="410" r:id="rId7"/>
    <p:sldId id="371" r:id="rId8"/>
    <p:sldId id="372" r:id="rId9"/>
    <p:sldId id="373" r:id="rId10"/>
    <p:sldId id="374" r:id="rId11"/>
    <p:sldId id="415" r:id="rId12"/>
    <p:sldId id="375" r:id="rId13"/>
    <p:sldId id="377" r:id="rId14"/>
    <p:sldId id="378" r:id="rId15"/>
    <p:sldId id="414" r:id="rId16"/>
    <p:sldId id="381" r:id="rId17"/>
    <p:sldId id="382" r:id="rId18"/>
    <p:sldId id="383" r:id="rId19"/>
    <p:sldId id="384" r:id="rId20"/>
    <p:sldId id="385" r:id="rId21"/>
    <p:sldId id="386" r:id="rId22"/>
    <p:sldId id="387" r:id="rId23"/>
    <p:sldId id="391" r:id="rId24"/>
    <p:sldId id="393" r:id="rId25"/>
    <p:sldId id="394" r:id="rId26"/>
    <p:sldId id="395" r:id="rId27"/>
    <p:sldId id="409" r:id="rId28"/>
    <p:sldId id="396" r:id="rId29"/>
    <p:sldId id="397" r:id="rId30"/>
    <p:sldId id="412" r:id="rId31"/>
    <p:sldId id="398" r:id="rId32"/>
    <p:sldId id="399" r:id="rId33"/>
    <p:sldId id="400" r:id="rId34"/>
    <p:sldId id="401" r:id="rId35"/>
    <p:sldId id="402" r:id="rId36"/>
    <p:sldId id="403" r:id="rId37"/>
    <p:sldId id="404" r:id="rId38"/>
    <p:sldId id="405" r:id="rId39"/>
    <p:sldId id="413" r:id="rId40"/>
    <p:sldId id="406" r:id="rId41"/>
    <p:sldId id="407" r:id="rId42"/>
    <p:sldId id="408" r:id="rId43"/>
    <p:sldId id="389" r:id="rId44"/>
    <p:sldId id="390" r:id="rId45"/>
  </p:sldIdLst>
  <p:sldSz cx="9144000" cy="6858000" type="screen4x3"/>
  <p:notesSz cx="6985000" cy="9271000"/>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66FFCC"/>
    <a:srgbClr val="0033CC"/>
    <a:srgbClr val="800000"/>
    <a:srgbClr val="00CC66"/>
    <a:srgbClr val="00FFCC"/>
    <a:srgbClr val="FF3300"/>
    <a:srgbClr val="99FF66"/>
    <a:srgbClr val="FF66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36" autoAdjust="0"/>
  </p:normalViewPr>
  <p:slideViewPr>
    <p:cSldViewPr>
      <p:cViewPr>
        <p:scale>
          <a:sx n="60" d="100"/>
          <a:sy n="60" d="100"/>
        </p:scale>
        <p:origin x="-1589" y="-187"/>
      </p:cViewPr>
      <p:guideLst>
        <p:guide orient="horz" pos="2115"/>
        <p:guide pos="2789"/>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slide" Target="slides/slide19.xml"/><Relationship Id="rId1"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5"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78184707-DFE1-4DD8-8F99-52FCEE9F1F0E}" type="datetime1">
              <a:rPr lang="en-US"/>
              <a:pPr>
                <a:defRPr/>
              </a:pPr>
              <a:t>2/13/2012</a:t>
            </a:fld>
            <a:endParaRPr lang="en-US"/>
          </a:p>
        </p:txBody>
      </p:sp>
      <p:sp>
        <p:nvSpPr>
          <p:cNvPr id="8196"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30A546B3-49C3-4647-91D4-3F19A7F0BD68}" type="slidenum">
              <a:rPr lang="en-US"/>
              <a:pPr>
                <a:defRPr/>
              </a:pPr>
              <a:t>‹#›</a:t>
            </a:fld>
            <a:endParaRPr lang="en-US"/>
          </a:p>
        </p:txBody>
      </p:sp>
    </p:spTree>
    <p:extLst>
      <p:ext uri="{BB962C8B-B14F-4D97-AF65-F5344CB8AC3E}">
        <p14:creationId xmlns:p14="http://schemas.microsoft.com/office/powerpoint/2010/main" val="381586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4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E418ADD0-8BA1-473E-9521-434FDB68C2DA}" type="datetime1">
              <a:rPr lang="en-US"/>
              <a:pPr>
                <a:defRPr/>
              </a:pPr>
              <a:t>2/13/2012</a:t>
            </a:fld>
            <a:endParaRPr lang="en-US"/>
          </a:p>
        </p:txBody>
      </p:sp>
      <p:sp>
        <p:nvSpPr>
          <p:cNvPr id="43012"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02512EE1-038B-4E6C-84BE-B006BCEA201C}" type="slidenum">
              <a:rPr lang="en-US"/>
              <a:pPr>
                <a:defRPr/>
              </a:pPr>
              <a:t>‹#›</a:t>
            </a:fld>
            <a:endParaRPr lang="en-US"/>
          </a:p>
        </p:txBody>
      </p:sp>
    </p:spTree>
    <p:extLst>
      <p:ext uri="{BB962C8B-B14F-4D97-AF65-F5344CB8AC3E}">
        <p14:creationId xmlns:p14="http://schemas.microsoft.com/office/powerpoint/2010/main" val="3818907615"/>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F710442-89DD-4383-830B-DE472D942DD4}" type="slidenum">
              <a:rPr lang="en-US" smtClean="0"/>
              <a:pPr/>
              <a:t>4</a:t>
            </a:fld>
            <a:endParaRPr lang="en-US" smtClean="0"/>
          </a:p>
        </p:txBody>
      </p:sp>
      <p:sp>
        <p:nvSpPr>
          <p:cNvPr id="40963"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23BE33E-F571-E748-BB34-FD93581F772C}" type="slidenum">
              <a:rPr lang="en-US"/>
              <a:pPr/>
              <a:t>39</a:t>
            </a:fld>
            <a:endParaRPr lang="en-US"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r>
              <a:rPr lang="en-US" dirty="0">
                <a:latin typeface="Times" pitchFamily="-110" charset="0"/>
              </a:rPr>
              <a:t>An example is shown in </a:t>
            </a:r>
            <a:r>
              <a:rPr lang="en-US" dirty="0"/>
              <a:t>Stallings DCC9e </a:t>
            </a:r>
            <a:r>
              <a:rPr lang="en-US" dirty="0">
                <a:latin typeface="Times" pitchFamily="-110" charset="0"/>
              </a:rPr>
              <a:t>Figure 7.4. The example assumes a 3-bit sequence number field and a maximum window size of seven frames. Initially, A and B have windows indicating that A may transmit seven frames, beginning with frame 0 (F0). After transmitting three frames (F0, F1, F2) without acknowledgment, A has shrunk its window to four frames and maintains a copy of the three transmitted frames. The window indicates that A may transmit four frames, beginning with frame number 3. B then transmits an RR (receive ready) 3, which means "I have received all frames up through frame number 2 and am ready to receive frame number 3; in fact, I am prepared to receive seven frames, beginning with frame number 3." With this acknowledgment, A is back up to permission to transmit seven frames, still beginning with frame 3; also A may discard the buffered frames that have now been acknowledged. A proceeds to transmit frames 3, 4, 5, and 6. B returns RR 4, which acknowledges F3, and allows transmission of F4 through the next instance of F2. By the time this RR reaches A, it has already transmitted F4, F5, and F6, and therefore A may only open its window to permit sending four frames beginning with F7.</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F752BB10-1D22-491F-867E-DF975426668B}" type="slidenum">
              <a:rPr lang="en-US" smtClean="0"/>
              <a:pPr/>
              <a:t>40</a:t>
            </a:fld>
            <a:endParaRPr lang="en-US" smtClean="0"/>
          </a:p>
        </p:txBody>
      </p:sp>
      <p:sp>
        <p:nvSpPr>
          <p:cNvPr id="48131"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8A876D50-1241-8749-B236-74730404E854}" type="slidenum">
              <a:rPr lang="en-US"/>
              <a:pPr/>
              <a:t>5</a:t>
            </a:fld>
            <a:endParaRPr lang="en-US"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r>
              <a:rPr lang="en-US" dirty="0">
                <a:latin typeface="Times" pitchFamily="-110" charset="0"/>
              </a:rPr>
              <a:t>In this chapter, we shift our emphasis to that of </a:t>
            </a:r>
            <a:r>
              <a:rPr lang="en-US" i="1" dirty="0">
                <a:latin typeface="Times" pitchFamily="-110" charset="0"/>
              </a:rPr>
              <a:t>sending data over a data communications link</a:t>
            </a:r>
            <a:r>
              <a:rPr lang="en-US" dirty="0">
                <a:latin typeface="Times" pitchFamily="-110" charset="0"/>
              </a:rPr>
              <a:t>. To achieve the necessary control, a layer of logic is added above the physical layer, referred to as </a:t>
            </a:r>
            <a:r>
              <a:rPr lang="en-US" b="1" dirty="0">
                <a:latin typeface="Times" pitchFamily="-110" charset="0"/>
              </a:rPr>
              <a:t>data link control</a:t>
            </a:r>
            <a:r>
              <a:rPr lang="en-US" dirty="0">
                <a:latin typeface="Times" pitchFamily="-110" charset="0"/>
              </a:rPr>
              <a:t> or a </a:t>
            </a:r>
            <a:r>
              <a:rPr lang="en-US" b="1" dirty="0">
                <a:latin typeface="Times" pitchFamily="-110" charset="0"/>
              </a:rPr>
              <a:t>data link control protocol</a:t>
            </a:r>
            <a:r>
              <a:rPr lang="en-US" dirty="0">
                <a:latin typeface="Times" pitchFamily="-110" charset="0"/>
              </a:rPr>
              <a:t>. Some of the requirements and objectives for effective data communication between two directly connected transmitting-receiving stations:</a:t>
            </a:r>
          </a:p>
          <a:p>
            <a:r>
              <a:rPr lang="en-US" dirty="0">
                <a:latin typeface="Times" pitchFamily="-110" charset="0"/>
                <a:ea typeface="Times New Roman" pitchFamily="-110" charset="0"/>
                <a:cs typeface="Times New Roman" pitchFamily="-110" charset="0"/>
              </a:rPr>
              <a:t>•	</a:t>
            </a:r>
            <a:r>
              <a:rPr lang="en-US" b="1" dirty="0">
                <a:latin typeface="Times" pitchFamily="-110" charset="0"/>
              </a:rPr>
              <a:t>Frame synchronization:</a:t>
            </a:r>
            <a:r>
              <a:rPr lang="en-US" dirty="0">
                <a:latin typeface="Times" pitchFamily="-110" charset="0"/>
              </a:rPr>
              <a:t> Data are sent in blocks called frames. The beginning and end of each frame must be recognizable. </a:t>
            </a:r>
          </a:p>
          <a:p>
            <a:r>
              <a:rPr lang="en-US" dirty="0">
                <a:latin typeface="Times" pitchFamily="-110" charset="0"/>
                <a:ea typeface="Times New Roman" pitchFamily="-110" charset="0"/>
                <a:cs typeface="Times New Roman" pitchFamily="-110" charset="0"/>
              </a:rPr>
              <a:t>•	</a:t>
            </a:r>
            <a:r>
              <a:rPr lang="en-US" b="1" dirty="0">
                <a:latin typeface="Times" pitchFamily="-110" charset="0"/>
              </a:rPr>
              <a:t>Flow control:</a:t>
            </a:r>
            <a:r>
              <a:rPr lang="en-US" dirty="0">
                <a:latin typeface="Times" pitchFamily="-110" charset="0"/>
              </a:rPr>
              <a:t> The sending station must not send frames at a rate faster than the receiving station can absorb them.</a:t>
            </a:r>
          </a:p>
          <a:p>
            <a:r>
              <a:rPr lang="en-US" dirty="0">
                <a:latin typeface="Times" pitchFamily="-110" charset="0"/>
                <a:ea typeface="Times New Roman" pitchFamily="-110" charset="0"/>
                <a:cs typeface="Times New Roman" pitchFamily="-110" charset="0"/>
              </a:rPr>
              <a:t>•	</a:t>
            </a:r>
            <a:r>
              <a:rPr lang="en-US" b="1" dirty="0">
                <a:latin typeface="Times" pitchFamily="-110" charset="0"/>
              </a:rPr>
              <a:t>Error control:</a:t>
            </a:r>
            <a:r>
              <a:rPr lang="en-US" dirty="0">
                <a:latin typeface="Times" pitchFamily="-110" charset="0"/>
              </a:rPr>
              <a:t> Bit errors introduced by the transmission system should be corrected.</a:t>
            </a:r>
          </a:p>
          <a:p>
            <a:r>
              <a:rPr lang="en-US" dirty="0">
                <a:latin typeface="Times" pitchFamily="-110" charset="0"/>
                <a:ea typeface="Times New Roman" pitchFamily="-110" charset="0"/>
                <a:cs typeface="Times New Roman" pitchFamily="-110" charset="0"/>
              </a:rPr>
              <a:t>•	</a:t>
            </a:r>
            <a:r>
              <a:rPr lang="en-US" b="1" dirty="0">
                <a:latin typeface="Times" pitchFamily="-110" charset="0"/>
              </a:rPr>
              <a:t>Addressing:</a:t>
            </a:r>
            <a:r>
              <a:rPr lang="en-US" dirty="0">
                <a:latin typeface="Times" pitchFamily="-110" charset="0"/>
              </a:rPr>
              <a:t> On a shared link, such as a local area network (LAN), the identity of the two stations involved in a transmission must be specified.</a:t>
            </a:r>
          </a:p>
          <a:p>
            <a:r>
              <a:rPr lang="en-US" dirty="0">
                <a:latin typeface="Times" pitchFamily="-110" charset="0"/>
                <a:ea typeface="Times New Roman" pitchFamily="-110" charset="0"/>
                <a:cs typeface="Times New Roman" pitchFamily="-110" charset="0"/>
              </a:rPr>
              <a:t>•	</a:t>
            </a:r>
            <a:r>
              <a:rPr lang="en-US" b="1" dirty="0">
                <a:latin typeface="Times" pitchFamily="-110" charset="0"/>
              </a:rPr>
              <a:t>Control and data on same link:</a:t>
            </a:r>
            <a:r>
              <a:rPr lang="en-US" dirty="0">
                <a:latin typeface="Times" pitchFamily="-110" charset="0"/>
              </a:rPr>
              <a:t> the receiver must be able to distinguish control information from the data being transmitted.</a:t>
            </a:r>
          </a:p>
          <a:p>
            <a:r>
              <a:rPr lang="en-US" dirty="0">
                <a:latin typeface="Times" pitchFamily="-110" charset="0"/>
                <a:ea typeface="Times New Roman" pitchFamily="-110" charset="0"/>
                <a:cs typeface="Times New Roman" pitchFamily="-110" charset="0"/>
              </a:rPr>
              <a:t>•	</a:t>
            </a:r>
            <a:r>
              <a:rPr lang="en-US" b="1" dirty="0">
                <a:latin typeface="Times" pitchFamily="-110" charset="0"/>
              </a:rPr>
              <a:t>Link management:</a:t>
            </a:r>
            <a:r>
              <a:rPr lang="en-US" dirty="0">
                <a:latin typeface="Times" pitchFamily="-110" charset="0"/>
              </a:rPr>
              <a:t> Procedures for the management of initiation, maintenance, and termination of a sustained data exchange over a link.</a:t>
            </a:r>
          </a:p>
          <a:p>
            <a:endParaRPr lang="en-US" dirty="0">
              <a:latin typeface="Times" pitchFamily="-110"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D93582FF-E9B5-494D-A851-7701E1529391}" type="slidenum">
              <a:rPr lang="en-US" smtClean="0"/>
              <a:pPr/>
              <a:t>9</a:t>
            </a:fld>
            <a:endParaRPr lang="en-US" smtClean="0"/>
          </a:p>
        </p:txBody>
      </p:sp>
      <p:sp>
        <p:nvSpPr>
          <p:cNvPr id="41987"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38E8CF16-87EB-4452-95CD-BD98CC08234C}" type="slidenum">
              <a:rPr lang="en-US" smtClean="0"/>
              <a:pPr/>
              <a:t>17</a:t>
            </a:fld>
            <a:endParaRPr lang="en-US" smtClean="0"/>
          </a:p>
        </p:txBody>
      </p:sp>
      <p:sp>
        <p:nvSpPr>
          <p:cNvPr id="44035"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1198DCC-21C8-449B-8A39-BD79546246A3}" type="slidenum">
              <a:rPr lang="en-US" smtClean="0"/>
              <a:pPr/>
              <a:t>20</a:t>
            </a:fld>
            <a:endParaRPr lang="en-US" smtClean="0"/>
          </a:p>
        </p:txBody>
      </p:sp>
      <p:sp>
        <p:nvSpPr>
          <p:cNvPr id="45059"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0DBF4D40-F1EA-4398-8122-ACE4BB75740B}" type="slidenum">
              <a:rPr lang="en-US" smtClean="0"/>
              <a:pPr/>
              <a:t>23</a:t>
            </a:fld>
            <a:endParaRPr lang="en-US" smtClean="0"/>
          </a:p>
        </p:txBody>
      </p:sp>
      <p:sp>
        <p:nvSpPr>
          <p:cNvPr id="43011"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8535B3AC-EB48-5243-B78B-953A654CA27E}" type="slidenum">
              <a:rPr lang="en-US"/>
              <a:pPr/>
              <a:t>30</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r>
              <a:rPr lang="en-US" dirty="0"/>
              <a:t>Stallings DCC9e </a:t>
            </a:r>
            <a:r>
              <a:rPr lang="en-US" dirty="0">
                <a:latin typeface="Times" pitchFamily="-110" charset="0"/>
              </a:rPr>
              <a:t>Figure 7.3 depicts the sliding-window process. It assumes the use of a 3-bit sequence number, so that frames are numbered sequentially from 0 through 7, and then the same numbers are reused for subsequent frames. The shaded rectangle indicates the frames that may be sent; in this figure, the sender may transmit five frames, beginning with frame 0. Each time a frame is sent, the shaded window shrinks; each time an acknowledgment is received, the shaded window grows. Frames between the vertical bar and the shaded window have been sent but not yet acknowledged. As we shall see, the sender must buffer these frames in case they need to be retransmitted.</a:t>
            </a:r>
          </a:p>
          <a:p>
            <a:r>
              <a:rPr lang="en-US" dirty="0">
                <a:latin typeface="Times" pitchFamily="-110" charset="0"/>
              </a:rPr>
              <a:t>	Sliding-window flow control is potentially much more efficient than stop-and-wait flow control. The reason is that, with sliding-window flow control, the transmission link is treated as a pipeline that may be filled with frames in transit. In contrast, with stop-and-wait flow control, only one frame may be in the pipe at a time.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7B39C6DA-4C2A-443D-A0CE-3AEFE8C45019}" type="slidenum">
              <a:rPr lang="en-US" smtClean="0"/>
              <a:pPr/>
              <a:t>35</a:t>
            </a:fld>
            <a:endParaRPr lang="en-US" smtClean="0"/>
          </a:p>
        </p:txBody>
      </p:sp>
      <p:sp>
        <p:nvSpPr>
          <p:cNvPr id="46083"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1FC5C95-1774-4F08-B000-7425254CC58C}" type="slidenum">
              <a:rPr lang="en-US" smtClean="0"/>
              <a:pPr/>
              <a:t>36</a:t>
            </a:fld>
            <a:endParaRPr lang="en-US" smtClean="0"/>
          </a:p>
        </p:txBody>
      </p:sp>
      <p:sp>
        <p:nvSpPr>
          <p:cNvPr id="47107"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9E6"/>
        </a:solidFill>
        <a:effectLst/>
      </p:bgPr>
    </p:bg>
    <p:spTree>
      <p:nvGrpSpPr>
        <p:cNvPr id="1" name=""/>
        <p:cNvGrpSpPr/>
        <p:nvPr/>
      </p:nvGrpSpPr>
      <p:grpSpPr>
        <a:xfrm>
          <a:off x="0" y="0"/>
          <a:ext cx="0" cy="0"/>
          <a:chOff x="0" y="0"/>
          <a:chExt cx="0" cy="0"/>
        </a:xfrm>
      </p:grpSpPr>
      <p:pic>
        <p:nvPicPr>
          <p:cNvPr id="3" name="Picture 9" descr="Picture1"/>
          <p:cNvPicPr>
            <a:picLocks noChangeAspect="1" noChangeArrowheads="1"/>
          </p:cNvPicPr>
          <p:nvPr/>
        </p:nvPicPr>
        <p:blipFill>
          <a:blip r:embed="rId2"/>
          <a:srcRect/>
          <a:stretch>
            <a:fillRect/>
          </a:stretch>
        </p:blipFill>
        <p:spPr bwMode="auto">
          <a:xfrm>
            <a:off x="-4763" y="-4763"/>
            <a:ext cx="9155113" cy="6869113"/>
          </a:xfrm>
          <a:prstGeom prst="rect">
            <a:avLst/>
          </a:prstGeom>
          <a:noFill/>
          <a:ln w="9525">
            <a:noFill/>
            <a:miter lim="800000"/>
            <a:headEnd/>
            <a:tailEnd/>
          </a:ln>
        </p:spPr>
      </p:pic>
      <p:sp>
        <p:nvSpPr>
          <p:cNvPr id="4" name="Line 5"/>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 name="Line 6"/>
          <p:cNvSpPr>
            <a:spLocks noChangeShapeType="1"/>
          </p:cNvSpPr>
          <p:nvPr/>
        </p:nvSpPr>
        <p:spPr bwMode="auto">
          <a:xfrm>
            <a:off x="0" y="5562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6" name="Rectangle 7"/>
          <p:cNvSpPr>
            <a:spLocks noChangeArrowheads="1"/>
          </p:cNvSpPr>
          <p:nvPr/>
        </p:nvSpPr>
        <p:spPr bwMode="auto">
          <a:xfrm>
            <a:off x="0" y="6477000"/>
            <a:ext cx="914400" cy="381000"/>
          </a:xfrm>
          <a:prstGeom prst="rect">
            <a:avLst/>
          </a:prstGeom>
          <a:noFill/>
          <a:ln w="9525">
            <a:noFill/>
            <a:miter lim="800000"/>
            <a:headEnd/>
            <a:tailEnd/>
          </a:ln>
          <a:effectLst/>
        </p:spPr>
        <p:txBody>
          <a:bodyPr/>
          <a:lstStyle/>
          <a:p>
            <a:pPr algn="r">
              <a:defRPr/>
            </a:pPr>
            <a:endParaRPr lang="en-US" sz="1400">
              <a:latin typeface="Trebuchet MS" pitchFamily="34" charset="0"/>
            </a:endParaRPr>
          </a:p>
        </p:txBody>
      </p:sp>
      <p:sp>
        <p:nvSpPr>
          <p:cNvPr id="56324" name="Rectangle 4"/>
          <p:cNvSpPr>
            <a:spLocks noGrp="1" noChangeArrowheads="1"/>
          </p:cNvSpPr>
          <p:nvPr>
            <p:ph type="ctrTitle"/>
          </p:nvPr>
        </p:nvSpPr>
        <p:spPr bwMode="auto">
          <a:xfrm>
            <a:off x="609600" y="1265238"/>
            <a:ext cx="8001000" cy="866775"/>
          </a:xfrm>
          <a:effectLst/>
        </p:spPr>
        <p:txBody>
          <a:bodyPr/>
          <a:lstStyle>
            <a:lvl1pPr>
              <a:defRPr sz="4800">
                <a:solidFill>
                  <a:schemeClr val="tx1"/>
                </a:solidFill>
                <a:effectLst>
                  <a:outerShdw blurRad="38100" dist="38100" dir="2700000" algn="tl">
                    <a:srgbClr val="FFFFFF"/>
                  </a:outerShdw>
                </a:effectLst>
                <a:cs typeface="Simplified Arabic Fixed" pitchFamily="49" charset="-78"/>
              </a:defRPr>
            </a:lvl1pPr>
          </a:lstStyle>
          <a:p>
            <a:r>
              <a:rPr lang="en-US" dirty="0"/>
              <a:t>Click to edit Master title style</a:t>
            </a:r>
          </a:p>
        </p:txBody>
      </p:sp>
      <p:sp>
        <p:nvSpPr>
          <p:cNvPr id="7" name="Rectangle 8"/>
          <p:cNvSpPr>
            <a:spLocks noGrp="1" noChangeArrowheads="1"/>
          </p:cNvSpPr>
          <p:nvPr>
            <p:ph type="sldNum" sz="quarter" idx="10"/>
          </p:nvPr>
        </p:nvSpPr>
        <p:spPr>
          <a:xfrm>
            <a:off x="7740650" y="6092825"/>
            <a:ext cx="1150938" cy="574675"/>
          </a:xfrm>
        </p:spPr>
        <p:txBody>
          <a:bodyPr/>
          <a:lstStyle>
            <a:lvl1pPr>
              <a:defRPr>
                <a:effectLst/>
                <a:latin typeface="+mn-lt"/>
              </a:defRPr>
            </a:lvl1pPr>
          </a:lstStyle>
          <a:p>
            <a:pPr>
              <a:defRPr/>
            </a:pPr>
            <a:fld id="{7C62D9A0-A45C-4035-A425-29B9D6034F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Computer Networks   Data Link Layer</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E361E46-A829-46C8-B284-64F880F90D4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437312"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Computer Networks   Data Link Layer</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A80AC50-AF34-4E0A-AC36-40E580A3567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mn-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xfrm>
            <a:off x="1285852" y="6454775"/>
            <a:ext cx="6656388" cy="287338"/>
          </a:xfrm>
          <a:ln/>
        </p:spPr>
        <p:txBody>
          <a:bodyPr/>
          <a:lstStyle>
            <a:lvl1pPr>
              <a:defRPr/>
            </a:lvl1pPr>
          </a:lstStyle>
          <a:p>
            <a:pPr>
              <a:defRPr/>
            </a:pPr>
            <a:r>
              <a:rPr lang="en-US" smtClean="0"/>
              <a:t>Computer Networks   Data Link Layer</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xfrm>
            <a:off x="8194675" y="6486548"/>
            <a:ext cx="914400" cy="228600"/>
          </a:xfrm>
          <a:ln/>
        </p:spPr>
        <p:txBody>
          <a:bodyPr/>
          <a:lstStyle>
            <a:lvl1pPr>
              <a:defRPr>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Computer Networks   Data Link Layer</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BB1E2A9A-00E3-4430-906E-995E8281053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Computer Networks   Data Link Layer</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B708865F-D8BA-461E-B4C5-2BCB8287721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smtClean="0"/>
              <a:t>Computer Networks   Data Link Layer</a:t>
            </a:r>
            <a:endParaRPr lang="en-US">
              <a:solidFill>
                <a:srgbClr val="800000"/>
              </a:solidFill>
              <a:effectLst>
                <a:outerShdw blurRad="38100" dist="38100" dir="2700000" algn="tl">
                  <a:srgbClr val="000000"/>
                </a:outerShdw>
              </a:effectLst>
            </a:endParaRPr>
          </a:p>
        </p:txBody>
      </p:sp>
      <p:sp>
        <p:nvSpPr>
          <p:cNvPr id="8" name="Rectangle 10"/>
          <p:cNvSpPr>
            <a:spLocks noGrp="1" noChangeArrowheads="1"/>
          </p:cNvSpPr>
          <p:nvPr>
            <p:ph type="sldNum" sz="quarter" idx="11"/>
          </p:nvPr>
        </p:nvSpPr>
        <p:spPr>
          <a:ln/>
        </p:spPr>
        <p:txBody>
          <a:bodyPr/>
          <a:lstStyle>
            <a:lvl1pPr>
              <a:defRPr/>
            </a:lvl1pPr>
          </a:lstStyle>
          <a:p>
            <a:pPr>
              <a:defRPr/>
            </a:pPr>
            <a:fld id="{AA5A483E-2C16-4A7C-A450-A95C4775788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4" name="Rectangle 10"/>
          <p:cNvSpPr>
            <a:spLocks noGrp="1" noChangeArrowheads="1"/>
          </p:cNvSpPr>
          <p:nvPr>
            <p:ph type="sldNum" sz="quarter" idx="11"/>
          </p:nvPr>
        </p:nvSpPr>
        <p:spPr>
          <a:xfrm>
            <a:off x="8194675" y="6512768"/>
            <a:ext cx="914400" cy="228600"/>
          </a:xfrm>
          <a:ln/>
        </p:spPr>
        <p:txBody>
          <a:bodyPr/>
          <a:lstStyle>
            <a:lvl1pPr>
              <a:defRPr>
                <a:latin typeface="Comic Sans MS" pitchFamily="66" charset="0"/>
              </a:defRPr>
            </a:lvl1pPr>
          </a:lstStyle>
          <a:p>
            <a:pPr>
              <a:defRPr/>
            </a:pPr>
            <a:fld id="{89CE651F-B56D-48D2-A702-1FFE07FC73E1}"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smtClean="0"/>
              <a:t>Computer Networks   Data Link Layer</a:t>
            </a:r>
            <a:endParaRPr lang="en-US" dirty="0">
              <a:solidFill>
                <a:srgbClr val="800000"/>
              </a:solidFill>
              <a:effectLst>
                <a:outerShdw blurRad="38100" dist="38100" dir="2700000" algn="tl">
                  <a:srgbClr val="000000"/>
                </a:outerShdw>
              </a:effectLst>
            </a:endParaRPr>
          </a:p>
        </p:txBody>
      </p:sp>
      <p:sp>
        <p:nvSpPr>
          <p:cNvPr id="3" name="Rectangle 10"/>
          <p:cNvSpPr>
            <a:spLocks noGrp="1" noChangeArrowheads="1"/>
          </p:cNvSpPr>
          <p:nvPr>
            <p:ph type="sldNum" sz="quarter" idx="11"/>
          </p:nvPr>
        </p:nvSpPr>
        <p:spPr>
          <a:ln/>
        </p:spPr>
        <p:txBody>
          <a:bodyPr/>
          <a:lstStyle>
            <a:lvl1pPr>
              <a:defRPr/>
            </a:lvl1pPr>
          </a:lstStyle>
          <a:p>
            <a:pPr>
              <a:defRPr/>
            </a:pPr>
            <a:fld id="{1A54BAB6-FEBD-4F64-A6D7-C50E0F3E21C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Computer Networks   Data Link Layer</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AC75B29D-399E-4EBE-B92E-E324310C2F9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Computer Networks   Data Link Layer</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0558D4C7-A5ED-4B23-8CDE-2E50A8B2DA8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rgbClr val="FFF9E6"/>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6324600"/>
            <a:ext cx="9144000" cy="533400"/>
          </a:xfrm>
          <a:prstGeom prst="rect">
            <a:avLst/>
          </a:prstGeom>
          <a:solidFill>
            <a:srgbClr val="CCCCCC"/>
          </a:solidFill>
          <a:ln w="9525">
            <a:noFill/>
            <a:miter lim="800000"/>
            <a:headEnd/>
            <a:tailEnd/>
          </a:ln>
          <a:effectLst/>
        </p:spPr>
        <p:txBody>
          <a:bodyPr wrap="none" anchor="ctr"/>
          <a:lstStyle/>
          <a:p>
            <a:pPr>
              <a:defRPr/>
            </a:pPr>
            <a:endParaRPr lang="en-US"/>
          </a:p>
        </p:txBody>
      </p:sp>
      <p:pic>
        <p:nvPicPr>
          <p:cNvPr id="1027" name="Picture 3" descr="Picture3"/>
          <p:cNvPicPr>
            <a:picLocks noChangeAspect="1" noChangeArrowheads="1"/>
          </p:cNvPicPr>
          <p:nvPr/>
        </p:nvPicPr>
        <p:blipFill>
          <a:blip r:embed="rId13"/>
          <a:srcRect/>
          <a:stretch>
            <a:fillRect/>
          </a:stretch>
        </p:blipFill>
        <p:spPr bwMode="auto">
          <a:xfrm>
            <a:off x="0" y="0"/>
            <a:ext cx="9180513" cy="6858000"/>
          </a:xfrm>
          <a:prstGeom prst="rect">
            <a:avLst/>
          </a:prstGeom>
          <a:noFill/>
          <a:ln w="9525">
            <a:noFill/>
            <a:miter lim="800000"/>
            <a:headEnd/>
            <a:tailEnd/>
          </a:ln>
        </p:spPr>
      </p:pic>
      <p:sp>
        <p:nvSpPr>
          <p:cNvPr id="55300" name="Rectangle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smtClean="0"/>
              <a:t>Computer Networks   Data Link Layer</a:t>
            </a:r>
            <a:endParaRPr lang="en-US">
              <a:solidFill>
                <a:srgbClr val="800000"/>
              </a:solidFill>
              <a:effectLst>
                <a:outerShdw blurRad="38100" dist="38100" dir="2700000" algn="tl">
                  <a:srgbClr val="000000"/>
                </a:outerShdw>
              </a:effectLst>
            </a:endParaRPr>
          </a:p>
        </p:txBody>
      </p:sp>
      <p:sp>
        <p:nvSpPr>
          <p:cNvPr id="55302" name="Rectangle 6"/>
          <p:cNvSpPr>
            <a:spLocks noGrp="1" noChangeArrowheads="1"/>
          </p:cNvSpPr>
          <p:nvPr>
            <p:ph type="body" idx="1"/>
          </p:nvPr>
        </p:nvSpPr>
        <p:spPr bwMode="auto">
          <a:xfrm>
            <a:off x="457200" y="12954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3" name="Rectangle 7"/>
          <p:cNvSpPr>
            <a:spLocks noGrp="1" noChangeArrowheads="1"/>
          </p:cNvSpPr>
          <p:nvPr>
            <p:ph type="title"/>
          </p:nvPr>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55304" name="Line 8"/>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5305" name="Line 9"/>
          <p:cNvSpPr>
            <a:spLocks noChangeShapeType="1"/>
          </p:cNvSpPr>
          <p:nvPr/>
        </p:nvSpPr>
        <p:spPr bwMode="auto">
          <a:xfrm>
            <a:off x="0" y="6324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55306" name="Rectangle 10"/>
          <p:cNvSpPr>
            <a:spLocks noGrp="1" noChangeArrowheads="1"/>
          </p:cNvSpPr>
          <p:nvPr>
            <p:ph type="sldNum" sz="quarter" idx="4"/>
          </p:nvPr>
        </p:nvSpPr>
        <p:spPr bwMode="auto">
          <a:xfrm>
            <a:off x="8194675" y="644048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solidFill>
                  <a:srgbClr val="800000"/>
                </a:solidFill>
                <a:effectLst>
                  <a:outerShdw blurRad="38100" dist="38100" dir="2700000" algn="tl">
                    <a:srgbClr val="000000"/>
                  </a:outerShdw>
                </a:effectLst>
                <a:latin typeface="Courier New" pitchFamily="49" charset="0"/>
                <a:cs typeface="Courier New" pitchFamily="49" charset="0"/>
              </a:defRPr>
            </a:lvl1pPr>
          </a:lstStyle>
          <a:p>
            <a:pPr>
              <a:defRPr/>
            </a:pPr>
            <a:fld id="{7B009C64-9295-44C1-B10D-4427A8C123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p:titleStyle>
    <p:body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528" y="2276872"/>
            <a:ext cx="8462993" cy="2520280"/>
          </a:xfrm>
        </p:spPr>
        <p:txBody>
          <a:bodyPr/>
          <a:lstStyle/>
          <a:p>
            <a:pPr>
              <a:defRPr/>
            </a:pP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a:solidFill>
                  <a:srgbClr val="0033CC"/>
                </a:solidFill>
                <a:effectLst>
                  <a:outerShdw blurRad="38100" dist="38100" dir="2700000" algn="tl">
                    <a:srgbClr val="000000"/>
                  </a:outerShdw>
                </a:effectLst>
              </a:rPr>
              <a:t/>
            </a:r>
            <a:br>
              <a:rPr lang="en-US" sz="4400" i="1" dirty="0">
                <a:solidFill>
                  <a:srgbClr val="0033CC"/>
                </a:solidFill>
                <a:effectLst>
                  <a:outerShdw blurRad="38100" dist="38100" dir="2700000" algn="tl">
                    <a:srgbClr val="000000"/>
                  </a:outerShdw>
                </a:effectLst>
              </a:rPr>
            </a:br>
            <a:r>
              <a:rPr lang="en-US" sz="6000" i="1" dirty="0" smtClean="0">
                <a:solidFill>
                  <a:srgbClr val="0033CC"/>
                </a:solidFill>
                <a:effectLst>
                  <a:outerShdw blurRad="38100" dist="38100" dir="2700000" algn="tl">
                    <a:srgbClr val="000000"/>
                  </a:outerShdw>
                </a:effectLst>
              </a:rPr>
              <a:t>Data Link Layer</a:t>
            </a: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endParaRPr lang="en-US" sz="4400" dirty="0" smtClean="0">
              <a:solidFill>
                <a:srgbClr val="0033CC"/>
              </a:solidFill>
              <a:effectLst>
                <a:outerShdw blurRad="38100" dist="38100" dir="2700000" algn="tl">
                  <a:srgbClr val="000000"/>
                </a:outerShdw>
              </a:effectLst>
            </a:endParaRPr>
          </a:p>
        </p:txBody>
      </p:sp>
      <p:sp>
        <p:nvSpPr>
          <p:cNvPr id="2051" name="Rectangle 3"/>
          <p:cNvSpPr>
            <a:spLocks noGrp="1" noChangeArrowheads="1"/>
          </p:cNvSpPr>
          <p:nvPr>
            <p:ph type="subTitle" idx="4294967295"/>
          </p:nvPr>
        </p:nvSpPr>
        <p:spPr>
          <a:xfrm>
            <a:off x="3059832" y="5686425"/>
            <a:ext cx="5940152" cy="1171575"/>
          </a:xfrm>
        </p:spPr>
        <p:txBody>
          <a:bodyPr/>
          <a:lstStyle/>
          <a:p>
            <a:pPr marL="0" indent="0" algn="ctr">
              <a:lnSpc>
                <a:spcPct val="90000"/>
              </a:lnSpc>
              <a:buNone/>
              <a:defRPr/>
            </a:pPr>
            <a:r>
              <a:rPr lang="en-US" sz="2800" dirty="0" smtClean="0">
                <a:solidFill>
                  <a:srgbClr val="800000"/>
                </a:solidFill>
                <a:effectLst>
                  <a:outerShdw blurRad="38100" dist="38100" dir="2700000" algn="tl">
                    <a:srgbClr val="000000"/>
                  </a:outerShdw>
                </a:effectLst>
              </a:rPr>
              <a:t>    </a:t>
            </a:r>
            <a:r>
              <a:rPr lang="en-US" dirty="0" smtClean="0">
                <a:solidFill>
                  <a:srgbClr val="800000"/>
                </a:solidFill>
                <a:effectLst>
                  <a:outerShdw blurRad="38100" dist="38100" dir="2700000" algn="tl">
                    <a:srgbClr val="000000"/>
                  </a:outerShdw>
                </a:effectLst>
              </a:rPr>
              <a:t>Computer Networks </a:t>
            </a:r>
            <a:endParaRPr lang="en-US" dirty="0">
              <a:solidFill>
                <a:srgbClr val="800000"/>
              </a:solidFill>
              <a:effectLst>
                <a:outerShdw blurRad="38100" dist="38100" dir="2700000" algn="tl">
                  <a:srgbClr val="000000"/>
                </a:outerShdw>
              </a:effectLst>
            </a:endParaRPr>
          </a:p>
          <a:p>
            <a:pPr marL="0" indent="0" algn="ctr">
              <a:lnSpc>
                <a:spcPct val="90000"/>
              </a:lnSpc>
              <a:buNone/>
              <a:defRPr/>
            </a:pPr>
            <a:r>
              <a:rPr lang="en-US" dirty="0" smtClean="0">
                <a:effectLst>
                  <a:outerShdw blurRad="38100" dist="38100" dir="2700000" algn="tl">
                    <a:srgbClr val="000000"/>
                  </a:outerShdw>
                </a:effectLst>
              </a:rPr>
              <a:t>   Spring 2012 </a:t>
            </a:r>
            <a:endParaRPr lang="en-US" sz="3600" dirty="0"/>
          </a:p>
          <a:p>
            <a:pPr marL="0" indent="0" algn="ctr">
              <a:lnSpc>
                <a:spcPct val="90000"/>
              </a:lnSpc>
              <a:buFont typeface="Wingdings" pitchFamily="2" charset="2"/>
              <a:buNone/>
              <a:defRPr/>
            </a:pPr>
            <a:endParaRPr lang="en-US" dirty="0" smtClean="0">
              <a:solidFill>
                <a:srgbClr val="8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07950" y="0"/>
            <a:ext cx="8856663" cy="1052563"/>
          </a:xfrm>
        </p:spPr>
        <p:txBody>
          <a:bodyPr/>
          <a:lstStyle/>
          <a:p>
            <a:pPr eaLnBrk="1" hangingPunct="1">
              <a:defRPr/>
            </a:pPr>
            <a:r>
              <a:rPr lang="en-US" sz="4000" b="0" dirty="0" err="1" smtClean="0"/>
              <a:t>Tanenbaum’s</a:t>
            </a:r>
            <a:r>
              <a:rPr lang="en-US" sz="4000" b="0" dirty="0" smtClean="0"/>
              <a:t>  Protocol Definitions</a:t>
            </a:r>
          </a:p>
        </p:txBody>
      </p:sp>
      <p:pic>
        <p:nvPicPr>
          <p:cNvPr id="9221" name="Picture 3" descr="3-9"/>
          <p:cNvPicPr>
            <a:picLocks noChangeAspect="1" noChangeArrowheads="1"/>
          </p:cNvPicPr>
          <p:nvPr/>
        </p:nvPicPr>
        <p:blipFill>
          <a:blip r:embed="rId2"/>
          <a:srcRect l="23235" b="69023"/>
          <a:stretch>
            <a:fillRect/>
          </a:stretch>
        </p:blipFill>
        <p:spPr bwMode="auto">
          <a:xfrm>
            <a:off x="582613" y="1714500"/>
            <a:ext cx="8172450" cy="3027363"/>
          </a:xfrm>
          <a:prstGeom prst="rect">
            <a:avLst/>
          </a:prstGeom>
          <a:noFill/>
          <a:ln w="9525">
            <a:noFill/>
            <a:miter lim="800000"/>
            <a:headEnd/>
            <a:tailEnd/>
          </a:ln>
        </p:spPr>
      </p:pic>
      <p:sp>
        <p:nvSpPr>
          <p:cNvPr id="9222" name="Text Box 4"/>
          <p:cNvSpPr txBox="1">
            <a:spLocks noChangeArrowheads="1"/>
          </p:cNvSpPr>
          <p:nvPr/>
        </p:nvSpPr>
        <p:spPr bwMode="auto">
          <a:xfrm>
            <a:off x="6629400" y="4724400"/>
            <a:ext cx="1928813" cy="457200"/>
          </a:xfrm>
          <a:prstGeom prst="rect">
            <a:avLst/>
          </a:prstGeom>
          <a:noFill/>
          <a:ln w="9525">
            <a:noFill/>
            <a:miter lim="800000"/>
            <a:headEnd/>
            <a:tailEnd/>
          </a:ln>
        </p:spPr>
        <p:txBody>
          <a:bodyPr>
            <a:spAutoFit/>
          </a:bodyPr>
          <a:lstStyle/>
          <a:p>
            <a:pPr algn="ctr">
              <a:spcBef>
                <a:spcPct val="50000"/>
              </a:spcBef>
            </a:pPr>
            <a:r>
              <a:rPr lang="en-US" sz="2000" b="1">
                <a:solidFill>
                  <a:srgbClr val="3399FF"/>
                </a:solidFill>
                <a:latin typeface="Comic Sans MS" pitchFamily="66" charset="0"/>
              </a:rPr>
              <a:t>Continued</a:t>
            </a:r>
            <a:r>
              <a:rPr lang="en-US" b="1">
                <a:solidFill>
                  <a:srgbClr val="3399FF"/>
                </a:solidFill>
              </a:rPr>
              <a:t> </a:t>
            </a:r>
            <a:r>
              <a:rPr lang="en-US" b="1">
                <a:solidFill>
                  <a:srgbClr val="3399FF"/>
                </a:solidFill>
                <a:sym typeface="Wingdings" pitchFamily="2" charset="2"/>
              </a:rPr>
              <a:t></a:t>
            </a:r>
          </a:p>
        </p:txBody>
      </p:sp>
      <p:sp>
        <p:nvSpPr>
          <p:cNvPr id="9223" name="Text Box 5"/>
          <p:cNvSpPr txBox="1">
            <a:spLocks noChangeArrowheads="1"/>
          </p:cNvSpPr>
          <p:nvPr/>
        </p:nvSpPr>
        <p:spPr bwMode="auto">
          <a:xfrm>
            <a:off x="428596" y="5169771"/>
            <a:ext cx="7858180" cy="830997"/>
          </a:xfrm>
          <a:prstGeom prst="rect">
            <a:avLst/>
          </a:prstGeom>
          <a:noFill/>
          <a:ln w="9525">
            <a:noFill/>
            <a:miter lim="800000"/>
            <a:headEnd/>
            <a:tailEnd/>
          </a:ln>
        </p:spPr>
        <p:txBody>
          <a:bodyPr wrap="square">
            <a:spAutoFit/>
          </a:bodyPr>
          <a:lstStyle/>
          <a:p>
            <a:pPr>
              <a:spcBef>
                <a:spcPct val="20000"/>
              </a:spcBef>
              <a:buClr>
                <a:schemeClr val="accent2"/>
              </a:buClr>
            </a:pPr>
            <a:r>
              <a:rPr lang="en-US" dirty="0">
                <a:solidFill>
                  <a:schemeClr val="tx2"/>
                </a:solidFill>
                <a:latin typeface="Comic Sans MS" pitchFamily="66" charset="0"/>
              </a:rPr>
              <a:t>Figure 3-9. Some definitions needed in the protocols to follow.  These are located in the file </a:t>
            </a:r>
            <a:r>
              <a:rPr lang="en-US" dirty="0" err="1">
                <a:solidFill>
                  <a:schemeClr val="tx2"/>
                </a:solidFill>
                <a:latin typeface="Comic Sans MS" pitchFamily="66" charset="0"/>
              </a:rPr>
              <a:t>protocol.h</a:t>
            </a:r>
            <a:r>
              <a:rPr lang="en-US" dirty="0">
                <a:solidFill>
                  <a:schemeClr val="tx2"/>
                </a:solidFill>
                <a:latin typeface="Comic Sans MS" pitchFamily="66" charset="0"/>
              </a:rPr>
              <a:t>.</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10</a:t>
            </a:fld>
            <a:endParaRPr lang="en-US" dirty="0"/>
          </a:p>
        </p:txBody>
      </p:sp>
    </p:spTree>
    <p:extLst>
      <p:ext uri="{BB962C8B-B14F-4D97-AF65-F5344CB8AC3E}">
        <p14:creationId xmlns:p14="http://schemas.microsoft.com/office/powerpoint/2010/main" val="3119948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ChangeArrowheads="1"/>
          </p:cNvSpPr>
          <p:nvPr/>
        </p:nvSpPr>
        <p:spPr bwMode="auto">
          <a:xfrm>
            <a:off x="5370513" y="3578696"/>
            <a:ext cx="914400" cy="914400"/>
          </a:xfrm>
          <a:prstGeom prst="rect">
            <a:avLst/>
          </a:prstGeom>
          <a:solidFill>
            <a:srgbClr val="CCFF66"/>
          </a:solidFill>
          <a:ln w="25400">
            <a:solidFill>
              <a:srgbClr val="FF9900"/>
            </a:solidFill>
            <a:miter lim="800000"/>
            <a:headEnd/>
            <a:tailEnd/>
          </a:ln>
        </p:spPr>
        <p:txBody>
          <a:bodyPr wrap="none" anchor="ctr"/>
          <a:lstStyle/>
          <a:p>
            <a:pPr algn="ctr"/>
            <a:r>
              <a:rPr lang="en-US" b="1"/>
              <a:t>ack</a:t>
            </a:r>
          </a:p>
        </p:txBody>
      </p:sp>
      <p:sp>
        <p:nvSpPr>
          <p:cNvPr id="11269" name="Rectangle 3"/>
          <p:cNvSpPr>
            <a:spLocks noChangeArrowheads="1"/>
          </p:cNvSpPr>
          <p:nvPr/>
        </p:nvSpPr>
        <p:spPr bwMode="auto">
          <a:xfrm>
            <a:off x="6284913" y="3578696"/>
            <a:ext cx="914400" cy="914400"/>
          </a:xfrm>
          <a:prstGeom prst="rect">
            <a:avLst/>
          </a:prstGeom>
          <a:solidFill>
            <a:srgbClr val="FFCC99"/>
          </a:solidFill>
          <a:ln w="25400">
            <a:solidFill>
              <a:srgbClr val="FF9900"/>
            </a:solidFill>
            <a:miter lim="800000"/>
            <a:headEnd/>
            <a:tailEnd/>
          </a:ln>
        </p:spPr>
        <p:txBody>
          <a:bodyPr wrap="none" anchor="ctr"/>
          <a:lstStyle/>
          <a:p>
            <a:pPr algn="ctr"/>
            <a:r>
              <a:rPr lang="en-US" b="1"/>
              <a:t>seq</a:t>
            </a:r>
          </a:p>
        </p:txBody>
      </p:sp>
      <p:sp>
        <p:nvSpPr>
          <p:cNvPr id="11270" name="Rectangle 4"/>
          <p:cNvSpPr>
            <a:spLocks noChangeArrowheads="1"/>
          </p:cNvSpPr>
          <p:nvPr/>
        </p:nvSpPr>
        <p:spPr bwMode="auto">
          <a:xfrm>
            <a:off x="7199313" y="3578696"/>
            <a:ext cx="914400" cy="914400"/>
          </a:xfrm>
          <a:prstGeom prst="rect">
            <a:avLst/>
          </a:prstGeom>
          <a:solidFill>
            <a:srgbClr val="FFFF99"/>
          </a:solidFill>
          <a:ln w="25400">
            <a:solidFill>
              <a:srgbClr val="FF9900"/>
            </a:solidFill>
            <a:miter lim="800000"/>
            <a:headEnd/>
            <a:tailEnd/>
          </a:ln>
        </p:spPr>
        <p:txBody>
          <a:bodyPr wrap="none" anchor="ctr"/>
          <a:lstStyle/>
          <a:p>
            <a:pPr algn="ctr"/>
            <a:r>
              <a:rPr lang="en-US" b="1"/>
              <a:t>kind</a:t>
            </a:r>
          </a:p>
        </p:txBody>
      </p:sp>
      <p:sp>
        <p:nvSpPr>
          <p:cNvPr id="11271" name="Rectangle 5"/>
          <p:cNvSpPr>
            <a:spLocks noChangeArrowheads="1"/>
          </p:cNvSpPr>
          <p:nvPr/>
        </p:nvSpPr>
        <p:spPr bwMode="auto">
          <a:xfrm>
            <a:off x="2627313" y="3578696"/>
            <a:ext cx="2819400" cy="914400"/>
          </a:xfrm>
          <a:prstGeom prst="rect">
            <a:avLst/>
          </a:prstGeom>
          <a:solidFill>
            <a:srgbClr val="00B0F0"/>
          </a:solidFill>
          <a:ln w="25400">
            <a:solidFill>
              <a:srgbClr val="FF9900"/>
            </a:solidFill>
            <a:miter lim="800000"/>
            <a:headEnd/>
            <a:tailEnd/>
          </a:ln>
        </p:spPr>
        <p:txBody>
          <a:bodyPr wrap="none" anchor="ctr"/>
          <a:lstStyle/>
          <a:p>
            <a:pPr algn="ctr"/>
            <a:r>
              <a:rPr lang="en-US" b="1"/>
              <a:t>info</a:t>
            </a:r>
          </a:p>
        </p:txBody>
      </p:sp>
      <p:sp>
        <p:nvSpPr>
          <p:cNvPr id="11272" name="Rectangle 6"/>
          <p:cNvSpPr>
            <a:spLocks noChangeArrowheads="1"/>
          </p:cNvSpPr>
          <p:nvPr/>
        </p:nvSpPr>
        <p:spPr bwMode="auto">
          <a:xfrm>
            <a:off x="2700338" y="1732434"/>
            <a:ext cx="2743200" cy="914400"/>
          </a:xfrm>
          <a:prstGeom prst="rect">
            <a:avLst/>
          </a:prstGeom>
          <a:solidFill>
            <a:srgbClr val="00FF00"/>
          </a:solidFill>
          <a:ln w="25400">
            <a:solidFill>
              <a:schemeClr val="tx1"/>
            </a:solidFill>
            <a:miter lim="800000"/>
            <a:headEnd/>
            <a:tailEnd/>
          </a:ln>
        </p:spPr>
        <p:txBody>
          <a:bodyPr wrap="none" anchor="ctr"/>
          <a:lstStyle/>
          <a:p>
            <a:pPr algn="ctr"/>
            <a:r>
              <a:rPr lang="en-US"/>
              <a:t>buffer</a:t>
            </a:r>
          </a:p>
        </p:txBody>
      </p:sp>
      <p:sp>
        <p:nvSpPr>
          <p:cNvPr id="11273" name="Rectangle 7"/>
          <p:cNvSpPr>
            <a:spLocks noChangeArrowheads="1"/>
          </p:cNvSpPr>
          <p:nvPr/>
        </p:nvSpPr>
        <p:spPr bwMode="auto">
          <a:xfrm>
            <a:off x="152400" y="5407496"/>
            <a:ext cx="2362200" cy="685800"/>
          </a:xfrm>
          <a:prstGeom prst="rect">
            <a:avLst/>
          </a:prstGeom>
          <a:solidFill>
            <a:schemeClr val="bg1"/>
          </a:solidFill>
          <a:ln w="9525">
            <a:solidFill>
              <a:schemeClr val="bg1"/>
            </a:solidFill>
            <a:miter lim="800000"/>
            <a:headEnd/>
            <a:tailEnd/>
          </a:ln>
        </p:spPr>
        <p:txBody>
          <a:bodyPr wrap="none" anchor="ctr"/>
          <a:lstStyle/>
          <a:p>
            <a:pPr algn="ctr"/>
            <a:r>
              <a:rPr lang="en-US" b="1" dirty="0">
                <a:solidFill>
                  <a:srgbClr val="CC0000"/>
                </a:solidFill>
              </a:rPr>
              <a:t>physical layer</a:t>
            </a:r>
          </a:p>
        </p:txBody>
      </p:sp>
      <p:sp>
        <p:nvSpPr>
          <p:cNvPr id="11274" name="Rectangle 8"/>
          <p:cNvSpPr>
            <a:spLocks noChangeArrowheads="1"/>
          </p:cNvSpPr>
          <p:nvPr/>
        </p:nvSpPr>
        <p:spPr bwMode="auto">
          <a:xfrm>
            <a:off x="152400" y="1826096"/>
            <a:ext cx="2362200" cy="685800"/>
          </a:xfrm>
          <a:prstGeom prst="rect">
            <a:avLst/>
          </a:prstGeom>
          <a:solidFill>
            <a:schemeClr val="bg1"/>
          </a:solidFill>
          <a:ln w="9525">
            <a:solidFill>
              <a:schemeClr val="bg1"/>
            </a:solidFill>
            <a:miter lim="800000"/>
            <a:headEnd/>
            <a:tailEnd/>
          </a:ln>
        </p:spPr>
        <p:txBody>
          <a:bodyPr wrap="none" anchor="ctr"/>
          <a:lstStyle/>
          <a:p>
            <a:pPr algn="ctr"/>
            <a:r>
              <a:rPr lang="en-US" b="1" dirty="0">
                <a:solidFill>
                  <a:srgbClr val="CC0000"/>
                </a:solidFill>
              </a:rPr>
              <a:t>network layer</a:t>
            </a:r>
          </a:p>
        </p:txBody>
      </p:sp>
      <p:sp>
        <p:nvSpPr>
          <p:cNvPr id="11275" name="Rectangle 9"/>
          <p:cNvSpPr>
            <a:spLocks noChangeArrowheads="1"/>
          </p:cNvSpPr>
          <p:nvPr/>
        </p:nvSpPr>
        <p:spPr bwMode="auto">
          <a:xfrm>
            <a:off x="76200" y="3766021"/>
            <a:ext cx="2514600" cy="533400"/>
          </a:xfrm>
          <a:prstGeom prst="rect">
            <a:avLst/>
          </a:prstGeom>
          <a:solidFill>
            <a:schemeClr val="bg1"/>
          </a:solidFill>
          <a:ln w="9525">
            <a:solidFill>
              <a:schemeClr val="bg1"/>
            </a:solidFill>
            <a:miter lim="800000"/>
            <a:headEnd/>
            <a:tailEnd/>
          </a:ln>
        </p:spPr>
        <p:txBody>
          <a:bodyPr wrap="none" anchor="ctr"/>
          <a:lstStyle/>
          <a:p>
            <a:pPr algn="ctr"/>
            <a:r>
              <a:rPr lang="en-US" b="1" dirty="0">
                <a:solidFill>
                  <a:srgbClr val="CC0000"/>
                </a:solidFill>
              </a:rPr>
              <a:t>data link layer</a:t>
            </a:r>
          </a:p>
        </p:txBody>
      </p:sp>
      <p:sp>
        <p:nvSpPr>
          <p:cNvPr id="11276" name="Rectangle 10"/>
          <p:cNvSpPr>
            <a:spLocks noChangeArrowheads="1"/>
          </p:cNvSpPr>
          <p:nvPr/>
        </p:nvSpPr>
        <p:spPr bwMode="auto">
          <a:xfrm>
            <a:off x="4572000" y="2956396"/>
            <a:ext cx="1752600" cy="457200"/>
          </a:xfrm>
          <a:prstGeom prst="rect">
            <a:avLst/>
          </a:prstGeom>
          <a:solidFill>
            <a:schemeClr val="bg1"/>
          </a:solidFill>
          <a:ln w="9525">
            <a:solidFill>
              <a:schemeClr val="bg1"/>
            </a:solidFill>
            <a:miter lim="800000"/>
            <a:headEnd/>
            <a:tailEnd/>
          </a:ln>
        </p:spPr>
        <p:txBody>
          <a:bodyPr wrap="none" anchor="ctr"/>
          <a:lstStyle/>
          <a:p>
            <a:pPr algn="ctr"/>
            <a:r>
              <a:rPr lang="en-US" b="1">
                <a:solidFill>
                  <a:srgbClr val="FF6600"/>
                </a:solidFill>
                <a:latin typeface="Comic Sans MS" pitchFamily="66" charset="0"/>
              </a:rPr>
              <a:t>frame</a:t>
            </a:r>
          </a:p>
        </p:txBody>
      </p:sp>
      <p:sp>
        <p:nvSpPr>
          <p:cNvPr id="11277" name="Rectangle 11"/>
          <p:cNvSpPr>
            <a:spLocks noChangeArrowheads="1"/>
          </p:cNvSpPr>
          <p:nvPr/>
        </p:nvSpPr>
        <p:spPr bwMode="auto">
          <a:xfrm>
            <a:off x="3352800" y="1140296"/>
            <a:ext cx="1447800" cy="457200"/>
          </a:xfrm>
          <a:prstGeom prst="rect">
            <a:avLst/>
          </a:prstGeom>
          <a:solidFill>
            <a:schemeClr val="bg1"/>
          </a:solidFill>
          <a:ln w="9525">
            <a:solidFill>
              <a:schemeClr val="bg1"/>
            </a:solidFill>
            <a:miter lim="800000"/>
            <a:headEnd/>
            <a:tailEnd/>
          </a:ln>
        </p:spPr>
        <p:txBody>
          <a:bodyPr wrap="none" anchor="ctr"/>
          <a:lstStyle/>
          <a:p>
            <a:pPr algn="ctr"/>
            <a:r>
              <a:rPr lang="en-US" b="1">
                <a:solidFill>
                  <a:schemeClr val="accent2"/>
                </a:solidFill>
                <a:latin typeface="Comic Sans MS" pitchFamily="66" charset="0"/>
              </a:rPr>
              <a:t>packet</a:t>
            </a:r>
          </a:p>
        </p:txBody>
      </p:sp>
      <p:cxnSp>
        <p:nvCxnSpPr>
          <p:cNvPr id="11278" name="AutoShape 13"/>
          <p:cNvCxnSpPr>
            <a:cxnSpLocks noChangeShapeType="1"/>
            <a:stCxn id="11272" idx="2"/>
            <a:endCxn id="11271" idx="0"/>
          </p:cNvCxnSpPr>
          <p:nvPr/>
        </p:nvCxnSpPr>
        <p:spPr bwMode="auto">
          <a:xfrm flipH="1">
            <a:off x="4037013" y="2659534"/>
            <a:ext cx="34925" cy="906462"/>
          </a:xfrm>
          <a:prstGeom prst="straightConnector1">
            <a:avLst/>
          </a:prstGeom>
          <a:noFill/>
          <a:ln w="19050">
            <a:solidFill>
              <a:schemeClr val="tx1"/>
            </a:solidFill>
            <a:round/>
            <a:headEnd/>
            <a:tailEnd type="triangle" w="med" len="med"/>
          </a:ln>
        </p:spPr>
      </p:cxn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a:xfrm>
            <a:off x="8194675" y="6512768"/>
            <a:ext cx="914400" cy="228600"/>
          </a:xfrm>
        </p:spPr>
        <p:txBody>
          <a:bodyPr/>
          <a:lstStyle/>
          <a:p>
            <a:pPr>
              <a:defRPr/>
            </a:pPr>
            <a:fld id="{1A54BAB6-FEBD-4F64-A6D7-C50E0F3E21C7}" type="slidenum">
              <a:rPr lang="en-US" smtClean="0">
                <a:latin typeface="Comic Sans MS" pitchFamily="66" charset="0"/>
              </a:rPr>
              <a:pPr>
                <a:defRPr/>
              </a:pPr>
              <a:t>11</a:t>
            </a:fld>
            <a:endParaRPr lang="en-US" dirty="0">
              <a:latin typeface="Comic Sans MS" pitchFamily="66" charset="0"/>
            </a:endParaRPr>
          </a:p>
        </p:txBody>
      </p:sp>
      <p:sp>
        <p:nvSpPr>
          <p:cNvPr id="18" name="Rectangle 2"/>
          <p:cNvSpPr txBox="1">
            <a:spLocks noChangeArrowheads="1"/>
          </p:cNvSpPr>
          <p:nvPr/>
        </p:nvSpPr>
        <p:spPr>
          <a:xfrm>
            <a:off x="107950" y="72181"/>
            <a:ext cx="8856663" cy="1052563"/>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sz="4000" b="0" dirty="0" smtClean="0"/>
              <a:t>Packet and Frame Definitions</a:t>
            </a:r>
          </a:p>
        </p:txBody>
      </p:sp>
      <p:cxnSp>
        <p:nvCxnSpPr>
          <p:cNvPr id="17" name="AutoShape 13"/>
          <p:cNvCxnSpPr>
            <a:cxnSpLocks noChangeShapeType="1"/>
          </p:cNvCxnSpPr>
          <p:nvPr/>
        </p:nvCxnSpPr>
        <p:spPr bwMode="auto">
          <a:xfrm flipH="1">
            <a:off x="5426075" y="4501034"/>
            <a:ext cx="17464" cy="656158"/>
          </a:xfrm>
          <a:prstGeom prst="straightConnector1">
            <a:avLst/>
          </a:prstGeom>
          <a:noFill/>
          <a:ln w="19050">
            <a:solidFill>
              <a:schemeClr val="tx1"/>
            </a:solidFill>
            <a:round/>
            <a:headEnd/>
            <a:tailEnd type="triangle" w="med" len="med"/>
          </a:ln>
        </p:spPr>
      </p:cxnSp>
      <p:sp>
        <p:nvSpPr>
          <p:cNvPr id="4" name="Rectangle 3"/>
          <p:cNvSpPr/>
          <p:nvPr/>
        </p:nvSpPr>
        <p:spPr bwMode="auto">
          <a:xfrm>
            <a:off x="2483768" y="5157192"/>
            <a:ext cx="6161856" cy="946100"/>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20" name="Rectangle 2"/>
          <p:cNvSpPr>
            <a:spLocks noChangeArrowheads="1"/>
          </p:cNvSpPr>
          <p:nvPr/>
        </p:nvSpPr>
        <p:spPr bwMode="auto">
          <a:xfrm>
            <a:off x="7740352" y="5157192"/>
            <a:ext cx="914400" cy="946100"/>
          </a:xfrm>
          <a:prstGeom prst="rect">
            <a:avLst/>
          </a:prstGeom>
          <a:noFill/>
          <a:ln w="25400">
            <a:solidFill>
              <a:srgbClr val="FF9900"/>
            </a:solidFill>
            <a:miter lim="800000"/>
            <a:headEnd/>
            <a:tailEnd/>
          </a:ln>
        </p:spPr>
        <p:txBody>
          <a:bodyPr wrap="none" anchor="ctr"/>
          <a:lstStyle/>
          <a:p>
            <a:pPr algn="ctr"/>
            <a:r>
              <a:rPr lang="en-US" sz="1600" b="1" dirty="0" smtClean="0"/>
              <a:t>preamble</a:t>
            </a:r>
            <a:endParaRPr lang="en-US" sz="1600" b="1" dirty="0"/>
          </a:p>
        </p:txBody>
      </p:sp>
      <p:sp>
        <p:nvSpPr>
          <p:cNvPr id="22" name="Rectangle 2"/>
          <p:cNvSpPr>
            <a:spLocks noChangeArrowheads="1"/>
          </p:cNvSpPr>
          <p:nvPr/>
        </p:nvSpPr>
        <p:spPr bwMode="auto">
          <a:xfrm>
            <a:off x="2483768" y="5170884"/>
            <a:ext cx="1008112" cy="946100"/>
          </a:xfrm>
          <a:prstGeom prst="rect">
            <a:avLst/>
          </a:prstGeom>
          <a:noFill/>
          <a:ln w="25400">
            <a:solidFill>
              <a:srgbClr val="FF9900"/>
            </a:solidFill>
            <a:miter lim="800000"/>
            <a:headEnd/>
            <a:tailEnd/>
          </a:ln>
        </p:spPr>
        <p:txBody>
          <a:bodyPr wrap="none" anchor="ctr"/>
          <a:lstStyle/>
          <a:p>
            <a:pPr algn="ctr"/>
            <a:r>
              <a:rPr lang="en-US" sz="1600" b="1" dirty="0" err="1" smtClean="0"/>
              <a:t>postamble</a:t>
            </a:r>
            <a:endParaRPr lang="en-US" sz="1600" b="1" dirty="0"/>
          </a:p>
        </p:txBody>
      </p:sp>
      <p:sp>
        <p:nvSpPr>
          <p:cNvPr id="23" name="Rectangle 2"/>
          <p:cNvSpPr>
            <a:spLocks noChangeArrowheads="1"/>
          </p:cNvSpPr>
          <p:nvPr/>
        </p:nvSpPr>
        <p:spPr bwMode="auto">
          <a:xfrm>
            <a:off x="3491880" y="5170884"/>
            <a:ext cx="914400" cy="946100"/>
          </a:xfrm>
          <a:prstGeom prst="rect">
            <a:avLst/>
          </a:prstGeom>
          <a:noFill/>
          <a:ln w="25400">
            <a:solidFill>
              <a:srgbClr val="800000"/>
            </a:solidFill>
            <a:miter lim="800000"/>
            <a:headEnd/>
            <a:tailEnd/>
          </a:ln>
        </p:spPr>
        <p:txBody>
          <a:bodyPr wrap="none" anchor="ctr"/>
          <a:lstStyle/>
          <a:p>
            <a:pPr algn="ctr"/>
            <a:r>
              <a:rPr lang="en-US" sz="1600" b="1" dirty="0" smtClean="0"/>
              <a:t>CRC</a:t>
            </a:r>
            <a:endParaRPr lang="en-US" sz="1600" b="1" dirty="0"/>
          </a:p>
        </p:txBody>
      </p:sp>
      <p:sp>
        <p:nvSpPr>
          <p:cNvPr id="24" name="Line 15"/>
          <p:cNvSpPr>
            <a:spLocks noChangeShapeType="1"/>
          </p:cNvSpPr>
          <p:nvPr/>
        </p:nvSpPr>
        <p:spPr bwMode="auto">
          <a:xfrm>
            <a:off x="8676456" y="5589240"/>
            <a:ext cx="457200" cy="0"/>
          </a:xfrm>
          <a:prstGeom prst="line">
            <a:avLst/>
          </a:prstGeom>
          <a:noFill/>
          <a:ln w="25400">
            <a:solidFill>
              <a:schemeClr val="tx1"/>
            </a:solidFill>
            <a:round/>
            <a:headEnd/>
            <a:tailEnd type="triangle" w="med" len="med"/>
          </a:ln>
        </p:spPr>
        <p:txBody>
          <a:bodyPr/>
          <a:lstStyle/>
          <a:p>
            <a:endParaRPr lang="en-US"/>
          </a:p>
        </p:txBody>
      </p:sp>
    </p:spTree>
    <p:extLst>
      <p:ext uri="{BB962C8B-B14F-4D97-AF65-F5344CB8AC3E}">
        <p14:creationId xmlns:p14="http://schemas.microsoft.com/office/powerpoint/2010/main" val="16210174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34144" y="188640"/>
            <a:ext cx="2944813" cy="2124075"/>
          </a:xfrm>
        </p:spPr>
        <p:txBody>
          <a:bodyPr/>
          <a:lstStyle/>
          <a:p>
            <a:pPr algn="l" eaLnBrk="1" hangingPunct="1">
              <a:defRPr/>
            </a:pPr>
            <a:r>
              <a:rPr lang="en-US" sz="4000" b="0" dirty="0" smtClean="0"/>
              <a:t>Protocol</a:t>
            </a:r>
            <a:r>
              <a:rPr lang="en-US" sz="4000" b="0" dirty="0" smtClean="0">
                <a:solidFill>
                  <a:srgbClr val="3399FF"/>
                </a:solidFill>
              </a:rPr>
              <a:t> </a:t>
            </a:r>
            <a:br>
              <a:rPr lang="en-US" sz="4000" b="0" dirty="0" smtClean="0">
                <a:solidFill>
                  <a:srgbClr val="3399FF"/>
                </a:solidFill>
              </a:rPr>
            </a:br>
            <a:r>
              <a:rPr lang="en-US" sz="4000" b="0" dirty="0" smtClean="0">
                <a:solidFill>
                  <a:schemeClr val="tx1"/>
                </a:solidFill>
              </a:rPr>
              <a:t>Definitions</a:t>
            </a:r>
            <a:br>
              <a:rPr lang="en-US" sz="4000" b="0" dirty="0" smtClean="0">
                <a:solidFill>
                  <a:schemeClr val="tx1"/>
                </a:solidFill>
              </a:rPr>
            </a:br>
            <a:r>
              <a:rPr lang="en-US" sz="4000" b="0" dirty="0" smtClean="0">
                <a:solidFill>
                  <a:schemeClr val="tx1"/>
                </a:solidFill>
              </a:rPr>
              <a:t>(continued)</a:t>
            </a:r>
          </a:p>
        </p:txBody>
      </p:sp>
      <p:pic>
        <p:nvPicPr>
          <p:cNvPr id="10245" name="Picture 3" descr="3-9"/>
          <p:cNvPicPr>
            <a:picLocks noChangeAspect="1" noChangeArrowheads="1"/>
          </p:cNvPicPr>
          <p:nvPr/>
        </p:nvPicPr>
        <p:blipFill>
          <a:blip r:embed="rId2"/>
          <a:srcRect l="23235" t="30003" b="-2478"/>
          <a:stretch>
            <a:fillRect/>
          </a:stretch>
        </p:blipFill>
        <p:spPr bwMode="auto">
          <a:xfrm>
            <a:off x="3087241" y="-9283"/>
            <a:ext cx="6093271" cy="6390611"/>
          </a:xfrm>
          <a:prstGeom prst="rect">
            <a:avLst/>
          </a:prstGeom>
          <a:noFill/>
          <a:ln w="9525">
            <a:noFill/>
            <a:miter lim="800000"/>
            <a:headEnd/>
            <a:tailEnd/>
          </a:ln>
        </p:spPr>
      </p:pic>
      <p:sp>
        <p:nvSpPr>
          <p:cNvPr id="10246" name="Text Box 4"/>
          <p:cNvSpPr txBox="1">
            <a:spLocks noChangeArrowheads="1"/>
          </p:cNvSpPr>
          <p:nvPr/>
        </p:nvSpPr>
        <p:spPr bwMode="auto">
          <a:xfrm>
            <a:off x="152400" y="3124200"/>
            <a:ext cx="3006725" cy="2830513"/>
          </a:xfrm>
          <a:prstGeom prst="rect">
            <a:avLst/>
          </a:prstGeom>
          <a:noFill/>
          <a:ln w="9525">
            <a:noFill/>
            <a:miter lim="800000"/>
            <a:headEnd/>
            <a:tailEnd/>
          </a:ln>
        </p:spPr>
        <p:txBody>
          <a:bodyPr>
            <a:spAutoFit/>
          </a:bodyPr>
          <a:lstStyle/>
          <a:p>
            <a:pPr>
              <a:spcBef>
                <a:spcPct val="20000"/>
              </a:spcBef>
              <a:buClr>
                <a:schemeClr val="accent2"/>
              </a:buClr>
            </a:pPr>
            <a:r>
              <a:rPr lang="en-US" dirty="0"/>
              <a:t>Figure 3-9. Some definitions needed in the protocols to follow.  These are located in the file </a:t>
            </a:r>
            <a:r>
              <a:rPr lang="en-US" dirty="0" err="1"/>
              <a:t>protocol.h</a:t>
            </a:r>
            <a:r>
              <a:rPr lang="en-US" dirty="0"/>
              <a:t>.</a:t>
            </a:r>
          </a:p>
          <a:p>
            <a:pPr algn="ctr">
              <a:spcBef>
                <a:spcPct val="50000"/>
              </a:spcBef>
            </a:pPr>
            <a:endParaRPr lang="en-US" dirty="0"/>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8" name="Slide Number Placeholder 2"/>
          <p:cNvSpPr>
            <a:spLocks noGrp="1"/>
          </p:cNvSpPr>
          <p:nvPr>
            <p:ph type="sldNum" sz="quarter" idx="11"/>
          </p:nvPr>
        </p:nvSpPr>
        <p:spPr>
          <a:xfrm>
            <a:off x="8194675" y="6486548"/>
            <a:ext cx="914400" cy="228600"/>
          </a:xfrm>
        </p:spPr>
        <p:txBody>
          <a:bodyPr/>
          <a:lstStyle/>
          <a:p>
            <a:pPr>
              <a:defRPr/>
            </a:pPr>
            <a:fld id="{3786ED73-AFAE-40D1-8B17-06E2B2BE615A}" type="slidenum">
              <a:rPr lang="en-US" smtClean="0"/>
              <a:pPr>
                <a:defRPr/>
              </a:pPr>
              <a:t>12</a:t>
            </a:fld>
            <a:endParaRPr lang="en-US" dirty="0"/>
          </a:p>
        </p:txBody>
      </p:sp>
    </p:spTree>
    <p:extLst>
      <p:ext uri="{BB962C8B-B14F-4D97-AF65-F5344CB8AC3E}">
        <p14:creationId xmlns:p14="http://schemas.microsoft.com/office/powerpoint/2010/main" val="29965629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8358214" y="6143644"/>
            <a:ext cx="642942" cy="571504"/>
          </a:xfrm>
          <a:prstGeom prst="rect">
            <a:avLst/>
          </a:prstGeom>
        </p:spPr>
        <p:txBody>
          <a:bodyPr/>
          <a:lstStyle/>
          <a:p>
            <a:pPr>
              <a:defRPr/>
            </a:pPr>
            <a:fld id="{D46BB22A-06AF-485E-86E0-9144636A9A46}" type="slidenum">
              <a:rPr lang="en-US"/>
              <a:pPr>
                <a:defRPr/>
              </a:pPr>
              <a:t>13</a:t>
            </a:fld>
            <a:endParaRPr lang="en-US"/>
          </a:p>
        </p:txBody>
      </p:sp>
      <p:sp>
        <p:nvSpPr>
          <p:cNvPr id="84994" name="Rectangle 2"/>
          <p:cNvSpPr>
            <a:spLocks noGrp="1" noChangeArrowheads="1"/>
          </p:cNvSpPr>
          <p:nvPr>
            <p:ph type="title"/>
          </p:nvPr>
        </p:nvSpPr>
        <p:spPr>
          <a:xfrm>
            <a:off x="0" y="1557338"/>
            <a:ext cx="3059113" cy="3240087"/>
          </a:xfrm>
        </p:spPr>
        <p:txBody>
          <a:bodyPr/>
          <a:lstStyle/>
          <a:p>
            <a:pPr algn="l" eaLnBrk="1" hangingPunct="1">
              <a:defRPr/>
            </a:pPr>
            <a:r>
              <a:rPr lang="en-US" sz="3600" b="0" smtClean="0">
                <a:solidFill>
                  <a:srgbClr val="3399FF"/>
                </a:solidFill>
              </a:rPr>
              <a:t>Figure 3-10</a:t>
            </a:r>
            <a:br>
              <a:rPr lang="en-US" sz="3600" b="0" smtClean="0">
                <a:solidFill>
                  <a:srgbClr val="3399FF"/>
                </a:solidFill>
              </a:rPr>
            </a:br>
            <a:r>
              <a:rPr lang="en-US" sz="3600" b="0" smtClean="0">
                <a:solidFill>
                  <a:srgbClr val="3399FF"/>
                </a:solidFill>
              </a:rPr>
              <a:t/>
            </a:r>
            <a:br>
              <a:rPr lang="en-US" sz="3600" b="0" smtClean="0">
                <a:solidFill>
                  <a:srgbClr val="3399FF"/>
                </a:solidFill>
              </a:rPr>
            </a:br>
            <a:r>
              <a:rPr lang="en-US" sz="3600" b="0" smtClean="0">
                <a:solidFill>
                  <a:srgbClr val="3399FF"/>
                </a:solidFill>
              </a:rPr>
              <a:t>Unrestricted </a:t>
            </a:r>
            <a:br>
              <a:rPr lang="en-US" sz="3600" b="0" smtClean="0">
                <a:solidFill>
                  <a:srgbClr val="3399FF"/>
                </a:solidFill>
              </a:rPr>
            </a:br>
            <a:r>
              <a:rPr lang="en-US" sz="3600" b="0" smtClean="0">
                <a:solidFill>
                  <a:srgbClr val="3399FF"/>
                </a:solidFill>
              </a:rPr>
              <a:t>Simplex </a:t>
            </a:r>
            <a:br>
              <a:rPr lang="en-US" sz="3600" b="0" smtClean="0">
                <a:solidFill>
                  <a:srgbClr val="3399FF"/>
                </a:solidFill>
              </a:rPr>
            </a:br>
            <a:r>
              <a:rPr lang="en-US" sz="3600" b="0" smtClean="0">
                <a:solidFill>
                  <a:srgbClr val="3399FF"/>
                </a:solidFill>
              </a:rPr>
              <a:t>Protocol</a:t>
            </a:r>
          </a:p>
        </p:txBody>
      </p:sp>
      <p:pic>
        <p:nvPicPr>
          <p:cNvPr id="12293" name="Picture 3" descr="3-10"/>
          <p:cNvPicPr>
            <a:picLocks noChangeAspect="1" noChangeArrowheads="1"/>
          </p:cNvPicPr>
          <p:nvPr/>
        </p:nvPicPr>
        <p:blipFill>
          <a:blip r:embed="rId2"/>
          <a:srcRect/>
          <a:stretch>
            <a:fillRect/>
          </a:stretch>
        </p:blipFill>
        <p:spPr bwMode="auto">
          <a:xfrm>
            <a:off x="3140075" y="-27384"/>
            <a:ext cx="5752405" cy="6476473"/>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7" name="Slide Number Placeholder 2"/>
          <p:cNvSpPr>
            <a:spLocks noGrp="1"/>
          </p:cNvSpPr>
          <p:nvPr>
            <p:ph type="sldNum" sz="quarter" idx="11"/>
          </p:nvPr>
        </p:nvSpPr>
        <p:spPr>
          <a:xfrm>
            <a:off x="8194675" y="6486548"/>
            <a:ext cx="914400" cy="228600"/>
          </a:xfrm>
        </p:spPr>
        <p:txBody>
          <a:bodyPr/>
          <a:lstStyle/>
          <a:p>
            <a:pPr>
              <a:defRPr/>
            </a:pPr>
            <a:fld id="{3786ED73-AFAE-40D1-8B17-06E2B2BE615A}" type="slidenum">
              <a:rPr lang="en-US" smtClean="0"/>
              <a:pPr>
                <a:defRPr/>
              </a:pPr>
              <a:t>13</a:t>
            </a:fld>
            <a:endParaRPr lang="en-US" dirty="0"/>
          </a:p>
        </p:txBody>
      </p:sp>
    </p:spTree>
    <p:extLst>
      <p:ext uri="{BB962C8B-B14F-4D97-AF65-F5344CB8AC3E}">
        <p14:creationId xmlns:p14="http://schemas.microsoft.com/office/powerpoint/2010/main" val="1275129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8358214" y="6143644"/>
            <a:ext cx="642942" cy="571504"/>
          </a:xfrm>
          <a:prstGeom prst="rect">
            <a:avLst/>
          </a:prstGeom>
        </p:spPr>
        <p:txBody>
          <a:bodyPr/>
          <a:lstStyle/>
          <a:p>
            <a:pPr>
              <a:defRPr/>
            </a:pPr>
            <a:fld id="{CC07A8E2-A6E9-4F55-9182-76EE347D3C9E}" type="slidenum">
              <a:rPr lang="en-US"/>
              <a:pPr>
                <a:defRPr/>
              </a:pPr>
              <a:t>14</a:t>
            </a:fld>
            <a:endParaRPr lang="en-US"/>
          </a:p>
        </p:txBody>
      </p:sp>
      <p:sp>
        <p:nvSpPr>
          <p:cNvPr id="86018" name="Rectangle 2"/>
          <p:cNvSpPr>
            <a:spLocks noGrp="1" noChangeArrowheads="1"/>
          </p:cNvSpPr>
          <p:nvPr>
            <p:ph type="title"/>
          </p:nvPr>
        </p:nvSpPr>
        <p:spPr>
          <a:xfrm>
            <a:off x="71438" y="981075"/>
            <a:ext cx="2771775" cy="4248150"/>
          </a:xfrm>
        </p:spPr>
        <p:txBody>
          <a:bodyPr/>
          <a:lstStyle/>
          <a:p>
            <a:pPr algn="l" eaLnBrk="1" hangingPunct="1">
              <a:defRPr/>
            </a:pPr>
            <a:r>
              <a:rPr lang="en-US" sz="3600" b="0" smtClean="0">
                <a:solidFill>
                  <a:srgbClr val="3399FF"/>
                </a:solidFill>
              </a:rPr>
              <a:t>Figure 3-11</a:t>
            </a:r>
            <a:br>
              <a:rPr lang="en-US" sz="3600" b="0" smtClean="0">
                <a:solidFill>
                  <a:srgbClr val="3399FF"/>
                </a:solidFill>
              </a:rPr>
            </a:br>
            <a:r>
              <a:rPr lang="en-US" sz="3600" b="0" smtClean="0">
                <a:solidFill>
                  <a:srgbClr val="3399FF"/>
                </a:solidFill>
              </a:rPr>
              <a:t/>
            </a:r>
            <a:br>
              <a:rPr lang="en-US" sz="3600" b="0" smtClean="0">
                <a:solidFill>
                  <a:srgbClr val="3399FF"/>
                </a:solidFill>
              </a:rPr>
            </a:br>
            <a:r>
              <a:rPr lang="en-US" sz="3600" b="0" smtClean="0">
                <a:solidFill>
                  <a:srgbClr val="3399FF"/>
                </a:solidFill>
              </a:rPr>
              <a:t>Simplex Stop-and-Wait Protocol</a:t>
            </a:r>
          </a:p>
        </p:txBody>
      </p:sp>
      <p:pic>
        <p:nvPicPr>
          <p:cNvPr id="13317" name="Picture 3" descr="3-11"/>
          <p:cNvPicPr>
            <a:picLocks noChangeAspect="1" noChangeArrowheads="1"/>
          </p:cNvPicPr>
          <p:nvPr/>
        </p:nvPicPr>
        <p:blipFill>
          <a:blip r:embed="rId2"/>
          <a:srcRect/>
          <a:stretch>
            <a:fillRect/>
          </a:stretch>
        </p:blipFill>
        <p:spPr bwMode="auto">
          <a:xfrm>
            <a:off x="2876172" y="-15239"/>
            <a:ext cx="6160324" cy="6468575"/>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7" name="Slide Number Placeholder 2"/>
          <p:cNvSpPr>
            <a:spLocks noGrp="1"/>
          </p:cNvSpPr>
          <p:nvPr>
            <p:ph type="sldNum" sz="quarter" idx="11"/>
          </p:nvPr>
        </p:nvSpPr>
        <p:spPr>
          <a:xfrm>
            <a:off x="8194675" y="6486548"/>
            <a:ext cx="914400" cy="228600"/>
          </a:xfrm>
        </p:spPr>
        <p:txBody>
          <a:bodyPr/>
          <a:lstStyle/>
          <a:p>
            <a:pPr>
              <a:defRPr/>
            </a:pPr>
            <a:fld id="{3786ED73-AFAE-40D1-8B17-06E2B2BE615A}" type="slidenum">
              <a:rPr lang="en-US" smtClean="0"/>
              <a:pPr>
                <a:defRPr/>
              </a:pPr>
              <a:t>14</a:t>
            </a:fld>
            <a:endParaRPr lang="en-US" dirty="0"/>
          </a:p>
        </p:txBody>
      </p:sp>
    </p:spTree>
    <p:extLst>
      <p:ext uri="{BB962C8B-B14F-4D97-AF65-F5344CB8AC3E}">
        <p14:creationId xmlns:p14="http://schemas.microsoft.com/office/powerpoint/2010/main" val="10557073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Stop-and-Wait Scenarios</a:t>
            </a:r>
            <a:endParaRPr lang="en-US" dirty="0"/>
          </a:p>
        </p:txBody>
      </p:sp>
      <p:sp>
        <p:nvSpPr>
          <p:cNvPr id="3" name="Footer Placeholder 2"/>
          <p:cNvSpPr>
            <a:spLocks noGrp="1"/>
          </p:cNvSpPr>
          <p:nvPr>
            <p:ph type="ftr" sz="quarter" idx="10"/>
          </p:nvPr>
        </p:nvSpPr>
        <p:spPr/>
        <p:txBody>
          <a:body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4" name="Slide Number Placeholder 3"/>
          <p:cNvSpPr>
            <a:spLocks noGrp="1"/>
          </p:cNvSpPr>
          <p:nvPr>
            <p:ph type="sldNum" sz="quarter" idx="11"/>
          </p:nvPr>
        </p:nvSpPr>
        <p:spPr/>
        <p:txBody>
          <a:bodyPr/>
          <a:lstStyle/>
          <a:p>
            <a:pPr>
              <a:defRPr/>
            </a:pPr>
            <a:fld id="{89CE651F-B56D-48D2-A702-1FFE07FC73E1}" type="slidenum">
              <a:rPr lang="en-US" smtClean="0"/>
              <a:pPr>
                <a:defRPr/>
              </a:pPr>
              <a:t>15</a:t>
            </a:fld>
            <a:endParaRPr lang="en-US"/>
          </a:p>
        </p:txBody>
      </p:sp>
      <p:pic>
        <p:nvPicPr>
          <p:cNvPr id="5" name="Picture 5" descr="f02-17-9780123850591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0132" y="1163166"/>
            <a:ext cx="4610100"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p:nvSpPr>
        <p:spPr bwMode="auto">
          <a:xfrm>
            <a:off x="395536" y="5445125"/>
            <a:ext cx="8483413" cy="830997"/>
          </a:xfrm>
          <a:prstGeom prst="rect">
            <a:avLst/>
          </a:prstGeom>
          <a:noFill/>
          <a:ln w="9525" algn="ctr">
            <a:noFill/>
            <a:miter lim="800000"/>
            <a:headEnd/>
            <a:tailEnd/>
          </a:ln>
        </p:spPr>
        <p:txBody>
          <a:bodyPr wrap="none">
            <a:spAutoFit/>
          </a:bodyPr>
          <a:lstStyle/>
          <a:p>
            <a:pPr algn="l">
              <a:defRPr/>
            </a:pPr>
            <a:r>
              <a:rPr lang="en-US" sz="1600" dirty="0" smtClean="0">
                <a:solidFill>
                  <a:srgbClr val="000099"/>
                </a:solidFill>
                <a:latin typeface="+mj-lt"/>
              </a:rPr>
              <a:t>Figure 2.17 Timeline </a:t>
            </a:r>
            <a:r>
              <a:rPr lang="en-US" sz="1600" dirty="0">
                <a:solidFill>
                  <a:srgbClr val="000099"/>
                </a:solidFill>
                <a:latin typeface="+mj-lt"/>
              </a:rPr>
              <a:t>showing four different scenarios for the stop-and-wait algorithm.</a:t>
            </a:r>
          </a:p>
          <a:p>
            <a:pPr algn="l">
              <a:defRPr/>
            </a:pPr>
            <a:r>
              <a:rPr lang="en-US" sz="1600" dirty="0">
                <a:solidFill>
                  <a:srgbClr val="000099"/>
                </a:solidFill>
                <a:latin typeface="+mj-lt"/>
              </a:rPr>
              <a:t>(a) The ACK is received before the timer expires; (b) the original frame is lost; (c) the</a:t>
            </a:r>
          </a:p>
          <a:p>
            <a:pPr algn="l">
              <a:defRPr/>
            </a:pPr>
            <a:r>
              <a:rPr lang="en-US" sz="1600" dirty="0">
                <a:solidFill>
                  <a:srgbClr val="000099"/>
                </a:solidFill>
                <a:latin typeface="+mj-lt"/>
              </a:rPr>
              <a:t>ACK is lost; (d) the timeout fires too </a:t>
            </a:r>
            <a:r>
              <a:rPr lang="en-US" sz="1600" dirty="0" smtClean="0">
                <a:solidFill>
                  <a:srgbClr val="000099"/>
                </a:solidFill>
                <a:latin typeface="+mj-lt"/>
              </a:rPr>
              <a:t>soon </a:t>
            </a:r>
            <a:r>
              <a:rPr lang="en-US" sz="1600" dirty="0" smtClean="0">
                <a:solidFill>
                  <a:srgbClr val="800000"/>
                </a:solidFill>
                <a:latin typeface="+mj-lt"/>
              </a:rPr>
              <a:t>{premature timeout}</a:t>
            </a:r>
            <a:endParaRPr lang="en-GB" sz="1600" dirty="0">
              <a:solidFill>
                <a:srgbClr val="000099"/>
              </a:solidFill>
              <a:latin typeface="+mj-lt"/>
            </a:endParaRPr>
          </a:p>
        </p:txBody>
      </p:sp>
      <p:sp>
        <p:nvSpPr>
          <p:cNvPr id="7" name="Rectangle 6"/>
          <p:cNvSpPr/>
          <p:nvPr/>
        </p:nvSpPr>
        <p:spPr bwMode="auto">
          <a:xfrm>
            <a:off x="6948264" y="2492896"/>
            <a:ext cx="2088232" cy="1130424"/>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800000"/>
                </a:solidFill>
                <a:effectLst/>
              </a:rPr>
              <a:t>Now we introduce</a:t>
            </a:r>
          </a:p>
          <a:p>
            <a:pPr marL="0" marR="0" indent="0" algn="l" defTabSz="914400" rtl="0" eaLnBrk="0" fontAlgn="base" latinLnBrk="0" hangingPunct="0">
              <a:lnSpc>
                <a:spcPct val="100000"/>
              </a:lnSpc>
              <a:spcBef>
                <a:spcPct val="0"/>
              </a:spcBef>
              <a:spcAft>
                <a:spcPct val="0"/>
              </a:spcAft>
              <a:buClrTx/>
              <a:buSzTx/>
              <a:buFontTx/>
              <a:buNone/>
              <a:tabLst/>
            </a:pPr>
            <a:r>
              <a:rPr lang="en-US" sz="1800" b="1" dirty="0">
                <a:solidFill>
                  <a:srgbClr val="800000"/>
                </a:solidFill>
              </a:rPr>
              <a:t>a</a:t>
            </a:r>
            <a:r>
              <a:rPr lang="en-US" sz="1800" b="1" dirty="0" smtClean="0">
                <a:solidFill>
                  <a:srgbClr val="800000"/>
                </a:solidFill>
              </a:rPr>
              <a:t> noisy channel</a:t>
            </a:r>
          </a:p>
          <a:p>
            <a:pPr marL="0" marR="0" indent="0" algn="l" defTabSz="914400" rtl="0" eaLnBrk="0" fontAlgn="base" latinLnBrk="0" hangingPunct="0">
              <a:lnSpc>
                <a:spcPct val="100000"/>
              </a:lnSpc>
              <a:spcBef>
                <a:spcPct val="0"/>
              </a:spcBef>
              <a:spcAft>
                <a:spcPct val="0"/>
              </a:spcAft>
              <a:buClrTx/>
              <a:buSzTx/>
              <a:buFontTx/>
              <a:buNone/>
              <a:tabLst/>
            </a:pPr>
            <a:r>
              <a:rPr lang="en-US" sz="1800" b="1" dirty="0">
                <a:solidFill>
                  <a:srgbClr val="800000"/>
                </a:solidFill>
              </a:rPr>
              <a:t>i</a:t>
            </a:r>
            <a:r>
              <a:rPr kumimoji="0" lang="en-US" sz="1800" b="1" i="0" u="none" strike="noStrike" cap="none" normalizeH="0" baseline="0" dirty="0" smtClean="0">
                <a:ln>
                  <a:noFill/>
                </a:ln>
                <a:solidFill>
                  <a:srgbClr val="800000"/>
                </a:solidFill>
                <a:effectLst/>
              </a:rPr>
              <a:t>nto</a:t>
            </a:r>
            <a:r>
              <a:rPr kumimoji="0" lang="en-US" sz="1800" b="1" i="0" u="none" strike="noStrike" cap="none" normalizeH="0" dirty="0" smtClean="0">
                <a:ln>
                  <a:noFill/>
                </a:ln>
                <a:solidFill>
                  <a:srgbClr val="800000"/>
                </a:solidFill>
                <a:effectLst/>
              </a:rPr>
              <a:t> our world!</a:t>
            </a:r>
            <a:endParaRPr kumimoji="0" lang="en-US" sz="1800" b="1" i="0" u="none" strike="noStrike" cap="none" normalizeH="0" baseline="0" dirty="0" smtClean="0">
              <a:ln>
                <a:noFill/>
              </a:ln>
              <a:solidFill>
                <a:srgbClr val="800000"/>
              </a:solidFill>
              <a:effectLst/>
            </a:endParaRPr>
          </a:p>
        </p:txBody>
      </p:sp>
    </p:spTree>
    <p:extLst>
      <p:ext uri="{BB962C8B-B14F-4D97-AF65-F5344CB8AC3E}">
        <p14:creationId xmlns:p14="http://schemas.microsoft.com/office/powerpoint/2010/main" val="51476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179388" y="-244127"/>
            <a:ext cx="8785225" cy="1512887"/>
          </a:xfrm>
        </p:spPr>
        <p:txBody>
          <a:bodyPr/>
          <a:lstStyle/>
          <a:p>
            <a:pPr eaLnBrk="1" hangingPunct="1">
              <a:defRPr/>
            </a:pPr>
            <a:r>
              <a:rPr lang="en-US" sz="3200" dirty="0" smtClean="0"/>
              <a:t>Protocol 3: Positive Acknowledgement</a:t>
            </a:r>
            <a:br>
              <a:rPr lang="en-US" sz="3200" dirty="0" smtClean="0"/>
            </a:br>
            <a:r>
              <a:rPr lang="en-US" sz="3200" dirty="0" smtClean="0"/>
              <a:t>with Retransmissions [PAR] </a:t>
            </a:r>
          </a:p>
        </p:txBody>
      </p:sp>
      <p:sp>
        <p:nvSpPr>
          <p:cNvPr id="15365" name="Rectangle 3"/>
          <p:cNvSpPr>
            <a:spLocks noGrp="1" noChangeArrowheads="1"/>
          </p:cNvSpPr>
          <p:nvPr>
            <p:ph type="body" idx="4294967295"/>
          </p:nvPr>
        </p:nvSpPr>
        <p:spPr>
          <a:xfrm>
            <a:off x="533400" y="1412776"/>
            <a:ext cx="8077200" cy="4343400"/>
          </a:xfrm>
        </p:spPr>
        <p:txBody>
          <a:bodyPr/>
          <a:lstStyle/>
          <a:p>
            <a:pPr marL="609600" indent="-609600" algn="ctr" eaLnBrk="1" hangingPunct="1">
              <a:buFontTx/>
              <a:buNone/>
            </a:pPr>
            <a:r>
              <a:rPr lang="en-US" sz="3600" dirty="0" smtClean="0">
                <a:sym typeface="Wingdings" pitchFamily="2" charset="2"/>
              </a:rPr>
              <a:t>Introduce </a:t>
            </a:r>
            <a:r>
              <a:rPr lang="en-US" sz="3600" b="1" dirty="0" smtClean="0">
                <a:solidFill>
                  <a:srgbClr val="990000"/>
                </a:solidFill>
                <a:latin typeface="Comic Sans MS" pitchFamily="66" charset="0"/>
                <a:sym typeface="Wingdings" pitchFamily="2" charset="2"/>
              </a:rPr>
              <a:t>Noisy</a:t>
            </a:r>
            <a:r>
              <a:rPr lang="en-US" sz="3600" dirty="0" smtClean="0">
                <a:sym typeface="Wingdings" pitchFamily="2" charset="2"/>
              </a:rPr>
              <a:t> Channels</a:t>
            </a:r>
          </a:p>
          <a:p>
            <a:pPr marL="609600" indent="-609600" eaLnBrk="1" hangingPunct="1"/>
            <a:r>
              <a:rPr lang="en-US" sz="2800" dirty="0" smtClean="0">
                <a:sym typeface="Wingdings" pitchFamily="2" charset="2"/>
              </a:rPr>
              <a:t>This produces:</a:t>
            </a:r>
          </a:p>
          <a:p>
            <a:pPr marL="990600" lvl="1" indent="-533400" eaLnBrk="1" hangingPunct="1">
              <a:buFontTx/>
              <a:buAutoNum type="arabicPeriod"/>
            </a:pPr>
            <a:r>
              <a:rPr lang="en-US" sz="2400" dirty="0" smtClean="0">
                <a:sym typeface="Wingdings" pitchFamily="2" charset="2"/>
              </a:rPr>
              <a:t>Damaged and lost frames</a:t>
            </a:r>
          </a:p>
          <a:p>
            <a:pPr marL="990600" lvl="1" indent="-533400" eaLnBrk="1" hangingPunct="1">
              <a:buFontTx/>
              <a:buAutoNum type="arabicPeriod"/>
            </a:pPr>
            <a:r>
              <a:rPr lang="en-US" sz="2400" dirty="0" smtClean="0">
                <a:sym typeface="Wingdings" pitchFamily="2" charset="2"/>
              </a:rPr>
              <a:t>Damaged and lost ACKs</a:t>
            </a:r>
          </a:p>
          <a:p>
            <a:pPr marL="609600" indent="-609600" algn="ctr" eaLnBrk="1" hangingPunct="1">
              <a:buFontTx/>
              <a:buNone/>
            </a:pPr>
            <a:r>
              <a:rPr lang="en-US" sz="2800" b="1" dirty="0" smtClean="0">
                <a:solidFill>
                  <a:srgbClr val="FF6600"/>
                </a:solidFill>
                <a:latin typeface="Comic Sans MS" pitchFamily="66" charset="0"/>
                <a:sym typeface="Wingdings" pitchFamily="2" charset="2"/>
              </a:rPr>
              <a:t>PAR</a:t>
            </a:r>
            <a:r>
              <a:rPr lang="en-US" sz="2800" dirty="0" smtClean="0">
                <a:sym typeface="Wingdings" pitchFamily="2" charset="2"/>
              </a:rPr>
              <a:t> Protocol</a:t>
            </a:r>
          </a:p>
          <a:p>
            <a:pPr marL="609600" indent="-609600" eaLnBrk="1" hangingPunct="1"/>
            <a:r>
              <a:rPr lang="en-US" sz="2800" dirty="0" smtClean="0">
                <a:sym typeface="Wingdings" pitchFamily="2" charset="2"/>
              </a:rPr>
              <a:t>Tools and issues: </a:t>
            </a:r>
          </a:p>
          <a:p>
            <a:pPr marL="990600" lvl="1" indent="-533400" eaLnBrk="1" hangingPunct="1"/>
            <a:r>
              <a:rPr lang="en-US" sz="2400" dirty="0" smtClean="0">
                <a:sym typeface="Wingdings" pitchFamily="2" charset="2"/>
              </a:rPr>
              <a:t>Timers</a:t>
            </a:r>
          </a:p>
          <a:p>
            <a:pPr marL="990600" lvl="1" indent="-533400" eaLnBrk="1" hangingPunct="1"/>
            <a:r>
              <a:rPr lang="en-US" sz="2400" dirty="0" smtClean="0">
                <a:sym typeface="Wingdings" pitchFamily="2" charset="2"/>
              </a:rPr>
              <a:t>Sequence numbers</a:t>
            </a:r>
          </a:p>
          <a:p>
            <a:pPr marL="990600" lvl="1" indent="-533400" eaLnBrk="1" hangingPunct="1"/>
            <a:r>
              <a:rPr lang="en-US" sz="2400" dirty="0" smtClean="0">
                <a:sym typeface="Wingdings" pitchFamily="2" charset="2"/>
              </a:rPr>
              <a:t>Duplicate frames</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a:xfrm>
            <a:off x="8194675" y="6512768"/>
            <a:ext cx="914400" cy="228600"/>
          </a:xfrm>
        </p:spPr>
        <p:txBody>
          <a:bodyPr/>
          <a:lstStyle/>
          <a:p>
            <a:pPr>
              <a:defRPr/>
            </a:pPr>
            <a:fld id="{1A54BAB6-FEBD-4F64-A6D7-C50E0F3E21C7}" type="slidenum">
              <a:rPr lang="en-US" smtClean="0">
                <a:latin typeface="Comic Sans MS" pitchFamily="66" charset="0"/>
              </a:rPr>
              <a:pPr>
                <a:defRPr/>
              </a:pPr>
              <a:t>16</a:t>
            </a:fld>
            <a:endParaRPr lang="en-US" dirty="0">
              <a:latin typeface="Comic Sans MS" pitchFamily="66" charset="0"/>
            </a:endParaRPr>
          </a:p>
        </p:txBody>
      </p:sp>
    </p:spTree>
    <p:extLst>
      <p:ext uri="{BB962C8B-B14F-4D97-AF65-F5344CB8AC3E}">
        <p14:creationId xmlns:p14="http://schemas.microsoft.com/office/powerpoint/2010/main" val="38862919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ChangeArrowheads="1"/>
          </p:cNvSpPr>
          <p:nvPr/>
        </p:nvSpPr>
        <p:spPr bwMode="auto">
          <a:xfrm>
            <a:off x="271463" y="1212850"/>
            <a:ext cx="1855787" cy="393700"/>
          </a:xfrm>
          <a:prstGeom prst="rect">
            <a:avLst/>
          </a:prstGeom>
          <a:noFill/>
          <a:ln w="38100" cmpd="dbl">
            <a:noFill/>
            <a:miter lim="800000"/>
            <a:headEnd/>
            <a:tailEnd/>
          </a:ln>
        </p:spPr>
        <p:txBody>
          <a:bodyPr wrap="none" lIns="90488" tIns="44450" rIns="90488" bIns="44450">
            <a:spAutoFit/>
          </a:bodyPr>
          <a:lstStyle/>
          <a:p>
            <a:pPr eaLnBrk="0" hangingPunct="0"/>
            <a:r>
              <a:rPr lang="en-US" sz="2000"/>
              <a:t>(a)  Frame 1 lost</a:t>
            </a:r>
          </a:p>
        </p:txBody>
      </p:sp>
      <p:sp>
        <p:nvSpPr>
          <p:cNvPr id="16389" name="Line 3"/>
          <p:cNvSpPr>
            <a:spLocks noChangeShapeType="1"/>
          </p:cNvSpPr>
          <p:nvPr/>
        </p:nvSpPr>
        <p:spPr bwMode="auto">
          <a:xfrm>
            <a:off x="1473200" y="1790700"/>
            <a:ext cx="5683250" cy="0"/>
          </a:xfrm>
          <a:prstGeom prst="line">
            <a:avLst/>
          </a:prstGeom>
          <a:noFill/>
          <a:ln w="12700">
            <a:solidFill>
              <a:schemeClr val="tx1"/>
            </a:solidFill>
            <a:round/>
            <a:headEnd/>
            <a:tailEnd type="triangle" w="med" len="med"/>
          </a:ln>
        </p:spPr>
        <p:txBody>
          <a:bodyPr wrap="none" anchor="ctr"/>
          <a:lstStyle/>
          <a:p>
            <a:endParaRPr lang="en-US"/>
          </a:p>
        </p:txBody>
      </p:sp>
      <p:sp>
        <p:nvSpPr>
          <p:cNvPr id="16390" name="Line 4"/>
          <p:cNvSpPr>
            <a:spLocks noChangeShapeType="1"/>
          </p:cNvSpPr>
          <p:nvPr/>
        </p:nvSpPr>
        <p:spPr bwMode="auto">
          <a:xfrm>
            <a:off x="1492250" y="2743200"/>
            <a:ext cx="5683250" cy="0"/>
          </a:xfrm>
          <a:prstGeom prst="line">
            <a:avLst/>
          </a:prstGeom>
          <a:noFill/>
          <a:ln w="12700">
            <a:solidFill>
              <a:schemeClr val="tx1"/>
            </a:solidFill>
            <a:round/>
            <a:headEnd/>
            <a:tailEnd type="triangle" w="med" len="med"/>
          </a:ln>
        </p:spPr>
        <p:txBody>
          <a:bodyPr wrap="none" anchor="ctr"/>
          <a:lstStyle/>
          <a:p>
            <a:endParaRPr lang="en-US"/>
          </a:p>
        </p:txBody>
      </p:sp>
      <p:sp>
        <p:nvSpPr>
          <p:cNvPr id="16391" name="Rectangle 5"/>
          <p:cNvSpPr>
            <a:spLocks noChangeArrowheads="1"/>
          </p:cNvSpPr>
          <p:nvPr/>
        </p:nvSpPr>
        <p:spPr bwMode="auto">
          <a:xfrm>
            <a:off x="976313" y="1673225"/>
            <a:ext cx="403225" cy="363538"/>
          </a:xfrm>
          <a:prstGeom prst="rect">
            <a:avLst/>
          </a:prstGeom>
          <a:noFill/>
          <a:ln w="38100" cmpd="dbl">
            <a:noFill/>
            <a:miter lim="800000"/>
            <a:headEnd/>
            <a:tailEnd/>
          </a:ln>
        </p:spPr>
        <p:txBody>
          <a:bodyPr wrap="none" lIns="90488" tIns="44450" rIns="90488" bIns="44450">
            <a:spAutoFit/>
          </a:bodyPr>
          <a:lstStyle/>
          <a:p>
            <a:pPr eaLnBrk="0" hangingPunct="0"/>
            <a:r>
              <a:rPr lang="en-US" sz="1800"/>
              <a:t> A</a:t>
            </a:r>
          </a:p>
        </p:txBody>
      </p:sp>
      <p:sp>
        <p:nvSpPr>
          <p:cNvPr id="16392" name="Rectangle 6"/>
          <p:cNvSpPr>
            <a:spLocks noChangeArrowheads="1"/>
          </p:cNvSpPr>
          <p:nvPr/>
        </p:nvSpPr>
        <p:spPr bwMode="auto">
          <a:xfrm>
            <a:off x="995363" y="2492375"/>
            <a:ext cx="390525" cy="363538"/>
          </a:xfrm>
          <a:prstGeom prst="rect">
            <a:avLst/>
          </a:prstGeom>
          <a:noFill/>
          <a:ln w="38100" cmpd="dbl">
            <a:noFill/>
            <a:miter lim="800000"/>
            <a:headEnd/>
            <a:tailEnd/>
          </a:ln>
        </p:spPr>
        <p:txBody>
          <a:bodyPr wrap="none" lIns="90488" tIns="44450" rIns="90488" bIns="44450">
            <a:spAutoFit/>
          </a:bodyPr>
          <a:lstStyle/>
          <a:p>
            <a:pPr eaLnBrk="0" hangingPunct="0"/>
            <a:r>
              <a:rPr lang="en-US" sz="1800"/>
              <a:t> B</a:t>
            </a:r>
          </a:p>
        </p:txBody>
      </p:sp>
      <p:sp>
        <p:nvSpPr>
          <p:cNvPr id="16393" name="Line 7"/>
          <p:cNvSpPr>
            <a:spLocks noChangeShapeType="1"/>
          </p:cNvSpPr>
          <p:nvPr/>
        </p:nvSpPr>
        <p:spPr bwMode="auto">
          <a:xfrm>
            <a:off x="1778000" y="1816100"/>
            <a:ext cx="558800" cy="901700"/>
          </a:xfrm>
          <a:prstGeom prst="line">
            <a:avLst/>
          </a:prstGeom>
          <a:noFill/>
          <a:ln w="50800">
            <a:solidFill>
              <a:schemeClr val="tx1"/>
            </a:solidFill>
            <a:round/>
            <a:headEnd/>
            <a:tailEnd type="triangle" w="med" len="med"/>
          </a:ln>
        </p:spPr>
        <p:txBody>
          <a:bodyPr wrap="none" anchor="ctr"/>
          <a:lstStyle/>
          <a:p>
            <a:endParaRPr lang="en-US"/>
          </a:p>
        </p:txBody>
      </p:sp>
      <p:sp>
        <p:nvSpPr>
          <p:cNvPr id="16394" name="Line 8"/>
          <p:cNvSpPr>
            <a:spLocks noChangeShapeType="1"/>
          </p:cNvSpPr>
          <p:nvPr/>
        </p:nvSpPr>
        <p:spPr bwMode="auto">
          <a:xfrm flipV="1">
            <a:off x="2482850" y="1803400"/>
            <a:ext cx="368300" cy="889000"/>
          </a:xfrm>
          <a:prstGeom prst="line">
            <a:avLst/>
          </a:prstGeom>
          <a:noFill/>
          <a:ln w="12700">
            <a:solidFill>
              <a:schemeClr val="tx1"/>
            </a:solidFill>
            <a:round/>
            <a:headEnd/>
            <a:tailEnd type="triangle" w="med" len="med"/>
          </a:ln>
        </p:spPr>
        <p:txBody>
          <a:bodyPr wrap="none" anchor="ctr"/>
          <a:lstStyle/>
          <a:p>
            <a:endParaRPr lang="en-US"/>
          </a:p>
        </p:txBody>
      </p:sp>
      <p:sp>
        <p:nvSpPr>
          <p:cNvPr id="16395" name="Line 9"/>
          <p:cNvSpPr>
            <a:spLocks noChangeShapeType="1"/>
          </p:cNvSpPr>
          <p:nvPr/>
        </p:nvSpPr>
        <p:spPr bwMode="auto">
          <a:xfrm>
            <a:off x="3092450" y="1835150"/>
            <a:ext cx="273050" cy="425450"/>
          </a:xfrm>
          <a:prstGeom prst="line">
            <a:avLst/>
          </a:prstGeom>
          <a:noFill/>
          <a:ln w="50800">
            <a:solidFill>
              <a:schemeClr val="tx1"/>
            </a:solidFill>
            <a:round/>
            <a:headEnd/>
            <a:tailEnd/>
          </a:ln>
        </p:spPr>
        <p:txBody>
          <a:bodyPr wrap="none" anchor="ctr"/>
          <a:lstStyle/>
          <a:p>
            <a:endParaRPr lang="en-US"/>
          </a:p>
        </p:txBody>
      </p:sp>
      <p:sp>
        <p:nvSpPr>
          <p:cNvPr id="16396" name="Line 10"/>
          <p:cNvSpPr>
            <a:spLocks noChangeShapeType="1"/>
          </p:cNvSpPr>
          <p:nvPr/>
        </p:nvSpPr>
        <p:spPr bwMode="auto">
          <a:xfrm>
            <a:off x="4826000" y="1835150"/>
            <a:ext cx="558800" cy="901700"/>
          </a:xfrm>
          <a:prstGeom prst="line">
            <a:avLst/>
          </a:prstGeom>
          <a:noFill/>
          <a:ln w="50800">
            <a:solidFill>
              <a:schemeClr val="tx1"/>
            </a:solidFill>
            <a:round/>
            <a:headEnd/>
            <a:tailEnd type="triangle" w="med" len="med"/>
          </a:ln>
        </p:spPr>
        <p:txBody>
          <a:bodyPr wrap="none" anchor="ctr"/>
          <a:lstStyle/>
          <a:p>
            <a:endParaRPr lang="en-US"/>
          </a:p>
        </p:txBody>
      </p:sp>
      <p:sp>
        <p:nvSpPr>
          <p:cNvPr id="16397" name="Line 11"/>
          <p:cNvSpPr>
            <a:spLocks noChangeShapeType="1"/>
          </p:cNvSpPr>
          <p:nvPr/>
        </p:nvSpPr>
        <p:spPr bwMode="auto">
          <a:xfrm flipV="1">
            <a:off x="5511800" y="1841500"/>
            <a:ext cx="368300" cy="889000"/>
          </a:xfrm>
          <a:prstGeom prst="line">
            <a:avLst/>
          </a:prstGeom>
          <a:noFill/>
          <a:ln w="12700">
            <a:solidFill>
              <a:schemeClr val="tx1"/>
            </a:solidFill>
            <a:round/>
            <a:headEnd/>
            <a:tailEnd type="triangle" w="med" len="med"/>
          </a:ln>
        </p:spPr>
        <p:txBody>
          <a:bodyPr wrap="none" anchor="ctr"/>
          <a:lstStyle/>
          <a:p>
            <a:endParaRPr lang="en-US"/>
          </a:p>
        </p:txBody>
      </p:sp>
      <p:sp>
        <p:nvSpPr>
          <p:cNvPr id="16398" name="Rectangle 12"/>
          <p:cNvSpPr>
            <a:spLocks noChangeArrowheads="1"/>
          </p:cNvSpPr>
          <p:nvPr/>
        </p:nvSpPr>
        <p:spPr bwMode="auto">
          <a:xfrm>
            <a:off x="1871663" y="1768475"/>
            <a:ext cx="771525" cy="638175"/>
          </a:xfrm>
          <a:prstGeom prst="rect">
            <a:avLst/>
          </a:prstGeom>
          <a:noFill/>
          <a:ln w="38100" cmpd="dbl">
            <a:noFill/>
            <a:miter lim="800000"/>
            <a:headEnd/>
            <a:tailEnd/>
          </a:ln>
        </p:spPr>
        <p:txBody>
          <a:bodyPr wrap="none" lIns="90488" tIns="44450" rIns="90488" bIns="44450">
            <a:spAutoFit/>
          </a:bodyPr>
          <a:lstStyle/>
          <a:p>
            <a:pPr algn="ctr" eaLnBrk="0" hangingPunct="0"/>
            <a:r>
              <a:rPr lang="en-US" sz="1800"/>
              <a:t>frame </a:t>
            </a:r>
          </a:p>
          <a:p>
            <a:pPr algn="ctr" eaLnBrk="0" hangingPunct="0"/>
            <a:r>
              <a:rPr lang="en-US" sz="1800"/>
              <a:t>0</a:t>
            </a:r>
          </a:p>
        </p:txBody>
      </p:sp>
      <p:sp>
        <p:nvSpPr>
          <p:cNvPr id="16399" name="Rectangle 13"/>
          <p:cNvSpPr>
            <a:spLocks noChangeArrowheads="1"/>
          </p:cNvSpPr>
          <p:nvPr/>
        </p:nvSpPr>
        <p:spPr bwMode="auto">
          <a:xfrm>
            <a:off x="3224213" y="1825625"/>
            <a:ext cx="714375" cy="638175"/>
          </a:xfrm>
          <a:prstGeom prst="rect">
            <a:avLst/>
          </a:prstGeom>
          <a:noFill/>
          <a:ln w="38100" cmpd="dbl">
            <a:noFill/>
            <a:miter lim="800000"/>
            <a:headEnd/>
            <a:tailEnd/>
          </a:ln>
        </p:spPr>
        <p:txBody>
          <a:bodyPr wrap="none" lIns="90488" tIns="44450" rIns="90488" bIns="44450">
            <a:spAutoFit/>
          </a:bodyPr>
          <a:lstStyle/>
          <a:p>
            <a:pPr algn="ctr" eaLnBrk="0" hangingPunct="0"/>
            <a:r>
              <a:rPr lang="en-US" sz="1800"/>
              <a:t>frame</a:t>
            </a:r>
          </a:p>
          <a:p>
            <a:pPr algn="ctr" eaLnBrk="0" hangingPunct="0"/>
            <a:r>
              <a:rPr lang="en-US" sz="1800"/>
              <a:t>1</a:t>
            </a:r>
          </a:p>
        </p:txBody>
      </p:sp>
      <p:sp>
        <p:nvSpPr>
          <p:cNvPr id="16400" name="Rectangle 14"/>
          <p:cNvSpPr>
            <a:spLocks noChangeArrowheads="1"/>
          </p:cNvSpPr>
          <p:nvPr/>
        </p:nvSpPr>
        <p:spPr bwMode="auto">
          <a:xfrm>
            <a:off x="2478088" y="2359025"/>
            <a:ext cx="663575" cy="363538"/>
          </a:xfrm>
          <a:prstGeom prst="rect">
            <a:avLst/>
          </a:prstGeom>
          <a:noFill/>
          <a:ln w="38100" cmpd="dbl">
            <a:noFill/>
            <a:miter lim="800000"/>
            <a:headEnd/>
            <a:tailEnd/>
          </a:ln>
        </p:spPr>
        <p:txBody>
          <a:bodyPr wrap="none" lIns="90488" tIns="44450" rIns="90488" bIns="44450">
            <a:spAutoFit/>
          </a:bodyPr>
          <a:lstStyle/>
          <a:p>
            <a:pPr algn="ctr" eaLnBrk="0" hangingPunct="0"/>
            <a:r>
              <a:rPr lang="en-US" sz="1800"/>
              <a:t>ACK</a:t>
            </a:r>
          </a:p>
        </p:txBody>
      </p:sp>
      <p:sp>
        <p:nvSpPr>
          <p:cNvPr id="16401" name="Rectangle 15"/>
          <p:cNvSpPr>
            <a:spLocks noChangeArrowheads="1"/>
          </p:cNvSpPr>
          <p:nvPr/>
        </p:nvSpPr>
        <p:spPr bwMode="auto">
          <a:xfrm>
            <a:off x="5009753" y="1844675"/>
            <a:ext cx="714375" cy="638175"/>
          </a:xfrm>
          <a:prstGeom prst="rect">
            <a:avLst/>
          </a:prstGeom>
          <a:noFill/>
          <a:ln w="38100" cmpd="dbl">
            <a:noFill/>
            <a:miter lim="800000"/>
            <a:headEnd/>
            <a:tailEnd/>
          </a:ln>
        </p:spPr>
        <p:txBody>
          <a:bodyPr wrap="none" lIns="90488" tIns="44450" rIns="90488" bIns="44450">
            <a:spAutoFit/>
          </a:bodyPr>
          <a:lstStyle/>
          <a:p>
            <a:pPr algn="ctr" eaLnBrk="0" hangingPunct="0"/>
            <a:r>
              <a:rPr lang="en-US" sz="1800" dirty="0"/>
              <a:t>frame</a:t>
            </a:r>
          </a:p>
          <a:p>
            <a:pPr algn="ctr" eaLnBrk="0" hangingPunct="0"/>
            <a:r>
              <a:rPr lang="en-US" sz="1800" dirty="0"/>
              <a:t>1</a:t>
            </a:r>
          </a:p>
        </p:txBody>
      </p:sp>
      <p:sp>
        <p:nvSpPr>
          <p:cNvPr id="16402" name="Rectangle 16"/>
          <p:cNvSpPr>
            <a:spLocks noChangeArrowheads="1"/>
          </p:cNvSpPr>
          <p:nvPr/>
        </p:nvSpPr>
        <p:spPr bwMode="auto">
          <a:xfrm>
            <a:off x="5545138" y="2378075"/>
            <a:ext cx="663575" cy="363538"/>
          </a:xfrm>
          <a:prstGeom prst="rect">
            <a:avLst/>
          </a:prstGeom>
          <a:noFill/>
          <a:ln w="38100" cmpd="dbl">
            <a:noFill/>
            <a:miter lim="800000"/>
            <a:headEnd/>
            <a:tailEnd/>
          </a:ln>
        </p:spPr>
        <p:txBody>
          <a:bodyPr wrap="none" lIns="90488" tIns="44450" rIns="90488" bIns="44450">
            <a:spAutoFit/>
          </a:bodyPr>
          <a:lstStyle/>
          <a:p>
            <a:pPr algn="ctr" eaLnBrk="0" hangingPunct="0"/>
            <a:r>
              <a:rPr lang="en-US" sz="1800"/>
              <a:t>ACK</a:t>
            </a:r>
          </a:p>
        </p:txBody>
      </p:sp>
      <p:sp>
        <p:nvSpPr>
          <p:cNvPr id="16403" name="Rectangle 17"/>
          <p:cNvSpPr>
            <a:spLocks noChangeArrowheads="1"/>
          </p:cNvSpPr>
          <p:nvPr/>
        </p:nvSpPr>
        <p:spPr bwMode="auto">
          <a:xfrm>
            <a:off x="7186613" y="1520825"/>
            <a:ext cx="587375" cy="363538"/>
          </a:xfrm>
          <a:prstGeom prst="rect">
            <a:avLst/>
          </a:prstGeom>
          <a:noFill/>
          <a:ln w="38100" cmpd="dbl">
            <a:noFill/>
            <a:miter lim="800000"/>
            <a:headEnd/>
            <a:tailEnd/>
          </a:ln>
        </p:spPr>
        <p:txBody>
          <a:bodyPr wrap="none" lIns="90488" tIns="44450" rIns="90488" bIns="44450">
            <a:spAutoFit/>
          </a:bodyPr>
          <a:lstStyle/>
          <a:p>
            <a:pPr eaLnBrk="0" hangingPunct="0"/>
            <a:r>
              <a:rPr lang="en-US" sz="1800"/>
              <a:t>time</a:t>
            </a:r>
          </a:p>
        </p:txBody>
      </p:sp>
      <p:sp>
        <p:nvSpPr>
          <p:cNvPr id="16404" name="Line 18"/>
          <p:cNvSpPr>
            <a:spLocks noChangeShapeType="1"/>
          </p:cNvSpPr>
          <p:nvPr/>
        </p:nvSpPr>
        <p:spPr bwMode="auto">
          <a:xfrm>
            <a:off x="3086100" y="1638300"/>
            <a:ext cx="1657350" cy="0"/>
          </a:xfrm>
          <a:prstGeom prst="line">
            <a:avLst/>
          </a:prstGeom>
          <a:noFill/>
          <a:ln w="38100" cmpd="dbl">
            <a:solidFill>
              <a:schemeClr val="tx1"/>
            </a:solidFill>
            <a:round/>
            <a:headEnd type="triangle" w="med" len="med"/>
            <a:tailEnd type="triangle" w="med" len="med"/>
          </a:ln>
        </p:spPr>
        <p:txBody>
          <a:bodyPr wrap="none" anchor="ctr"/>
          <a:lstStyle/>
          <a:p>
            <a:endParaRPr lang="en-US"/>
          </a:p>
        </p:txBody>
      </p:sp>
      <p:sp>
        <p:nvSpPr>
          <p:cNvPr id="16405" name="Rectangle 19"/>
          <p:cNvSpPr>
            <a:spLocks noChangeArrowheads="1"/>
          </p:cNvSpPr>
          <p:nvPr/>
        </p:nvSpPr>
        <p:spPr bwMode="auto">
          <a:xfrm>
            <a:off x="3452813" y="1235075"/>
            <a:ext cx="1031875" cy="363538"/>
          </a:xfrm>
          <a:prstGeom prst="rect">
            <a:avLst/>
          </a:prstGeom>
          <a:noFill/>
          <a:ln w="38100" cmpd="dbl">
            <a:noFill/>
            <a:miter lim="800000"/>
            <a:headEnd/>
            <a:tailEnd/>
          </a:ln>
        </p:spPr>
        <p:txBody>
          <a:bodyPr wrap="none" lIns="90488" tIns="44450" rIns="90488" bIns="44450">
            <a:spAutoFit/>
          </a:bodyPr>
          <a:lstStyle/>
          <a:p>
            <a:pPr eaLnBrk="0" hangingPunct="0"/>
            <a:r>
              <a:rPr lang="en-US" sz="1800"/>
              <a:t>Time-out</a:t>
            </a:r>
          </a:p>
        </p:txBody>
      </p:sp>
      <p:sp>
        <p:nvSpPr>
          <p:cNvPr id="16406" name="Line 20"/>
          <p:cNvSpPr>
            <a:spLocks noChangeShapeType="1"/>
          </p:cNvSpPr>
          <p:nvPr/>
        </p:nvSpPr>
        <p:spPr bwMode="auto">
          <a:xfrm>
            <a:off x="6083300" y="1835150"/>
            <a:ext cx="558800" cy="901700"/>
          </a:xfrm>
          <a:prstGeom prst="line">
            <a:avLst/>
          </a:prstGeom>
          <a:noFill/>
          <a:ln w="50800">
            <a:solidFill>
              <a:schemeClr val="tx1"/>
            </a:solidFill>
            <a:round/>
            <a:headEnd/>
            <a:tailEnd type="triangle" w="med" len="med"/>
          </a:ln>
        </p:spPr>
        <p:txBody>
          <a:bodyPr wrap="none" anchor="ctr"/>
          <a:lstStyle/>
          <a:p>
            <a:endParaRPr lang="en-US"/>
          </a:p>
        </p:txBody>
      </p:sp>
      <p:sp>
        <p:nvSpPr>
          <p:cNvPr id="16407" name="Rectangle 21"/>
          <p:cNvSpPr>
            <a:spLocks noChangeArrowheads="1"/>
          </p:cNvSpPr>
          <p:nvPr/>
        </p:nvSpPr>
        <p:spPr bwMode="auto">
          <a:xfrm>
            <a:off x="6291263" y="1844675"/>
            <a:ext cx="714375" cy="638175"/>
          </a:xfrm>
          <a:prstGeom prst="rect">
            <a:avLst/>
          </a:prstGeom>
          <a:noFill/>
          <a:ln w="38100" cmpd="dbl">
            <a:noFill/>
            <a:miter lim="800000"/>
            <a:headEnd/>
            <a:tailEnd/>
          </a:ln>
        </p:spPr>
        <p:txBody>
          <a:bodyPr wrap="none" lIns="90488" tIns="44450" rIns="90488" bIns="44450">
            <a:spAutoFit/>
          </a:bodyPr>
          <a:lstStyle/>
          <a:p>
            <a:pPr algn="ctr" eaLnBrk="0" hangingPunct="0"/>
            <a:r>
              <a:rPr lang="en-US" sz="1800"/>
              <a:t>frame</a:t>
            </a:r>
          </a:p>
          <a:p>
            <a:pPr algn="ctr" eaLnBrk="0" hangingPunct="0"/>
            <a:r>
              <a:rPr lang="en-US" sz="1800"/>
              <a:t>2</a:t>
            </a:r>
          </a:p>
        </p:txBody>
      </p:sp>
      <p:sp>
        <p:nvSpPr>
          <p:cNvPr id="16408" name="Line 22"/>
          <p:cNvSpPr>
            <a:spLocks noChangeShapeType="1"/>
          </p:cNvSpPr>
          <p:nvPr/>
        </p:nvSpPr>
        <p:spPr bwMode="auto">
          <a:xfrm flipH="1">
            <a:off x="3194050" y="2292350"/>
            <a:ext cx="203200" cy="234950"/>
          </a:xfrm>
          <a:prstGeom prst="line">
            <a:avLst/>
          </a:prstGeom>
          <a:noFill/>
          <a:ln w="50800">
            <a:solidFill>
              <a:schemeClr val="tx1"/>
            </a:solidFill>
            <a:round/>
            <a:headEnd/>
            <a:tailEnd type="triangle" w="med" len="med"/>
          </a:ln>
        </p:spPr>
        <p:txBody>
          <a:bodyPr wrap="none" anchor="ctr"/>
          <a:lstStyle/>
          <a:p>
            <a:endParaRPr lang="en-US"/>
          </a:p>
        </p:txBody>
      </p:sp>
      <p:sp>
        <p:nvSpPr>
          <p:cNvPr id="16409" name="Rectangle 23"/>
          <p:cNvSpPr>
            <a:spLocks noChangeArrowheads="1"/>
          </p:cNvSpPr>
          <p:nvPr/>
        </p:nvSpPr>
        <p:spPr bwMode="auto">
          <a:xfrm>
            <a:off x="214313" y="3098800"/>
            <a:ext cx="1570037" cy="393700"/>
          </a:xfrm>
          <a:prstGeom prst="rect">
            <a:avLst/>
          </a:prstGeom>
          <a:noFill/>
          <a:ln w="38100" cmpd="dbl">
            <a:noFill/>
            <a:miter lim="800000"/>
            <a:headEnd/>
            <a:tailEnd/>
          </a:ln>
        </p:spPr>
        <p:txBody>
          <a:bodyPr wrap="none" lIns="90488" tIns="44450" rIns="90488" bIns="44450">
            <a:spAutoFit/>
          </a:bodyPr>
          <a:lstStyle/>
          <a:p>
            <a:pPr eaLnBrk="0" hangingPunct="0"/>
            <a:r>
              <a:rPr lang="en-US" sz="2000"/>
              <a:t>(b)  ACK lost</a:t>
            </a:r>
          </a:p>
        </p:txBody>
      </p:sp>
      <p:sp>
        <p:nvSpPr>
          <p:cNvPr id="16410" name="Line 24"/>
          <p:cNvSpPr>
            <a:spLocks noChangeShapeType="1"/>
          </p:cNvSpPr>
          <p:nvPr/>
        </p:nvSpPr>
        <p:spPr bwMode="auto">
          <a:xfrm>
            <a:off x="1530350" y="3752850"/>
            <a:ext cx="5683250" cy="0"/>
          </a:xfrm>
          <a:prstGeom prst="line">
            <a:avLst/>
          </a:prstGeom>
          <a:noFill/>
          <a:ln w="12700">
            <a:solidFill>
              <a:schemeClr val="tx1"/>
            </a:solidFill>
            <a:round/>
            <a:headEnd/>
            <a:tailEnd type="triangle" w="med" len="med"/>
          </a:ln>
        </p:spPr>
        <p:txBody>
          <a:bodyPr wrap="none" anchor="ctr"/>
          <a:lstStyle/>
          <a:p>
            <a:endParaRPr lang="en-US"/>
          </a:p>
        </p:txBody>
      </p:sp>
      <p:sp>
        <p:nvSpPr>
          <p:cNvPr id="16411" name="Line 25"/>
          <p:cNvSpPr>
            <a:spLocks noChangeShapeType="1"/>
          </p:cNvSpPr>
          <p:nvPr/>
        </p:nvSpPr>
        <p:spPr bwMode="auto">
          <a:xfrm>
            <a:off x="1549400" y="4705350"/>
            <a:ext cx="5683250" cy="0"/>
          </a:xfrm>
          <a:prstGeom prst="line">
            <a:avLst/>
          </a:prstGeom>
          <a:noFill/>
          <a:ln w="12700">
            <a:solidFill>
              <a:schemeClr val="tx1"/>
            </a:solidFill>
            <a:round/>
            <a:headEnd/>
            <a:tailEnd type="triangle" w="med" len="med"/>
          </a:ln>
        </p:spPr>
        <p:txBody>
          <a:bodyPr wrap="none" anchor="ctr"/>
          <a:lstStyle/>
          <a:p>
            <a:endParaRPr lang="en-US"/>
          </a:p>
        </p:txBody>
      </p:sp>
      <p:sp>
        <p:nvSpPr>
          <p:cNvPr id="16412" name="Rectangle 26"/>
          <p:cNvSpPr>
            <a:spLocks noChangeArrowheads="1"/>
          </p:cNvSpPr>
          <p:nvPr/>
        </p:nvSpPr>
        <p:spPr bwMode="auto">
          <a:xfrm>
            <a:off x="1033463" y="3635375"/>
            <a:ext cx="346075" cy="363538"/>
          </a:xfrm>
          <a:prstGeom prst="rect">
            <a:avLst/>
          </a:prstGeom>
          <a:noFill/>
          <a:ln w="38100" cmpd="dbl">
            <a:noFill/>
            <a:miter lim="800000"/>
            <a:headEnd/>
            <a:tailEnd/>
          </a:ln>
        </p:spPr>
        <p:txBody>
          <a:bodyPr wrap="none" lIns="90488" tIns="44450" rIns="90488" bIns="44450">
            <a:spAutoFit/>
          </a:bodyPr>
          <a:lstStyle/>
          <a:p>
            <a:pPr eaLnBrk="0" hangingPunct="0"/>
            <a:r>
              <a:rPr lang="en-US" sz="1800"/>
              <a:t>A</a:t>
            </a:r>
          </a:p>
        </p:txBody>
      </p:sp>
      <p:sp>
        <p:nvSpPr>
          <p:cNvPr id="16413" name="Rectangle 27"/>
          <p:cNvSpPr>
            <a:spLocks noChangeArrowheads="1"/>
          </p:cNvSpPr>
          <p:nvPr/>
        </p:nvSpPr>
        <p:spPr bwMode="auto">
          <a:xfrm>
            <a:off x="1052513" y="4454525"/>
            <a:ext cx="333375" cy="363538"/>
          </a:xfrm>
          <a:prstGeom prst="rect">
            <a:avLst/>
          </a:prstGeom>
          <a:noFill/>
          <a:ln w="38100" cmpd="dbl">
            <a:noFill/>
            <a:miter lim="800000"/>
            <a:headEnd/>
            <a:tailEnd/>
          </a:ln>
        </p:spPr>
        <p:txBody>
          <a:bodyPr wrap="none" lIns="90488" tIns="44450" rIns="90488" bIns="44450">
            <a:spAutoFit/>
          </a:bodyPr>
          <a:lstStyle/>
          <a:p>
            <a:pPr eaLnBrk="0" hangingPunct="0"/>
            <a:r>
              <a:rPr lang="en-US" sz="1800"/>
              <a:t>B</a:t>
            </a:r>
          </a:p>
        </p:txBody>
      </p:sp>
      <p:sp>
        <p:nvSpPr>
          <p:cNvPr id="16414" name="Line 28"/>
          <p:cNvSpPr>
            <a:spLocks noChangeShapeType="1"/>
          </p:cNvSpPr>
          <p:nvPr/>
        </p:nvSpPr>
        <p:spPr bwMode="auto">
          <a:xfrm>
            <a:off x="1816100" y="3778250"/>
            <a:ext cx="558800" cy="901700"/>
          </a:xfrm>
          <a:prstGeom prst="line">
            <a:avLst/>
          </a:prstGeom>
          <a:noFill/>
          <a:ln w="50800">
            <a:solidFill>
              <a:schemeClr val="tx1"/>
            </a:solidFill>
            <a:round/>
            <a:headEnd/>
            <a:tailEnd type="triangle" w="med" len="med"/>
          </a:ln>
        </p:spPr>
        <p:txBody>
          <a:bodyPr wrap="none" anchor="ctr"/>
          <a:lstStyle/>
          <a:p>
            <a:endParaRPr lang="en-US"/>
          </a:p>
        </p:txBody>
      </p:sp>
      <p:sp>
        <p:nvSpPr>
          <p:cNvPr id="16415" name="Line 29"/>
          <p:cNvSpPr>
            <a:spLocks noChangeShapeType="1"/>
          </p:cNvSpPr>
          <p:nvPr/>
        </p:nvSpPr>
        <p:spPr bwMode="auto">
          <a:xfrm flipV="1">
            <a:off x="2540000" y="3765550"/>
            <a:ext cx="368300" cy="889000"/>
          </a:xfrm>
          <a:prstGeom prst="line">
            <a:avLst/>
          </a:prstGeom>
          <a:noFill/>
          <a:ln w="12700">
            <a:solidFill>
              <a:schemeClr val="tx1"/>
            </a:solidFill>
            <a:round/>
            <a:headEnd/>
            <a:tailEnd type="triangle" w="med" len="med"/>
          </a:ln>
        </p:spPr>
        <p:txBody>
          <a:bodyPr wrap="none" anchor="ctr"/>
          <a:lstStyle/>
          <a:p>
            <a:endParaRPr lang="en-US"/>
          </a:p>
        </p:txBody>
      </p:sp>
      <p:sp>
        <p:nvSpPr>
          <p:cNvPr id="16416" name="Line 30"/>
          <p:cNvSpPr>
            <a:spLocks noChangeShapeType="1"/>
          </p:cNvSpPr>
          <p:nvPr/>
        </p:nvSpPr>
        <p:spPr bwMode="auto">
          <a:xfrm flipV="1">
            <a:off x="3911600" y="4108450"/>
            <a:ext cx="234950" cy="603250"/>
          </a:xfrm>
          <a:prstGeom prst="line">
            <a:avLst/>
          </a:prstGeom>
          <a:noFill/>
          <a:ln w="12700">
            <a:solidFill>
              <a:schemeClr val="tx1"/>
            </a:solidFill>
            <a:round/>
            <a:headEnd/>
            <a:tailEnd/>
          </a:ln>
        </p:spPr>
        <p:txBody>
          <a:bodyPr wrap="none" anchor="ctr"/>
          <a:lstStyle/>
          <a:p>
            <a:endParaRPr lang="en-US"/>
          </a:p>
        </p:txBody>
      </p:sp>
      <p:sp>
        <p:nvSpPr>
          <p:cNvPr id="16417" name="Line 31"/>
          <p:cNvSpPr>
            <a:spLocks noChangeShapeType="1"/>
          </p:cNvSpPr>
          <p:nvPr/>
        </p:nvSpPr>
        <p:spPr bwMode="auto">
          <a:xfrm>
            <a:off x="4883150" y="3797300"/>
            <a:ext cx="558800" cy="901700"/>
          </a:xfrm>
          <a:prstGeom prst="line">
            <a:avLst/>
          </a:prstGeom>
          <a:noFill/>
          <a:ln w="50800">
            <a:solidFill>
              <a:schemeClr val="tx1"/>
            </a:solidFill>
            <a:round/>
            <a:headEnd/>
            <a:tailEnd type="triangle" w="med" len="med"/>
          </a:ln>
        </p:spPr>
        <p:txBody>
          <a:bodyPr wrap="none" anchor="ctr"/>
          <a:lstStyle/>
          <a:p>
            <a:endParaRPr lang="en-US"/>
          </a:p>
        </p:txBody>
      </p:sp>
      <p:sp>
        <p:nvSpPr>
          <p:cNvPr id="16418" name="Line 32"/>
          <p:cNvSpPr>
            <a:spLocks noChangeShapeType="1"/>
          </p:cNvSpPr>
          <p:nvPr/>
        </p:nvSpPr>
        <p:spPr bwMode="auto">
          <a:xfrm flipV="1">
            <a:off x="5568950" y="3803650"/>
            <a:ext cx="368300" cy="889000"/>
          </a:xfrm>
          <a:prstGeom prst="line">
            <a:avLst/>
          </a:prstGeom>
          <a:noFill/>
          <a:ln w="12700">
            <a:solidFill>
              <a:schemeClr val="tx1"/>
            </a:solidFill>
            <a:round/>
            <a:headEnd/>
            <a:tailEnd type="triangle" w="med" len="med"/>
          </a:ln>
        </p:spPr>
        <p:txBody>
          <a:bodyPr wrap="none" anchor="ctr"/>
          <a:lstStyle/>
          <a:p>
            <a:endParaRPr lang="en-US"/>
          </a:p>
        </p:txBody>
      </p:sp>
      <p:sp>
        <p:nvSpPr>
          <p:cNvPr id="16419" name="Rectangle 33"/>
          <p:cNvSpPr>
            <a:spLocks noChangeArrowheads="1"/>
          </p:cNvSpPr>
          <p:nvPr/>
        </p:nvSpPr>
        <p:spPr bwMode="auto">
          <a:xfrm>
            <a:off x="1928813" y="3730625"/>
            <a:ext cx="771525" cy="638175"/>
          </a:xfrm>
          <a:prstGeom prst="rect">
            <a:avLst/>
          </a:prstGeom>
          <a:noFill/>
          <a:ln w="38100" cmpd="dbl">
            <a:noFill/>
            <a:miter lim="800000"/>
            <a:headEnd/>
            <a:tailEnd/>
          </a:ln>
        </p:spPr>
        <p:txBody>
          <a:bodyPr wrap="none" lIns="90488" tIns="44450" rIns="90488" bIns="44450">
            <a:spAutoFit/>
          </a:bodyPr>
          <a:lstStyle/>
          <a:p>
            <a:pPr algn="ctr" eaLnBrk="0" hangingPunct="0"/>
            <a:r>
              <a:rPr lang="en-US" sz="1800"/>
              <a:t>frame </a:t>
            </a:r>
          </a:p>
          <a:p>
            <a:pPr algn="ctr" eaLnBrk="0" hangingPunct="0"/>
            <a:r>
              <a:rPr lang="en-US" sz="1800"/>
              <a:t>0</a:t>
            </a:r>
          </a:p>
        </p:txBody>
      </p:sp>
      <p:sp>
        <p:nvSpPr>
          <p:cNvPr id="16420" name="Rectangle 34"/>
          <p:cNvSpPr>
            <a:spLocks noChangeArrowheads="1"/>
          </p:cNvSpPr>
          <p:nvPr/>
        </p:nvSpPr>
        <p:spPr bwMode="auto">
          <a:xfrm>
            <a:off x="3262313" y="3787775"/>
            <a:ext cx="714375" cy="638175"/>
          </a:xfrm>
          <a:prstGeom prst="rect">
            <a:avLst/>
          </a:prstGeom>
          <a:noFill/>
          <a:ln w="38100" cmpd="dbl">
            <a:noFill/>
            <a:miter lim="800000"/>
            <a:headEnd/>
            <a:tailEnd/>
          </a:ln>
        </p:spPr>
        <p:txBody>
          <a:bodyPr wrap="none" lIns="90488" tIns="44450" rIns="90488" bIns="44450">
            <a:spAutoFit/>
          </a:bodyPr>
          <a:lstStyle/>
          <a:p>
            <a:pPr algn="ctr" eaLnBrk="0" hangingPunct="0"/>
            <a:r>
              <a:rPr lang="en-US" sz="1800"/>
              <a:t>frame</a:t>
            </a:r>
          </a:p>
          <a:p>
            <a:pPr algn="ctr" eaLnBrk="0" hangingPunct="0"/>
            <a:r>
              <a:rPr lang="en-US" sz="1800"/>
              <a:t>1</a:t>
            </a:r>
          </a:p>
        </p:txBody>
      </p:sp>
      <p:sp>
        <p:nvSpPr>
          <p:cNvPr id="16421" name="Rectangle 35"/>
          <p:cNvSpPr>
            <a:spLocks noChangeArrowheads="1"/>
          </p:cNvSpPr>
          <p:nvPr/>
        </p:nvSpPr>
        <p:spPr bwMode="auto">
          <a:xfrm>
            <a:off x="2535238" y="4321175"/>
            <a:ext cx="663575" cy="363538"/>
          </a:xfrm>
          <a:prstGeom prst="rect">
            <a:avLst/>
          </a:prstGeom>
          <a:noFill/>
          <a:ln w="38100" cmpd="dbl">
            <a:noFill/>
            <a:miter lim="800000"/>
            <a:headEnd/>
            <a:tailEnd/>
          </a:ln>
        </p:spPr>
        <p:txBody>
          <a:bodyPr wrap="none" lIns="90488" tIns="44450" rIns="90488" bIns="44450">
            <a:spAutoFit/>
          </a:bodyPr>
          <a:lstStyle/>
          <a:p>
            <a:pPr algn="ctr" eaLnBrk="0" hangingPunct="0"/>
            <a:r>
              <a:rPr lang="en-US" sz="1800"/>
              <a:t>ACK</a:t>
            </a:r>
          </a:p>
        </p:txBody>
      </p:sp>
      <p:sp>
        <p:nvSpPr>
          <p:cNvPr id="16422" name="Rectangle 36"/>
          <p:cNvSpPr>
            <a:spLocks noChangeArrowheads="1"/>
          </p:cNvSpPr>
          <p:nvPr/>
        </p:nvSpPr>
        <p:spPr bwMode="auto">
          <a:xfrm>
            <a:off x="5081761" y="3806825"/>
            <a:ext cx="714375" cy="638175"/>
          </a:xfrm>
          <a:prstGeom prst="rect">
            <a:avLst/>
          </a:prstGeom>
          <a:noFill/>
          <a:ln w="38100" cmpd="dbl">
            <a:noFill/>
            <a:miter lim="800000"/>
            <a:headEnd/>
            <a:tailEnd/>
          </a:ln>
        </p:spPr>
        <p:txBody>
          <a:bodyPr wrap="none" lIns="90488" tIns="44450" rIns="90488" bIns="44450">
            <a:spAutoFit/>
          </a:bodyPr>
          <a:lstStyle/>
          <a:p>
            <a:pPr algn="ctr" eaLnBrk="0" hangingPunct="0"/>
            <a:r>
              <a:rPr lang="en-US" sz="1800" dirty="0"/>
              <a:t>frame</a:t>
            </a:r>
          </a:p>
          <a:p>
            <a:pPr algn="ctr" eaLnBrk="0" hangingPunct="0"/>
            <a:r>
              <a:rPr lang="en-US" sz="1800" dirty="0"/>
              <a:t>1</a:t>
            </a:r>
          </a:p>
        </p:txBody>
      </p:sp>
      <p:sp>
        <p:nvSpPr>
          <p:cNvPr id="16423" name="Rectangle 37"/>
          <p:cNvSpPr>
            <a:spLocks noChangeArrowheads="1"/>
          </p:cNvSpPr>
          <p:nvPr/>
        </p:nvSpPr>
        <p:spPr bwMode="auto">
          <a:xfrm>
            <a:off x="3983038" y="4302125"/>
            <a:ext cx="663575" cy="363538"/>
          </a:xfrm>
          <a:prstGeom prst="rect">
            <a:avLst/>
          </a:prstGeom>
          <a:noFill/>
          <a:ln w="38100" cmpd="dbl">
            <a:noFill/>
            <a:miter lim="800000"/>
            <a:headEnd/>
            <a:tailEnd/>
          </a:ln>
        </p:spPr>
        <p:txBody>
          <a:bodyPr wrap="none" lIns="90488" tIns="44450" rIns="90488" bIns="44450">
            <a:spAutoFit/>
          </a:bodyPr>
          <a:lstStyle/>
          <a:p>
            <a:pPr algn="ctr" eaLnBrk="0" hangingPunct="0"/>
            <a:r>
              <a:rPr lang="en-US" sz="1800"/>
              <a:t>ACK</a:t>
            </a:r>
          </a:p>
        </p:txBody>
      </p:sp>
      <p:sp>
        <p:nvSpPr>
          <p:cNvPr id="16424" name="Rectangle 38"/>
          <p:cNvSpPr>
            <a:spLocks noChangeArrowheads="1"/>
          </p:cNvSpPr>
          <p:nvPr/>
        </p:nvSpPr>
        <p:spPr bwMode="auto">
          <a:xfrm>
            <a:off x="7243763" y="3482975"/>
            <a:ext cx="587375" cy="363538"/>
          </a:xfrm>
          <a:prstGeom prst="rect">
            <a:avLst/>
          </a:prstGeom>
          <a:noFill/>
          <a:ln w="38100" cmpd="dbl">
            <a:noFill/>
            <a:miter lim="800000"/>
            <a:headEnd/>
            <a:tailEnd/>
          </a:ln>
        </p:spPr>
        <p:txBody>
          <a:bodyPr wrap="none" lIns="90488" tIns="44450" rIns="90488" bIns="44450">
            <a:spAutoFit/>
          </a:bodyPr>
          <a:lstStyle/>
          <a:p>
            <a:pPr eaLnBrk="0" hangingPunct="0"/>
            <a:r>
              <a:rPr lang="en-US" sz="1800"/>
              <a:t>time</a:t>
            </a:r>
          </a:p>
        </p:txBody>
      </p:sp>
      <p:sp>
        <p:nvSpPr>
          <p:cNvPr id="16425" name="Line 39"/>
          <p:cNvSpPr>
            <a:spLocks noChangeShapeType="1"/>
          </p:cNvSpPr>
          <p:nvPr/>
        </p:nvSpPr>
        <p:spPr bwMode="auto">
          <a:xfrm>
            <a:off x="3143250" y="3600450"/>
            <a:ext cx="1657350" cy="0"/>
          </a:xfrm>
          <a:prstGeom prst="line">
            <a:avLst/>
          </a:prstGeom>
          <a:noFill/>
          <a:ln w="38100" cmpd="dbl">
            <a:solidFill>
              <a:schemeClr val="tx1"/>
            </a:solidFill>
            <a:round/>
            <a:headEnd type="triangle" w="med" len="med"/>
            <a:tailEnd type="triangle" w="med" len="med"/>
          </a:ln>
        </p:spPr>
        <p:txBody>
          <a:bodyPr wrap="none" anchor="ctr"/>
          <a:lstStyle/>
          <a:p>
            <a:endParaRPr lang="en-US"/>
          </a:p>
        </p:txBody>
      </p:sp>
      <p:sp>
        <p:nvSpPr>
          <p:cNvPr id="16426" name="Rectangle 40"/>
          <p:cNvSpPr>
            <a:spLocks noChangeArrowheads="1"/>
          </p:cNvSpPr>
          <p:nvPr/>
        </p:nvSpPr>
        <p:spPr bwMode="auto">
          <a:xfrm>
            <a:off x="3509963" y="3197225"/>
            <a:ext cx="1031875" cy="363538"/>
          </a:xfrm>
          <a:prstGeom prst="rect">
            <a:avLst/>
          </a:prstGeom>
          <a:noFill/>
          <a:ln w="38100" cmpd="dbl">
            <a:noFill/>
            <a:miter lim="800000"/>
            <a:headEnd/>
            <a:tailEnd/>
          </a:ln>
        </p:spPr>
        <p:txBody>
          <a:bodyPr wrap="none" lIns="90488" tIns="44450" rIns="90488" bIns="44450">
            <a:spAutoFit/>
          </a:bodyPr>
          <a:lstStyle/>
          <a:p>
            <a:pPr eaLnBrk="0" hangingPunct="0"/>
            <a:r>
              <a:rPr lang="en-US" sz="1800"/>
              <a:t>Time-out</a:t>
            </a:r>
          </a:p>
        </p:txBody>
      </p:sp>
      <p:sp>
        <p:nvSpPr>
          <p:cNvPr id="16427" name="Line 41"/>
          <p:cNvSpPr>
            <a:spLocks noChangeShapeType="1"/>
          </p:cNvSpPr>
          <p:nvPr/>
        </p:nvSpPr>
        <p:spPr bwMode="auto">
          <a:xfrm>
            <a:off x="6140450" y="3797300"/>
            <a:ext cx="558800" cy="901700"/>
          </a:xfrm>
          <a:prstGeom prst="line">
            <a:avLst/>
          </a:prstGeom>
          <a:noFill/>
          <a:ln w="50800">
            <a:solidFill>
              <a:schemeClr val="tx1"/>
            </a:solidFill>
            <a:round/>
            <a:headEnd/>
            <a:tailEnd type="triangle" w="med" len="med"/>
          </a:ln>
        </p:spPr>
        <p:txBody>
          <a:bodyPr wrap="none" anchor="ctr"/>
          <a:lstStyle/>
          <a:p>
            <a:endParaRPr lang="en-US"/>
          </a:p>
        </p:txBody>
      </p:sp>
      <p:sp>
        <p:nvSpPr>
          <p:cNvPr id="16428" name="Rectangle 42"/>
          <p:cNvSpPr>
            <a:spLocks noChangeArrowheads="1"/>
          </p:cNvSpPr>
          <p:nvPr/>
        </p:nvSpPr>
        <p:spPr bwMode="auto">
          <a:xfrm>
            <a:off x="6348413" y="3806825"/>
            <a:ext cx="714375" cy="638175"/>
          </a:xfrm>
          <a:prstGeom prst="rect">
            <a:avLst/>
          </a:prstGeom>
          <a:noFill/>
          <a:ln w="38100" cmpd="dbl">
            <a:noFill/>
            <a:miter lim="800000"/>
            <a:headEnd/>
            <a:tailEnd/>
          </a:ln>
        </p:spPr>
        <p:txBody>
          <a:bodyPr wrap="none" lIns="90488" tIns="44450" rIns="90488" bIns="44450">
            <a:spAutoFit/>
          </a:bodyPr>
          <a:lstStyle/>
          <a:p>
            <a:pPr algn="ctr" eaLnBrk="0" hangingPunct="0"/>
            <a:r>
              <a:rPr lang="en-US" sz="1800"/>
              <a:t>frame</a:t>
            </a:r>
          </a:p>
          <a:p>
            <a:pPr algn="ctr" eaLnBrk="0" hangingPunct="0"/>
            <a:r>
              <a:rPr lang="en-US" sz="1800"/>
              <a:t>2</a:t>
            </a:r>
          </a:p>
        </p:txBody>
      </p:sp>
      <p:sp>
        <p:nvSpPr>
          <p:cNvPr id="16429" name="Line 43"/>
          <p:cNvSpPr>
            <a:spLocks noChangeShapeType="1"/>
          </p:cNvSpPr>
          <p:nvPr/>
        </p:nvSpPr>
        <p:spPr bwMode="auto">
          <a:xfrm>
            <a:off x="4197350" y="4121150"/>
            <a:ext cx="177800" cy="6350"/>
          </a:xfrm>
          <a:prstGeom prst="line">
            <a:avLst/>
          </a:prstGeom>
          <a:noFill/>
          <a:ln w="12700">
            <a:solidFill>
              <a:schemeClr val="tx1"/>
            </a:solidFill>
            <a:round/>
            <a:headEnd/>
            <a:tailEnd type="triangle" w="med" len="med"/>
          </a:ln>
        </p:spPr>
        <p:txBody>
          <a:bodyPr wrap="none" anchor="ctr"/>
          <a:lstStyle/>
          <a:p>
            <a:endParaRPr lang="en-US"/>
          </a:p>
        </p:txBody>
      </p:sp>
      <p:sp>
        <p:nvSpPr>
          <p:cNvPr id="16430" name="Line 44"/>
          <p:cNvSpPr>
            <a:spLocks noChangeShapeType="1"/>
          </p:cNvSpPr>
          <p:nvPr/>
        </p:nvSpPr>
        <p:spPr bwMode="auto">
          <a:xfrm>
            <a:off x="3130550" y="3797300"/>
            <a:ext cx="558800" cy="901700"/>
          </a:xfrm>
          <a:prstGeom prst="line">
            <a:avLst/>
          </a:prstGeom>
          <a:noFill/>
          <a:ln w="50800">
            <a:solidFill>
              <a:schemeClr val="tx1"/>
            </a:solidFill>
            <a:round/>
            <a:headEnd/>
            <a:tailEnd type="triangle" w="med" len="med"/>
          </a:ln>
        </p:spPr>
        <p:txBody>
          <a:bodyPr wrap="none" anchor="ctr"/>
          <a:lstStyle/>
          <a:p>
            <a:endParaRPr lang="en-US"/>
          </a:p>
        </p:txBody>
      </p:sp>
      <p:sp>
        <p:nvSpPr>
          <p:cNvPr id="16431" name="Rectangle 45"/>
          <p:cNvSpPr>
            <a:spLocks noChangeArrowheads="1"/>
          </p:cNvSpPr>
          <p:nvPr/>
        </p:nvSpPr>
        <p:spPr bwMode="auto">
          <a:xfrm>
            <a:off x="5659438" y="4302125"/>
            <a:ext cx="663575" cy="363538"/>
          </a:xfrm>
          <a:prstGeom prst="rect">
            <a:avLst/>
          </a:prstGeom>
          <a:noFill/>
          <a:ln w="38100" cmpd="dbl">
            <a:noFill/>
            <a:miter lim="800000"/>
            <a:headEnd/>
            <a:tailEnd/>
          </a:ln>
        </p:spPr>
        <p:txBody>
          <a:bodyPr wrap="none" lIns="90488" tIns="44450" rIns="90488" bIns="44450">
            <a:spAutoFit/>
          </a:bodyPr>
          <a:lstStyle/>
          <a:p>
            <a:pPr algn="ctr" eaLnBrk="0" hangingPunct="0"/>
            <a:r>
              <a:rPr lang="en-US" sz="1800"/>
              <a:t>ACK</a:t>
            </a:r>
          </a:p>
        </p:txBody>
      </p:sp>
      <p:sp>
        <p:nvSpPr>
          <p:cNvPr id="16432" name="Rectangle 46"/>
          <p:cNvSpPr>
            <a:spLocks noChangeArrowheads="1"/>
          </p:cNvSpPr>
          <p:nvPr/>
        </p:nvSpPr>
        <p:spPr bwMode="auto">
          <a:xfrm>
            <a:off x="723900" y="5162550"/>
            <a:ext cx="7772400" cy="1143000"/>
          </a:xfrm>
          <a:prstGeom prst="rect">
            <a:avLst/>
          </a:prstGeom>
          <a:noFill/>
          <a:ln w="12700">
            <a:noFill/>
            <a:miter lim="800000"/>
            <a:headEnd/>
            <a:tailEnd/>
          </a:ln>
        </p:spPr>
        <p:txBody>
          <a:bodyPr wrap="none" anchor="ctr"/>
          <a:lstStyle/>
          <a:p>
            <a:endParaRPr lang="en-US" b="1"/>
          </a:p>
        </p:txBody>
      </p:sp>
      <p:sp>
        <p:nvSpPr>
          <p:cNvPr id="16433" name="Rectangle 47"/>
          <p:cNvSpPr>
            <a:spLocks noGrp="1" noChangeArrowheads="1"/>
          </p:cNvSpPr>
          <p:nvPr>
            <p:ph type="body" idx="1"/>
          </p:nvPr>
        </p:nvSpPr>
        <p:spPr>
          <a:xfrm>
            <a:off x="266700" y="5244430"/>
            <a:ext cx="8001000" cy="1061120"/>
          </a:xfrm>
          <a:noFill/>
        </p:spPr>
        <p:txBody>
          <a:bodyPr lIns="90488" tIns="44450" rIns="90488" bIns="44450"/>
          <a:lstStyle/>
          <a:p>
            <a:pPr lvl="1" eaLnBrk="1" hangingPunct="1">
              <a:buFontTx/>
              <a:buNone/>
              <a:tabLst>
                <a:tab pos="2000250" algn="l"/>
              </a:tabLst>
            </a:pPr>
            <a:r>
              <a:rPr lang="en-US" sz="2000" dirty="0" smtClean="0"/>
              <a:t>In parts (a) and (b) transmitting station A acts the same way, but part (b) receiving station B accepts frame 1 twice.</a:t>
            </a:r>
          </a:p>
        </p:txBody>
      </p:sp>
      <p:sp>
        <p:nvSpPr>
          <p:cNvPr id="54" name="Rectangle 2"/>
          <p:cNvSpPr>
            <a:spLocks noChangeArrowheads="1"/>
          </p:cNvSpPr>
          <p:nvPr/>
        </p:nvSpPr>
        <p:spPr bwMode="auto">
          <a:xfrm>
            <a:off x="144463" y="188913"/>
            <a:ext cx="8820150" cy="719137"/>
          </a:xfrm>
          <a:prstGeom prst="rect">
            <a:avLst/>
          </a:prstGeom>
          <a:noFill/>
          <a:ln w="9525">
            <a:noFill/>
            <a:miter lim="800000"/>
            <a:headEnd/>
            <a:tailEnd/>
          </a:ln>
        </p:spPr>
        <p:txBody>
          <a:bodyPr anchor="ctr"/>
          <a:lstStyle/>
          <a:p>
            <a:pPr algn="ctr">
              <a:defRPr/>
            </a:pPr>
            <a:r>
              <a:rPr lang="en-US" sz="4400" b="1" dirty="0">
                <a:solidFill>
                  <a:schemeClr val="bg1"/>
                </a:solidFill>
                <a:effectLst>
                  <a:outerShdw blurRad="38100" dist="38100" dir="2700000" algn="tl">
                    <a:srgbClr val="000000">
                      <a:alpha val="43137"/>
                    </a:srgbClr>
                  </a:outerShdw>
                </a:effectLst>
                <a:latin typeface="Comic Sans MS" pitchFamily="66" charset="0"/>
              </a:rPr>
              <a:t>Stop-and-Wait [with errors]</a:t>
            </a:r>
          </a:p>
        </p:txBody>
      </p:sp>
      <p:sp>
        <p:nvSpPr>
          <p:cNvPr id="14391" name="Oval 55"/>
          <p:cNvSpPr>
            <a:spLocks noChangeArrowheads="1"/>
          </p:cNvSpPr>
          <p:nvPr/>
        </p:nvSpPr>
        <p:spPr bwMode="auto">
          <a:xfrm>
            <a:off x="3059113" y="2924175"/>
            <a:ext cx="2665412" cy="2233613"/>
          </a:xfrm>
          <a:prstGeom prst="ellipse">
            <a:avLst/>
          </a:prstGeom>
          <a:noFill/>
          <a:ln w="25400">
            <a:solidFill>
              <a:srgbClr val="990000"/>
            </a:solidFill>
            <a:round/>
            <a:headEnd/>
            <a:tailEnd/>
          </a:ln>
        </p:spPr>
        <p:txBody>
          <a:bodyPr wrap="none" anchor="ctr"/>
          <a:lstStyle/>
          <a:p>
            <a:endParaRPr lang="en-US"/>
          </a:p>
        </p:txBody>
      </p:sp>
      <p:sp>
        <p:nvSpPr>
          <p:cNvPr id="14392" name="Rectangle 56"/>
          <p:cNvSpPr>
            <a:spLocks noChangeArrowheads="1"/>
          </p:cNvSpPr>
          <p:nvPr/>
        </p:nvSpPr>
        <p:spPr bwMode="auto">
          <a:xfrm>
            <a:off x="5457825" y="2708275"/>
            <a:ext cx="3435350" cy="914400"/>
          </a:xfrm>
          <a:prstGeom prst="rect">
            <a:avLst/>
          </a:prstGeom>
          <a:noFill/>
          <a:ln w="9525">
            <a:noFill/>
            <a:miter lim="800000"/>
            <a:headEnd/>
            <a:tailEnd/>
          </a:ln>
        </p:spPr>
        <p:txBody>
          <a:bodyPr wrap="none" anchor="ctr"/>
          <a:lstStyle/>
          <a:p>
            <a:pPr algn="ctr"/>
            <a:r>
              <a:rPr lang="en-US" sz="1800" b="1">
                <a:solidFill>
                  <a:srgbClr val="990000"/>
                </a:solidFill>
                <a:latin typeface="Comic Sans MS" pitchFamily="66" charset="0"/>
              </a:rPr>
              <a:t>without sequence numbers</a:t>
            </a:r>
            <a:endParaRPr lang="en-US" b="1">
              <a:solidFill>
                <a:srgbClr val="990000"/>
              </a:solidFill>
            </a:endParaRPr>
          </a:p>
          <a:p>
            <a:pPr algn="ctr"/>
            <a:r>
              <a:rPr lang="en-US" sz="1800" b="1">
                <a:solidFill>
                  <a:srgbClr val="990000"/>
                </a:solidFill>
                <a:latin typeface="Comic Sans MS" pitchFamily="66" charset="0"/>
              </a:rPr>
              <a:t>ambiguous results !!</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17</a:t>
            </a:fld>
            <a:endParaRPr lang="en-US" dirty="0"/>
          </a:p>
        </p:txBody>
      </p:sp>
    </p:spTree>
    <p:extLst>
      <p:ext uri="{BB962C8B-B14F-4D97-AF65-F5344CB8AC3E}">
        <p14:creationId xmlns:p14="http://schemas.microsoft.com/office/powerpoint/2010/main" val="31513797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91" grpId="0" animBg="1"/>
      <p:bldP spid="1439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Grp="1" noChangeArrowheads="1"/>
          </p:cNvSpPr>
          <p:nvPr>
            <p:ph type="body" idx="1"/>
          </p:nvPr>
        </p:nvSpPr>
        <p:spPr>
          <a:xfrm>
            <a:off x="1907704" y="1038944"/>
            <a:ext cx="5256584" cy="5630416"/>
          </a:xfrm>
        </p:spPr>
        <p:txBody>
          <a:bodyPr/>
          <a:lstStyle/>
          <a:p>
            <a:pPr eaLnBrk="1" hangingPunct="1">
              <a:lnSpc>
                <a:spcPct val="90000"/>
              </a:lnSpc>
              <a:buFontTx/>
              <a:buNone/>
            </a:pPr>
            <a:r>
              <a:rPr lang="en-US" sz="1200" b="1" dirty="0" smtClean="0"/>
              <a:t>#define MAX_SEQ 1</a:t>
            </a:r>
          </a:p>
          <a:p>
            <a:pPr eaLnBrk="1" hangingPunct="1">
              <a:lnSpc>
                <a:spcPct val="90000"/>
              </a:lnSpc>
              <a:buFontTx/>
              <a:buNone/>
            </a:pPr>
            <a:r>
              <a:rPr lang="en-US" sz="1200" b="1" dirty="0" err="1" smtClean="0"/>
              <a:t>typedef</a:t>
            </a:r>
            <a:r>
              <a:rPr lang="en-US" sz="1200" b="1" dirty="0" smtClean="0"/>
              <a:t> </a:t>
            </a:r>
            <a:r>
              <a:rPr lang="en-US" sz="1200" b="1" dirty="0" err="1" smtClean="0"/>
              <a:t>enum</a:t>
            </a:r>
            <a:r>
              <a:rPr lang="en-US" sz="1200" b="1" dirty="0" smtClean="0"/>
              <a:t> {</a:t>
            </a:r>
            <a:r>
              <a:rPr lang="en-US" sz="1200" b="1" dirty="0" err="1" smtClean="0"/>
              <a:t>frame_arrival</a:t>
            </a:r>
            <a:r>
              <a:rPr lang="en-US" sz="1200" b="1" dirty="0" smtClean="0"/>
              <a:t>, </a:t>
            </a:r>
            <a:r>
              <a:rPr lang="en-US" sz="1200" b="1" dirty="0" err="1" smtClean="0"/>
              <a:t>cksum_err</a:t>
            </a:r>
            <a:r>
              <a:rPr lang="en-US" sz="1200" b="1" dirty="0" smtClean="0"/>
              <a:t>, timeout} </a:t>
            </a:r>
            <a:r>
              <a:rPr lang="en-US" sz="1200" b="1" dirty="0" err="1" smtClean="0"/>
              <a:t>event_type</a:t>
            </a:r>
            <a:r>
              <a:rPr lang="en-US" sz="1200" b="1" dirty="0" smtClean="0"/>
              <a:t>;</a:t>
            </a:r>
          </a:p>
          <a:p>
            <a:pPr eaLnBrk="1" hangingPunct="1">
              <a:lnSpc>
                <a:spcPct val="90000"/>
              </a:lnSpc>
              <a:buFontTx/>
              <a:buNone/>
            </a:pPr>
            <a:r>
              <a:rPr lang="en-US" sz="1200" b="1" dirty="0" smtClean="0"/>
              <a:t>include “</a:t>
            </a:r>
            <a:r>
              <a:rPr lang="en-US" sz="1200" b="1" dirty="0" err="1" smtClean="0"/>
              <a:t>protocol.h</a:t>
            </a:r>
            <a:r>
              <a:rPr lang="en-US" sz="1200" b="1" dirty="0" smtClean="0"/>
              <a:t>”</a:t>
            </a:r>
          </a:p>
          <a:p>
            <a:pPr eaLnBrk="1" hangingPunct="1">
              <a:lnSpc>
                <a:spcPct val="90000"/>
              </a:lnSpc>
              <a:buFontTx/>
              <a:buNone/>
            </a:pPr>
            <a:r>
              <a:rPr lang="en-US" sz="1400" dirty="0" smtClean="0"/>
              <a:t>void </a:t>
            </a:r>
            <a:r>
              <a:rPr lang="en-US" sz="2000" b="1" dirty="0" err="1" smtClean="0">
                <a:solidFill>
                  <a:srgbClr val="FF0000"/>
                </a:solidFill>
                <a:latin typeface="Comic Sans MS" pitchFamily="66" charset="0"/>
              </a:rPr>
              <a:t>sender_par</a:t>
            </a:r>
            <a:r>
              <a:rPr lang="en-US" sz="1400" dirty="0" smtClean="0"/>
              <a:t> (void)</a:t>
            </a:r>
          </a:p>
          <a:p>
            <a:pPr eaLnBrk="1" hangingPunct="1">
              <a:lnSpc>
                <a:spcPct val="90000"/>
              </a:lnSpc>
              <a:buFontTx/>
              <a:buNone/>
            </a:pPr>
            <a:r>
              <a:rPr lang="en-US" sz="1600" b="1" dirty="0" smtClean="0">
                <a:solidFill>
                  <a:srgbClr val="660066"/>
                </a:solidFill>
              </a:rPr>
              <a:t>{</a:t>
            </a:r>
          </a:p>
          <a:p>
            <a:pPr eaLnBrk="1" hangingPunct="1">
              <a:lnSpc>
                <a:spcPct val="90000"/>
              </a:lnSpc>
              <a:buFontTx/>
              <a:buNone/>
            </a:pPr>
            <a:r>
              <a:rPr lang="en-US" sz="1400" dirty="0" smtClean="0"/>
              <a:t>  </a:t>
            </a:r>
            <a:r>
              <a:rPr lang="en-US" sz="1400" dirty="0" err="1" smtClean="0"/>
              <a:t>seq_nr</a:t>
            </a:r>
            <a:r>
              <a:rPr lang="en-US" sz="1400" dirty="0" smtClean="0"/>
              <a:t>  </a:t>
            </a:r>
            <a:r>
              <a:rPr lang="en-US" sz="1400" dirty="0" err="1" smtClean="0"/>
              <a:t>next_frame_to_send</a:t>
            </a:r>
            <a:r>
              <a:rPr lang="en-US" sz="1400" dirty="0" smtClean="0"/>
              <a:t>;</a:t>
            </a:r>
          </a:p>
          <a:p>
            <a:pPr eaLnBrk="1" hangingPunct="1">
              <a:lnSpc>
                <a:spcPct val="90000"/>
              </a:lnSpc>
              <a:buFontTx/>
              <a:buNone/>
            </a:pPr>
            <a:r>
              <a:rPr lang="en-US" sz="1400" dirty="0" smtClean="0"/>
              <a:t>  frame s;</a:t>
            </a:r>
          </a:p>
          <a:p>
            <a:pPr eaLnBrk="1" hangingPunct="1">
              <a:lnSpc>
                <a:spcPct val="90000"/>
              </a:lnSpc>
              <a:buFontTx/>
              <a:buNone/>
            </a:pPr>
            <a:r>
              <a:rPr lang="en-US" sz="1400" dirty="0" smtClean="0"/>
              <a:t>  packet buffer;</a:t>
            </a:r>
          </a:p>
          <a:p>
            <a:pPr eaLnBrk="1" hangingPunct="1">
              <a:lnSpc>
                <a:spcPct val="90000"/>
              </a:lnSpc>
              <a:buFontTx/>
              <a:buNone/>
            </a:pPr>
            <a:r>
              <a:rPr lang="en-US" sz="1400" dirty="0" smtClean="0"/>
              <a:t>  </a:t>
            </a:r>
            <a:r>
              <a:rPr lang="en-US" sz="1400" dirty="0" err="1" smtClean="0"/>
              <a:t>event_type</a:t>
            </a:r>
            <a:r>
              <a:rPr lang="en-US" sz="1400" dirty="0" smtClean="0"/>
              <a:t> event;</a:t>
            </a:r>
          </a:p>
          <a:p>
            <a:pPr eaLnBrk="1" hangingPunct="1">
              <a:lnSpc>
                <a:spcPct val="90000"/>
              </a:lnSpc>
              <a:buFontTx/>
              <a:buNone/>
            </a:pPr>
            <a:r>
              <a:rPr lang="en-US" sz="1400" dirty="0" smtClean="0"/>
              <a:t>  </a:t>
            </a:r>
            <a:r>
              <a:rPr lang="en-US" sz="1400" dirty="0" err="1" smtClean="0"/>
              <a:t>next_frame_to_send</a:t>
            </a:r>
            <a:r>
              <a:rPr lang="en-US" sz="1400" dirty="0" smtClean="0"/>
              <a:t> = 0;</a:t>
            </a:r>
          </a:p>
          <a:p>
            <a:pPr eaLnBrk="1" hangingPunct="1">
              <a:lnSpc>
                <a:spcPct val="90000"/>
              </a:lnSpc>
              <a:buFontTx/>
              <a:buNone/>
            </a:pPr>
            <a:r>
              <a:rPr lang="en-US" sz="1400" dirty="0" smtClean="0"/>
              <a:t>  </a:t>
            </a:r>
            <a:r>
              <a:rPr lang="en-US" sz="1400" dirty="0" err="1" smtClean="0"/>
              <a:t>from_network_layer</a:t>
            </a:r>
            <a:r>
              <a:rPr lang="en-US" sz="1400" dirty="0" smtClean="0"/>
              <a:t> (&amp;buffer);</a:t>
            </a:r>
          </a:p>
          <a:p>
            <a:pPr eaLnBrk="1" hangingPunct="1">
              <a:lnSpc>
                <a:spcPct val="90000"/>
              </a:lnSpc>
              <a:buFontTx/>
              <a:buNone/>
            </a:pPr>
            <a:r>
              <a:rPr lang="en-US" sz="1400" dirty="0" smtClean="0"/>
              <a:t>  while (true)</a:t>
            </a:r>
          </a:p>
          <a:p>
            <a:pPr eaLnBrk="1" hangingPunct="1">
              <a:lnSpc>
                <a:spcPct val="90000"/>
              </a:lnSpc>
              <a:buFontTx/>
              <a:buNone/>
            </a:pPr>
            <a:r>
              <a:rPr lang="en-US" sz="1400" dirty="0" smtClean="0"/>
              <a:t>  </a:t>
            </a:r>
            <a:r>
              <a:rPr lang="en-US" sz="1600" b="1" dirty="0" smtClean="0">
                <a:solidFill>
                  <a:srgbClr val="006600"/>
                </a:solidFill>
              </a:rPr>
              <a:t>{ </a:t>
            </a:r>
            <a:r>
              <a:rPr lang="en-US" sz="1400" dirty="0" smtClean="0"/>
              <a:t>s.info = buffer;</a:t>
            </a:r>
          </a:p>
          <a:p>
            <a:pPr eaLnBrk="1" hangingPunct="1">
              <a:lnSpc>
                <a:spcPct val="90000"/>
              </a:lnSpc>
              <a:buFontTx/>
              <a:buNone/>
            </a:pPr>
            <a:r>
              <a:rPr lang="en-US" sz="1400" dirty="0" smtClean="0"/>
              <a:t>	 </a:t>
            </a:r>
            <a:r>
              <a:rPr lang="en-US" sz="1400" dirty="0" err="1" smtClean="0"/>
              <a:t>s.seq</a:t>
            </a:r>
            <a:r>
              <a:rPr lang="en-US" sz="1400" dirty="0" smtClean="0"/>
              <a:t> = </a:t>
            </a:r>
            <a:r>
              <a:rPr lang="en-US" sz="1400" dirty="0" err="1" smtClean="0"/>
              <a:t>next_frame_to_send</a:t>
            </a:r>
            <a:r>
              <a:rPr lang="en-US" sz="1400" dirty="0" smtClean="0"/>
              <a:t>;</a:t>
            </a:r>
          </a:p>
          <a:p>
            <a:pPr eaLnBrk="1" hangingPunct="1">
              <a:lnSpc>
                <a:spcPct val="90000"/>
              </a:lnSpc>
              <a:buFontTx/>
              <a:buNone/>
            </a:pPr>
            <a:r>
              <a:rPr lang="en-US" sz="1400" dirty="0" smtClean="0"/>
              <a:t>    </a:t>
            </a:r>
            <a:r>
              <a:rPr lang="en-US" sz="1400" dirty="0" err="1" smtClean="0"/>
              <a:t>to_physical_layer</a:t>
            </a:r>
            <a:r>
              <a:rPr lang="en-US" sz="1400" dirty="0" smtClean="0"/>
              <a:t> (&amp;s);</a:t>
            </a:r>
          </a:p>
          <a:p>
            <a:pPr eaLnBrk="1" hangingPunct="1">
              <a:lnSpc>
                <a:spcPct val="90000"/>
              </a:lnSpc>
              <a:buFontTx/>
              <a:buNone/>
            </a:pPr>
            <a:r>
              <a:rPr lang="en-US" sz="1400" dirty="0" smtClean="0"/>
              <a:t>	 </a:t>
            </a:r>
            <a:r>
              <a:rPr lang="en-US" sz="1400" dirty="0" err="1" smtClean="0"/>
              <a:t>start_timer</a:t>
            </a:r>
            <a:r>
              <a:rPr lang="en-US" sz="1400" dirty="0" smtClean="0"/>
              <a:t> (s.seq);</a:t>
            </a:r>
          </a:p>
          <a:p>
            <a:pPr eaLnBrk="1" hangingPunct="1">
              <a:lnSpc>
                <a:spcPct val="90000"/>
              </a:lnSpc>
              <a:buFontTx/>
              <a:buNone/>
            </a:pPr>
            <a:r>
              <a:rPr lang="en-US" sz="1400" dirty="0" smtClean="0"/>
              <a:t>    </a:t>
            </a:r>
            <a:r>
              <a:rPr lang="en-US" sz="1400" dirty="0" err="1" smtClean="0"/>
              <a:t>wait_for_event</a:t>
            </a:r>
            <a:r>
              <a:rPr lang="en-US" sz="1400" dirty="0" smtClean="0"/>
              <a:t> (&amp;event);</a:t>
            </a:r>
          </a:p>
          <a:p>
            <a:pPr eaLnBrk="1" hangingPunct="1">
              <a:lnSpc>
                <a:spcPct val="90000"/>
              </a:lnSpc>
              <a:buFontTx/>
              <a:buNone/>
            </a:pPr>
            <a:r>
              <a:rPr lang="en-US" sz="1400" dirty="0" smtClean="0"/>
              <a:t>	 if (event == </a:t>
            </a:r>
            <a:r>
              <a:rPr lang="en-US" sz="1400" dirty="0" err="1" smtClean="0"/>
              <a:t>frame_arrival</a:t>
            </a:r>
            <a:r>
              <a:rPr lang="en-US" sz="1400" dirty="0" smtClean="0"/>
              <a:t>) </a:t>
            </a:r>
            <a:r>
              <a:rPr lang="en-US" sz="1400" b="1" dirty="0" smtClean="0">
                <a:solidFill>
                  <a:srgbClr val="993300"/>
                </a:solidFill>
              </a:rPr>
              <a:t>{</a:t>
            </a:r>
          </a:p>
          <a:p>
            <a:pPr eaLnBrk="1" hangingPunct="1">
              <a:lnSpc>
                <a:spcPct val="90000"/>
              </a:lnSpc>
              <a:buFontTx/>
              <a:buNone/>
            </a:pPr>
            <a:r>
              <a:rPr lang="en-US" sz="1400" dirty="0" smtClean="0"/>
              <a:t>	    </a:t>
            </a:r>
            <a:r>
              <a:rPr lang="en-US" sz="1400" dirty="0" err="1" smtClean="0"/>
              <a:t>from_network_layer</a:t>
            </a:r>
            <a:r>
              <a:rPr lang="en-US" sz="1400" dirty="0" smtClean="0"/>
              <a:t> (&amp;buffer);</a:t>
            </a:r>
          </a:p>
          <a:p>
            <a:pPr eaLnBrk="1" hangingPunct="1">
              <a:lnSpc>
                <a:spcPct val="90000"/>
              </a:lnSpc>
              <a:buNone/>
            </a:pPr>
            <a:r>
              <a:rPr lang="en-US" sz="1400" dirty="0" smtClean="0"/>
              <a:t>	    </a:t>
            </a:r>
            <a:r>
              <a:rPr lang="en-US" sz="1400" dirty="0" err="1" smtClean="0"/>
              <a:t>inc</a:t>
            </a:r>
            <a:r>
              <a:rPr lang="en-US" sz="1400" dirty="0" smtClean="0"/>
              <a:t> (</a:t>
            </a:r>
            <a:r>
              <a:rPr lang="en-US" sz="1400" dirty="0" err="1" smtClean="0"/>
              <a:t>next_frame_to_send</a:t>
            </a:r>
            <a:r>
              <a:rPr lang="en-US" sz="1400" dirty="0" smtClean="0"/>
              <a:t>); </a:t>
            </a:r>
            <a:r>
              <a:rPr lang="en-US" sz="1400" dirty="0">
                <a:solidFill>
                  <a:srgbClr val="993300"/>
                </a:solidFill>
              </a:rPr>
              <a:t>}</a:t>
            </a:r>
          </a:p>
          <a:p>
            <a:pPr eaLnBrk="1" hangingPunct="1">
              <a:lnSpc>
                <a:spcPct val="90000"/>
              </a:lnSpc>
              <a:buFontTx/>
              <a:buNone/>
            </a:pPr>
            <a:r>
              <a:rPr lang="en-US" sz="1400" dirty="0" smtClean="0"/>
              <a:t>  </a:t>
            </a:r>
            <a:r>
              <a:rPr lang="en-US" sz="1600" b="1" dirty="0" smtClean="0">
                <a:solidFill>
                  <a:srgbClr val="006600"/>
                </a:solidFill>
              </a:rPr>
              <a:t>}</a:t>
            </a:r>
          </a:p>
          <a:p>
            <a:pPr eaLnBrk="1" hangingPunct="1">
              <a:lnSpc>
                <a:spcPct val="90000"/>
              </a:lnSpc>
              <a:buFontTx/>
              <a:buNone/>
            </a:pPr>
            <a:r>
              <a:rPr lang="en-US" sz="1600" b="1" dirty="0" smtClean="0">
                <a:solidFill>
                  <a:srgbClr val="660066"/>
                </a:solidFill>
              </a:rPr>
              <a:t>}</a:t>
            </a:r>
          </a:p>
        </p:txBody>
      </p:sp>
      <p:sp>
        <p:nvSpPr>
          <p:cNvPr id="7" name="Rectangle 5"/>
          <p:cNvSpPr>
            <a:spLocks noGrp="1" noChangeArrowheads="1"/>
          </p:cNvSpPr>
          <p:nvPr>
            <p:ph type="title"/>
          </p:nvPr>
        </p:nvSpPr>
        <p:spPr>
          <a:ln w="25400" cap="flat">
            <a:noFill/>
          </a:ln>
        </p:spPr>
        <p:txBody>
          <a:bodyPr/>
          <a:lstStyle/>
          <a:p>
            <a:pPr eaLnBrk="1" hangingPunct="1">
              <a:defRPr/>
            </a:pPr>
            <a:r>
              <a:rPr lang="en-US" sz="3200" dirty="0" smtClean="0"/>
              <a:t>Protocol 3 </a:t>
            </a:r>
            <a:r>
              <a:rPr lang="en-US" sz="2400" dirty="0" smtClean="0"/>
              <a:t>Positive ACK  with Retransmission (PAR) [Old </a:t>
            </a:r>
            <a:r>
              <a:rPr lang="en-US" sz="2400" dirty="0" err="1" smtClean="0"/>
              <a:t>Tanenbaum</a:t>
            </a:r>
            <a:r>
              <a:rPr lang="en-US" sz="2400" dirty="0" smtClean="0"/>
              <a:t> Version]</a:t>
            </a:r>
          </a:p>
        </p:txBody>
      </p:sp>
      <p:sp>
        <p:nvSpPr>
          <p:cNvPr id="3" name="Footer Placeholder 2"/>
          <p:cNvSpPr>
            <a:spLocks noGrp="1"/>
          </p:cNvSpPr>
          <p:nvPr>
            <p:ph type="ftr" sz="quarter" idx="10"/>
          </p:nvPr>
        </p:nvSpPr>
        <p:spPr/>
        <p:txBody>
          <a:body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18</a:t>
            </a:fld>
            <a:endParaRPr lang="en-US" dirty="0"/>
          </a:p>
        </p:txBody>
      </p:sp>
    </p:spTree>
    <p:extLst>
      <p:ext uri="{BB962C8B-B14F-4D97-AF65-F5344CB8AC3E}">
        <p14:creationId xmlns:p14="http://schemas.microsoft.com/office/powerpoint/2010/main" val="989218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3"/>
          <p:cNvSpPr>
            <a:spLocks noGrp="1" noChangeArrowheads="1"/>
          </p:cNvSpPr>
          <p:nvPr>
            <p:ph type="body" idx="1"/>
          </p:nvPr>
        </p:nvSpPr>
        <p:spPr>
          <a:xfrm>
            <a:off x="685800" y="1284312"/>
            <a:ext cx="7772400" cy="4953000"/>
          </a:xfrm>
        </p:spPr>
        <p:txBody>
          <a:bodyPr/>
          <a:lstStyle/>
          <a:p>
            <a:pPr eaLnBrk="1" hangingPunct="1">
              <a:lnSpc>
                <a:spcPct val="80000"/>
              </a:lnSpc>
              <a:buFontTx/>
              <a:buNone/>
            </a:pPr>
            <a:r>
              <a:rPr lang="en-US" sz="1600" dirty="0" smtClean="0"/>
              <a:t>void </a:t>
            </a:r>
            <a:r>
              <a:rPr lang="en-US" sz="2000" b="1" dirty="0" err="1" smtClean="0">
                <a:solidFill>
                  <a:srgbClr val="FF0000"/>
                </a:solidFill>
                <a:latin typeface="Comic Sans MS" pitchFamily="66" charset="0"/>
              </a:rPr>
              <a:t>receiver_par</a:t>
            </a:r>
            <a:r>
              <a:rPr lang="en-US" sz="2000" b="1" dirty="0" smtClean="0"/>
              <a:t> </a:t>
            </a:r>
            <a:r>
              <a:rPr lang="en-US" sz="1600" dirty="0" smtClean="0"/>
              <a:t>(void)</a:t>
            </a:r>
          </a:p>
          <a:p>
            <a:pPr eaLnBrk="1" hangingPunct="1">
              <a:lnSpc>
                <a:spcPct val="80000"/>
              </a:lnSpc>
              <a:buFontTx/>
              <a:buNone/>
            </a:pPr>
            <a:r>
              <a:rPr lang="en-US" sz="1800" b="1" dirty="0" smtClean="0">
                <a:solidFill>
                  <a:srgbClr val="660066"/>
                </a:solidFill>
              </a:rPr>
              <a:t>{</a:t>
            </a:r>
          </a:p>
          <a:p>
            <a:pPr eaLnBrk="1" hangingPunct="1">
              <a:lnSpc>
                <a:spcPct val="80000"/>
              </a:lnSpc>
              <a:buFontTx/>
              <a:buNone/>
            </a:pPr>
            <a:r>
              <a:rPr lang="en-US" sz="1600" dirty="0" smtClean="0"/>
              <a:t> </a:t>
            </a:r>
            <a:r>
              <a:rPr lang="en-US" sz="1600" dirty="0" err="1" smtClean="0"/>
              <a:t>seq_nr</a:t>
            </a:r>
            <a:r>
              <a:rPr lang="en-US" sz="1600" dirty="0" smtClean="0"/>
              <a:t>  </a:t>
            </a:r>
            <a:r>
              <a:rPr lang="en-US" sz="1600" dirty="0" err="1" smtClean="0"/>
              <a:t>next_frame_to_send</a:t>
            </a:r>
            <a:r>
              <a:rPr lang="en-US" sz="1600" dirty="0" smtClean="0"/>
              <a:t>;</a:t>
            </a:r>
          </a:p>
          <a:p>
            <a:pPr eaLnBrk="1" hangingPunct="1">
              <a:lnSpc>
                <a:spcPct val="80000"/>
              </a:lnSpc>
              <a:buFontTx/>
              <a:buNone/>
            </a:pPr>
            <a:r>
              <a:rPr lang="en-US" sz="1600" dirty="0" smtClean="0"/>
              <a:t> frame r, s;</a:t>
            </a:r>
          </a:p>
          <a:p>
            <a:pPr eaLnBrk="1" hangingPunct="1">
              <a:lnSpc>
                <a:spcPct val="80000"/>
              </a:lnSpc>
              <a:buFontTx/>
              <a:buNone/>
            </a:pPr>
            <a:r>
              <a:rPr lang="en-US" sz="1600" dirty="0" smtClean="0"/>
              <a:t> </a:t>
            </a:r>
            <a:r>
              <a:rPr lang="en-US" sz="1600" dirty="0" err="1" smtClean="0"/>
              <a:t>event_type</a:t>
            </a:r>
            <a:r>
              <a:rPr lang="en-US" sz="1600" dirty="0" smtClean="0"/>
              <a:t> event;</a:t>
            </a:r>
          </a:p>
          <a:p>
            <a:pPr eaLnBrk="1" hangingPunct="1">
              <a:lnSpc>
                <a:spcPct val="80000"/>
              </a:lnSpc>
              <a:buFontTx/>
              <a:buNone/>
            </a:pPr>
            <a:r>
              <a:rPr lang="en-US" sz="1600" dirty="0" smtClean="0"/>
              <a:t> </a:t>
            </a:r>
            <a:r>
              <a:rPr lang="en-US" sz="1600" dirty="0" err="1" smtClean="0"/>
              <a:t>frame_expected</a:t>
            </a:r>
            <a:r>
              <a:rPr lang="en-US" sz="1600" dirty="0" smtClean="0"/>
              <a:t> = 0;</a:t>
            </a:r>
          </a:p>
          <a:p>
            <a:pPr eaLnBrk="1" hangingPunct="1">
              <a:lnSpc>
                <a:spcPct val="80000"/>
              </a:lnSpc>
              <a:buFontTx/>
              <a:buNone/>
            </a:pPr>
            <a:r>
              <a:rPr lang="en-US" sz="1600" dirty="0" smtClean="0"/>
              <a:t> while (true)</a:t>
            </a:r>
          </a:p>
          <a:p>
            <a:pPr eaLnBrk="1" hangingPunct="1">
              <a:lnSpc>
                <a:spcPct val="80000"/>
              </a:lnSpc>
              <a:buFontTx/>
              <a:buNone/>
            </a:pPr>
            <a:r>
              <a:rPr lang="en-US" sz="1600" dirty="0" smtClean="0"/>
              <a:t> </a:t>
            </a:r>
            <a:r>
              <a:rPr lang="en-US" sz="1800" b="1" dirty="0" smtClean="0">
                <a:solidFill>
                  <a:srgbClr val="006600"/>
                </a:solidFill>
              </a:rPr>
              <a:t>{</a:t>
            </a:r>
            <a:r>
              <a:rPr lang="en-US" sz="1600" dirty="0" smtClean="0"/>
              <a:t>	</a:t>
            </a:r>
            <a:r>
              <a:rPr lang="en-US" sz="1600" dirty="0" err="1" smtClean="0"/>
              <a:t>wait_for_event</a:t>
            </a:r>
            <a:r>
              <a:rPr lang="en-US" sz="1600" dirty="0" smtClean="0"/>
              <a:t> (&amp;event);	</a:t>
            </a:r>
          </a:p>
          <a:p>
            <a:pPr eaLnBrk="1" hangingPunct="1">
              <a:lnSpc>
                <a:spcPct val="80000"/>
              </a:lnSpc>
              <a:buFontTx/>
              <a:buNone/>
            </a:pPr>
            <a:r>
              <a:rPr lang="en-US" sz="1600" dirty="0" smtClean="0"/>
              <a:t>	if (event == </a:t>
            </a:r>
            <a:r>
              <a:rPr lang="en-US" sz="1600" dirty="0" err="1" smtClean="0"/>
              <a:t>frame_arrival</a:t>
            </a:r>
            <a:r>
              <a:rPr lang="en-US" sz="1600" dirty="0" smtClean="0"/>
              <a:t>) </a:t>
            </a:r>
          </a:p>
          <a:p>
            <a:pPr eaLnBrk="1" hangingPunct="1">
              <a:lnSpc>
                <a:spcPct val="80000"/>
              </a:lnSpc>
              <a:buFontTx/>
              <a:buNone/>
            </a:pPr>
            <a:r>
              <a:rPr lang="en-US" sz="1600" b="1" dirty="0" smtClean="0"/>
              <a:t>	</a:t>
            </a:r>
            <a:r>
              <a:rPr lang="en-US" sz="1800" b="1" dirty="0" smtClean="0">
                <a:solidFill>
                  <a:srgbClr val="FFCC00"/>
                </a:solidFill>
              </a:rPr>
              <a:t>{</a:t>
            </a:r>
            <a:r>
              <a:rPr lang="en-US" sz="1600" dirty="0"/>
              <a:t> </a:t>
            </a:r>
            <a:r>
              <a:rPr lang="en-US" sz="1600" dirty="0" smtClean="0"/>
              <a:t> </a:t>
            </a:r>
            <a:r>
              <a:rPr lang="en-US" sz="1600" dirty="0" err="1" smtClean="0"/>
              <a:t>from_physical_layer</a:t>
            </a:r>
            <a:r>
              <a:rPr lang="en-US" sz="1600" dirty="0" smtClean="0"/>
              <a:t> (&amp;r);</a:t>
            </a:r>
          </a:p>
          <a:p>
            <a:pPr eaLnBrk="1" hangingPunct="1">
              <a:lnSpc>
                <a:spcPct val="80000"/>
              </a:lnSpc>
              <a:buFontTx/>
              <a:buNone/>
            </a:pPr>
            <a:r>
              <a:rPr lang="en-US" sz="1600" dirty="0" smtClean="0"/>
              <a:t>	   if (</a:t>
            </a:r>
            <a:r>
              <a:rPr lang="en-US" sz="1600" dirty="0" err="1" smtClean="0"/>
              <a:t>r.seq</a:t>
            </a:r>
            <a:r>
              <a:rPr lang="en-US" sz="1600" dirty="0" smtClean="0"/>
              <a:t> == </a:t>
            </a:r>
            <a:r>
              <a:rPr lang="en-US" sz="1600" dirty="0" err="1" smtClean="0"/>
              <a:t>frame_expected</a:t>
            </a:r>
            <a:r>
              <a:rPr lang="en-US" sz="1600" dirty="0" smtClean="0"/>
              <a:t>) </a:t>
            </a:r>
            <a:r>
              <a:rPr lang="en-US" sz="1800" b="1" dirty="0" smtClean="0">
                <a:solidFill>
                  <a:srgbClr val="993300"/>
                </a:solidFill>
              </a:rPr>
              <a:t>{</a:t>
            </a:r>
          </a:p>
          <a:p>
            <a:pPr eaLnBrk="1" hangingPunct="1">
              <a:lnSpc>
                <a:spcPct val="80000"/>
              </a:lnSpc>
              <a:buFontTx/>
              <a:buNone/>
            </a:pPr>
            <a:r>
              <a:rPr lang="en-US" sz="1600" dirty="0" smtClean="0"/>
              <a:t>	</a:t>
            </a:r>
            <a:r>
              <a:rPr lang="en-US" sz="1600" dirty="0"/>
              <a:t> </a:t>
            </a:r>
            <a:r>
              <a:rPr lang="en-US" sz="1600" dirty="0" smtClean="0"/>
              <a:t>     </a:t>
            </a:r>
            <a:r>
              <a:rPr lang="en-US" sz="1600" dirty="0" err="1" smtClean="0"/>
              <a:t>to_network_layer</a:t>
            </a:r>
            <a:r>
              <a:rPr lang="en-US" sz="1600" dirty="0" smtClean="0"/>
              <a:t>(&amp;r.info);</a:t>
            </a:r>
          </a:p>
          <a:p>
            <a:pPr eaLnBrk="1" hangingPunct="1">
              <a:lnSpc>
                <a:spcPct val="80000"/>
              </a:lnSpc>
              <a:buFontTx/>
              <a:buNone/>
            </a:pPr>
            <a:r>
              <a:rPr lang="en-US" sz="1600" dirty="0" smtClean="0"/>
              <a:t>	</a:t>
            </a:r>
            <a:r>
              <a:rPr lang="en-US" sz="1600" dirty="0"/>
              <a:t> </a:t>
            </a:r>
            <a:r>
              <a:rPr lang="en-US" sz="1600" dirty="0" smtClean="0"/>
              <a:t>     </a:t>
            </a:r>
            <a:r>
              <a:rPr lang="en-US" sz="1600" dirty="0" err="1" smtClean="0"/>
              <a:t>inc</a:t>
            </a:r>
            <a:r>
              <a:rPr lang="en-US" sz="1600" dirty="0" smtClean="0"/>
              <a:t> (</a:t>
            </a:r>
            <a:r>
              <a:rPr lang="en-US" sz="1600" dirty="0" err="1" smtClean="0"/>
              <a:t>frame_expected</a:t>
            </a:r>
            <a:r>
              <a:rPr lang="en-US" sz="1600" dirty="0" smtClean="0"/>
              <a:t>);</a:t>
            </a:r>
          </a:p>
          <a:p>
            <a:pPr eaLnBrk="1" hangingPunct="1">
              <a:lnSpc>
                <a:spcPct val="80000"/>
              </a:lnSpc>
              <a:buFontTx/>
              <a:buNone/>
            </a:pPr>
            <a:r>
              <a:rPr lang="en-US" sz="1600" dirty="0" smtClean="0"/>
              <a:t>	   </a:t>
            </a:r>
            <a:r>
              <a:rPr lang="en-US" sz="1800" b="1" dirty="0" smtClean="0">
                <a:solidFill>
                  <a:srgbClr val="993300"/>
                </a:solidFill>
              </a:rPr>
              <a:t>}</a:t>
            </a:r>
          </a:p>
          <a:p>
            <a:pPr eaLnBrk="1" hangingPunct="1">
              <a:lnSpc>
                <a:spcPct val="80000"/>
              </a:lnSpc>
              <a:buFontTx/>
              <a:buNone/>
            </a:pPr>
            <a:r>
              <a:rPr lang="en-US" sz="1600" dirty="0" smtClean="0"/>
              <a:t>		</a:t>
            </a:r>
            <a:r>
              <a:rPr lang="en-US" sz="1600" dirty="0" err="1" smtClean="0"/>
              <a:t>to_physical_layer</a:t>
            </a:r>
            <a:r>
              <a:rPr lang="en-US" sz="1600" dirty="0" smtClean="0"/>
              <a:t> (&amp;s); </a:t>
            </a:r>
            <a:endParaRPr lang="en-US" sz="1800" dirty="0"/>
          </a:p>
          <a:p>
            <a:pPr eaLnBrk="1" hangingPunct="1">
              <a:lnSpc>
                <a:spcPct val="80000"/>
              </a:lnSpc>
              <a:buFontTx/>
              <a:buNone/>
            </a:pPr>
            <a:r>
              <a:rPr lang="en-US" sz="1800" dirty="0" smtClean="0"/>
              <a:t>   </a:t>
            </a:r>
            <a:r>
              <a:rPr lang="en-US" sz="1800" b="1" dirty="0" smtClean="0">
                <a:solidFill>
                  <a:srgbClr val="FFCC00"/>
                </a:solidFill>
              </a:rPr>
              <a:t>}</a:t>
            </a:r>
          </a:p>
          <a:p>
            <a:pPr eaLnBrk="1" hangingPunct="1">
              <a:lnSpc>
                <a:spcPct val="80000"/>
              </a:lnSpc>
              <a:buFontTx/>
              <a:buNone/>
            </a:pPr>
            <a:r>
              <a:rPr lang="en-US" sz="1800" dirty="0" smtClean="0"/>
              <a:t> </a:t>
            </a:r>
            <a:r>
              <a:rPr lang="en-US" sz="1800" b="1" dirty="0" smtClean="0">
                <a:solidFill>
                  <a:srgbClr val="006600"/>
                </a:solidFill>
              </a:rPr>
              <a:t>}</a:t>
            </a:r>
          </a:p>
          <a:p>
            <a:pPr eaLnBrk="1" hangingPunct="1">
              <a:lnSpc>
                <a:spcPct val="80000"/>
              </a:lnSpc>
              <a:buFontTx/>
              <a:buNone/>
            </a:pPr>
            <a:r>
              <a:rPr lang="en-US" sz="1800" b="1" dirty="0" smtClean="0">
                <a:solidFill>
                  <a:srgbClr val="660066"/>
                </a:solidFill>
              </a:rPr>
              <a:t>}</a:t>
            </a:r>
          </a:p>
        </p:txBody>
      </p:sp>
      <p:sp>
        <p:nvSpPr>
          <p:cNvPr id="18437" name="Rectangle 7"/>
          <p:cNvSpPr>
            <a:spLocks noChangeArrowheads="1"/>
          </p:cNvSpPr>
          <p:nvPr/>
        </p:nvSpPr>
        <p:spPr bwMode="auto">
          <a:xfrm>
            <a:off x="-108520" y="4868267"/>
            <a:ext cx="8280920" cy="288925"/>
          </a:xfrm>
          <a:prstGeom prst="rect">
            <a:avLst/>
          </a:prstGeom>
          <a:noFill/>
          <a:ln w="9525">
            <a:solidFill>
              <a:srgbClr val="000080"/>
            </a:solidFill>
            <a:miter lim="800000"/>
            <a:headEnd/>
            <a:tailEnd/>
          </a:ln>
        </p:spPr>
        <p:txBody>
          <a:bodyPr wrap="none" anchor="ctr"/>
          <a:lstStyle/>
          <a:p>
            <a:pPr algn="ctr">
              <a:lnSpc>
                <a:spcPct val="80000"/>
              </a:lnSpc>
              <a:spcBef>
                <a:spcPct val="20000"/>
              </a:spcBef>
            </a:pPr>
            <a:r>
              <a:rPr lang="en-US" sz="1600" b="1" dirty="0">
                <a:solidFill>
                  <a:schemeClr val="accent2"/>
                </a:solidFill>
              </a:rPr>
              <a:t>                                           </a:t>
            </a:r>
            <a:r>
              <a:rPr lang="en-US" sz="1600" b="1" dirty="0" smtClean="0">
                <a:solidFill>
                  <a:schemeClr val="accent2"/>
                </a:solidFill>
              </a:rPr>
              <a:t>           </a:t>
            </a:r>
            <a:r>
              <a:rPr lang="en-US" sz="1600" b="1" dirty="0">
                <a:solidFill>
                  <a:srgbClr val="000099"/>
                </a:solidFill>
              </a:rPr>
              <a:t>/* Note – no sequence number on ACK */</a:t>
            </a:r>
          </a:p>
        </p:txBody>
      </p:sp>
      <p:sp>
        <p:nvSpPr>
          <p:cNvPr id="59397" name="Rectangle 5"/>
          <p:cNvSpPr>
            <a:spLocks noGrp="1" noChangeArrowheads="1"/>
          </p:cNvSpPr>
          <p:nvPr>
            <p:ph type="title" idx="4294967295"/>
          </p:nvPr>
        </p:nvSpPr>
        <p:spPr>
          <a:xfrm>
            <a:off x="539750" y="44450"/>
            <a:ext cx="8167688" cy="936625"/>
          </a:xfrm>
          <a:ln w="25400" cap="flat">
            <a:noFill/>
          </a:ln>
        </p:spPr>
        <p:txBody>
          <a:bodyPr/>
          <a:lstStyle/>
          <a:p>
            <a:pPr eaLnBrk="1" hangingPunct="1">
              <a:defRPr/>
            </a:pPr>
            <a:r>
              <a:rPr lang="en-US" sz="3200" dirty="0" smtClean="0"/>
              <a:t>Protocol 3 </a:t>
            </a:r>
            <a:r>
              <a:rPr lang="en-US" sz="2400" dirty="0" smtClean="0"/>
              <a:t>Positive ACK  with Retransmission (PAR) [Old </a:t>
            </a:r>
            <a:r>
              <a:rPr lang="en-US" sz="2400" dirty="0" err="1" smtClean="0"/>
              <a:t>Tanenbaum</a:t>
            </a:r>
            <a:r>
              <a:rPr lang="en-US" sz="2400" dirty="0" smtClean="0"/>
              <a:t> Version]</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19</a:t>
            </a:fld>
            <a:endParaRPr lang="en-US" dirty="0"/>
          </a:p>
        </p:txBody>
      </p:sp>
    </p:spTree>
    <p:extLst>
      <p:ext uri="{BB962C8B-B14F-4D97-AF65-F5344CB8AC3E}">
        <p14:creationId xmlns:p14="http://schemas.microsoft.com/office/powerpoint/2010/main" val="2658289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Link Layer Outline</a:t>
            </a:r>
            <a:endParaRPr lang="en-US" dirty="0"/>
          </a:p>
        </p:txBody>
      </p:sp>
      <p:sp>
        <p:nvSpPr>
          <p:cNvPr id="3" name="Content Placeholder 2"/>
          <p:cNvSpPr>
            <a:spLocks noGrp="1"/>
          </p:cNvSpPr>
          <p:nvPr>
            <p:ph idx="1"/>
          </p:nvPr>
        </p:nvSpPr>
        <p:spPr>
          <a:xfrm>
            <a:off x="457200" y="980728"/>
            <a:ext cx="8229600" cy="4800600"/>
          </a:xfrm>
        </p:spPr>
        <p:txBody>
          <a:bodyPr/>
          <a:lstStyle/>
          <a:p>
            <a:r>
              <a:rPr lang="en-US" dirty="0" smtClean="0"/>
              <a:t>Parallelism between Transport and Data Link Layer</a:t>
            </a:r>
          </a:p>
          <a:p>
            <a:r>
              <a:rPr lang="en-US" dirty="0" err="1" smtClean="0"/>
              <a:t>Tanenbaum’s</a:t>
            </a:r>
            <a:r>
              <a:rPr lang="en-US" dirty="0" smtClean="0"/>
              <a:t> Treatment/Model of Data Link Layer</a:t>
            </a:r>
          </a:p>
          <a:p>
            <a:r>
              <a:rPr lang="en-US" dirty="0" smtClean="0"/>
              <a:t>Protocol 1: Utopia</a:t>
            </a:r>
          </a:p>
          <a:p>
            <a:r>
              <a:rPr lang="en-US" dirty="0" smtClean="0"/>
              <a:t>Protocol 2: Stop-and-Wait</a:t>
            </a:r>
          </a:p>
          <a:p>
            <a:r>
              <a:rPr lang="en-US" dirty="0" smtClean="0"/>
              <a:t>Protocol 3: Positive Acknowledgment with Retransmission [</a:t>
            </a:r>
            <a:r>
              <a:rPr lang="en-US" dirty="0" smtClean="0">
                <a:solidFill>
                  <a:srgbClr val="800000"/>
                </a:solidFill>
              </a:rPr>
              <a:t>PAR</a:t>
            </a:r>
            <a:r>
              <a:rPr lang="en-US" dirty="0" smtClean="0"/>
              <a:t>]</a:t>
            </a:r>
          </a:p>
          <a:p>
            <a:pPr lvl="1"/>
            <a:r>
              <a:rPr lang="en-US" dirty="0" smtClean="0"/>
              <a:t>Old ‘flawed’ version</a:t>
            </a:r>
          </a:p>
          <a:p>
            <a:pPr lvl="1"/>
            <a:r>
              <a:rPr lang="en-US" dirty="0" smtClean="0"/>
              <a:t>Newer version</a:t>
            </a:r>
          </a:p>
          <a:p>
            <a:endParaRPr lang="en-US" dirty="0"/>
          </a:p>
        </p:txBody>
      </p:sp>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a:t>
            </a:fld>
            <a:endParaRPr lang="en-US" dirty="0"/>
          </a:p>
        </p:txBody>
      </p:sp>
    </p:spTree>
    <p:extLst>
      <p:ext uri="{BB962C8B-B14F-4D97-AF65-F5344CB8AC3E}">
        <p14:creationId xmlns:p14="http://schemas.microsoft.com/office/powerpoint/2010/main" val="40461980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Line 2"/>
          <p:cNvSpPr>
            <a:spLocks noChangeShapeType="1"/>
          </p:cNvSpPr>
          <p:nvPr/>
        </p:nvSpPr>
        <p:spPr bwMode="auto">
          <a:xfrm>
            <a:off x="1905000" y="3443138"/>
            <a:ext cx="5683250" cy="0"/>
          </a:xfrm>
          <a:prstGeom prst="line">
            <a:avLst/>
          </a:prstGeom>
          <a:noFill/>
          <a:ln w="12700">
            <a:solidFill>
              <a:schemeClr val="tx1"/>
            </a:solidFill>
            <a:round/>
            <a:headEnd/>
            <a:tailEnd type="triangle" w="med" len="med"/>
          </a:ln>
        </p:spPr>
        <p:txBody>
          <a:bodyPr wrap="none" anchor="ctr"/>
          <a:lstStyle/>
          <a:p>
            <a:endParaRPr lang="en-US"/>
          </a:p>
        </p:txBody>
      </p:sp>
      <p:sp>
        <p:nvSpPr>
          <p:cNvPr id="19461" name="Line 3"/>
          <p:cNvSpPr>
            <a:spLocks noChangeShapeType="1"/>
          </p:cNvSpPr>
          <p:nvPr/>
        </p:nvSpPr>
        <p:spPr bwMode="auto">
          <a:xfrm>
            <a:off x="1924050" y="4382938"/>
            <a:ext cx="5683250" cy="0"/>
          </a:xfrm>
          <a:prstGeom prst="line">
            <a:avLst/>
          </a:prstGeom>
          <a:noFill/>
          <a:ln w="12700">
            <a:solidFill>
              <a:schemeClr val="tx1"/>
            </a:solidFill>
            <a:round/>
            <a:headEnd/>
            <a:tailEnd type="triangle" w="med" len="med"/>
          </a:ln>
        </p:spPr>
        <p:txBody>
          <a:bodyPr wrap="none" anchor="ctr"/>
          <a:lstStyle/>
          <a:p>
            <a:endParaRPr lang="en-US"/>
          </a:p>
        </p:txBody>
      </p:sp>
      <p:sp>
        <p:nvSpPr>
          <p:cNvPr id="19462" name="Rectangle 4"/>
          <p:cNvSpPr>
            <a:spLocks noChangeArrowheads="1"/>
          </p:cNvSpPr>
          <p:nvPr/>
        </p:nvSpPr>
        <p:spPr bwMode="auto">
          <a:xfrm>
            <a:off x="1408113" y="3312963"/>
            <a:ext cx="346075" cy="363538"/>
          </a:xfrm>
          <a:prstGeom prst="rect">
            <a:avLst/>
          </a:prstGeom>
          <a:noFill/>
          <a:ln w="38100" cmpd="dbl">
            <a:noFill/>
            <a:miter lim="800000"/>
            <a:headEnd/>
            <a:tailEnd/>
          </a:ln>
        </p:spPr>
        <p:txBody>
          <a:bodyPr wrap="none" lIns="90488" tIns="44450" rIns="90488" bIns="44450">
            <a:spAutoFit/>
          </a:bodyPr>
          <a:lstStyle/>
          <a:p>
            <a:pPr eaLnBrk="0" hangingPunct="0"/>
            <a:r>
              <a:rPr lang="en-US" sz="1800"/>
              <a:t>A</a:t>
            </a:r>
          </a:p>
        </p:txBody>
      </p:sp>
      <p:sp>
        <p:nvSpPr>
          <p:cNvPr id="19463" name="Rectangle 5"/>
          <p:cNvSpPr>
            <a:spLocks noChangeArrowheads="1"/>
          </p:cNvSpPr>
          <p:nvPr/>
        </p:nvSpPr>
        <p:spPr bwMode="auto">
          <a:xfrm>
            <a:off x="1427163" y="4132113"/>
            <a:ext cx="333375" cy="363538"/>
          </a:xfrm>
          <a:prstGeom prst="rect">
            <a:avLst/>
          </a:prstGeom>
          <a:noFill/>
          <a:ln w="38100" cmpd="dbl">
            <a:noFill/>
            <a:miter lim="800000"/>
            <a:headEnd/>
            <a:tailEnd/>
          </a:ln>
        </p:spPr>
        <p:txBody>
          <a:bodyPr wrap="none" lIns="90488" tIns="44450" rIns="90488" bIns="44450">
            <a:spAutoFit/>
          </a:bodyPr>
          <a:lstStyle/>
          <a:p>
            <a:pPr eaLnBrk="0" hangingPunct="0"/>
            <a:r>
              <a:rPr lang="en-US" sz="1800"/>
              <a:t>B</a:t>
            </a:r>
          </a:p>
        </p:txBody>
      </p:sp>
      <p:sp>
        <p:nvSpPr>
          <p:cNvPr id="19464" name="Line 6"/>
          <p:cNvSpPr>
            <a:spLocks noChangeShapeType="1"/>
          </p:cNvSpPr>
          <p:nvPr/>
        </p:nvSpPr>
        <p:spPr bwMode="auto">
          <a:xfrm>
            <a:off x="2089150" y="3443138"/>
            <a:ext cx="558800" cy="901700"/>
          </a:xfrm>
          <a:prstGeom prst="line">
            <a:avLst/>
          </a:prstGeom>
          <a:noFill/>
          <a:ln w="50800">
            <a:solidFill>
              <a:schemeClr val="tx1"/>
            </a:solidFill>
            <a:round/>
            <a:headEnd/>
            <a:tailEnd type="triangle" w="med" len="med"/>
          </a:ln>
        </p:spPr>
        <p:txBody>
          <a:bodyPr wrap="none" anchor="ctr"/>
          <a:lstStyle/>
          <a:p>
            <a:endParaRPr lang="en-US"/>
          </a:p>
        </p:txBody>
      </p:sp>
      <p:sp>
        <p:nvSpPr>
          <p:cNvPr id="19465" name="Line 7"/>
          <p:cNvSpPr>
            <a:spLocks noChangeShapeType="1"/>
          </p:cNvSpPr>
          <p:nvPr/>
        </p:nvSpPr>
        <p:spPr bwMode="auto">
          <a:xfrm flipV="1">
            <a:off x="2819400" y="3430438"/>
            <a:ext cx="774700" cy="939800"/>
          </a:xfrm>
          <a:prstGeom prst="line">
            <a:avLst/>
          </a:prstGeom>
          <a:noFill/>
          <a:ln w="12700">
            <a:solidFill>
              <a:schemeClr val="tx1"/>
            </a:solidFill>
            <a:round/>
            <a:headEnd/>
            <a:tailEnd type="triangle" w="med" len="med"/>
          </a:ln>
        </p:spPr>
        <p:txBody>
          <a:bodyPr wrap="none" anchor="ctr"/>
          <a:lstStyle/>
          <a:p>
            <a:endParaRPr lang="en-US"/>
          </a:p>
        </p:txBody>
      </p:sp>
      <p:sp>
        <p:nvSpPr>
          <p:cNvPr id="19466" name="Line 8"/>
          <p:cNvSpPr>
            <a:spLocks noChangeShapeType="1"/>
          </p:cNvSpPr>
          <p:nvPr/>
        </p:nvSpPr>
        <p:spPr bwMode="auto">
          <a:xfrm>
            <a:off x="4114800" y="3449488"/>
            <a:ext cx="349250" cy="558800"/>
          </a:xfrm>
          <a:prstGeom prst="line">
            <a:avLst/>
          </a:prstGeom>
          <a:noFill/>
          <a:ln w="50800">
            <a:solidFill>
              <a:schemeClr val="tx1"/>
            </a:solidFill>
            <a:round/>
            <a:headEnd/>
            <a:tailEnd/>
          </a:ln>
        </p:spPr>
        <p:txBody>
          <a:bodyPr wrap="none" anchor="ctr"/>
          <a:lstStyle/>
          <a:p>
            <a:endParaRPr lang="en-US"/>
          </a:p>
        </p:txBody>
      </p:sp>
      <p:sp>
        <p:nvSpPr>
          <p:cNvPr id="19467" name="Rectangle 9"/>
          <p:cNvSpPr>
            <a:spLocks noChangeArrowheads="1"/>
          </p:cNvSpPr>
          <p:nvPr/>
        </p:nvSpPr>
        <p:spPr bwMode="auto">
          <a:xfrm>
            <a:off x="2228850" y="3416151"/>
            <a:ext cx="639763" cy="514350"/>
          </a:xfrm>
          <a:prstGeom prst="rect">
            <a:avLst/>
          </a:prstGeom>
          <a:noFill/>
          <a:ln w="38100" cmpd="dbl">
            <a:noFill/>
            <a:miter lim="800000"/>
            <a:headEnd/>
            <a:tailEnd/>
          </a:ln>
        </p:spPr>
        <p:txBody>
          <a:bodyPr wrap="none" lIns="90488" tIns="44450" rIns="90488" bIns="44450">
            <a:spAutoFit/>
          </a:bodyPr>
          <a:lstStyle/>
          <a:p>
            <a:pPr algn="ctr" eaLnBrk="0" hangingPunct="0"/>
            <a:r>
              <a:rPr lang="en-US" sz="1400"/>
              <a:t>frame </a:t>
            </a:r>
          </a:p>
          <a:p>
            <a:pPr algn="ctr" eaLnBrk="0" hangingPunct="0"/>
            <a:r>
              <a:rPr lang="en-US" sz="1400"/>
              <a:t>0</a:t>
            </a:r>
          </a:p>
        </p:txBody>
      </p:sp>
      <p:sp>
        <p:nvSpPr>
          <p:cNvPr id="19468" name="Rectangle 10"/>
          <p:cNvSpPr>
            <a:spLocks noChangeArrowheads="1"/>
          </p:cNvSpPr>
          <p:nvPr/>
        </p:nvSpPr>
        <p:spPr bwMode="auto">
          <a:xfrm>
            <a:off x="3467100" y="3625701"/>
            <a:ext cx="595313" cy="514350"/>
          </a:xfrm>
          <a:prstGeom prst="rect">
            <a:avLst/>
          </a:prstGeom>
          <a:noFill/>
          <a:ln w="38100" cmpd="dbl">
            <a:noFill/>
            <a:miter lim="800000"/>
            <a:headEnd/>
            <a:tailEnd/>
          </a:ln>
        </p:spPr>
        <p:txBody>
          <a:bodyPr wrap="none" lIns="90488" tIns="44450" rIns="90488" bIns="44450">
            <a:spAutoFit/>
          </a:bodyPr>
          <a:lstStyle/>
          <a:p>
            <a:pPr algn="ctr" eaLnBrk="0" hangingPunct="0"/>
            <a:r>
              <a:rPr lang="en-US" sz="1400"/>
              <a:t>frame</a:t>
            </a:r>
          </a:p>
          <a:p>
            <a:pPr algn="ctr" eaLnBrk="0" hangingPunct="0"/>
            <a:r>
              <a:rPr lang="en-US" sz="1400"/>
              <a:t>0</a:t>
            </a:r>
          </a:p>
        </p:txBody>
      </p:sp>
      <p:sp>
        <p:nvSpPr>
          <p:cNvPr id="19469" name="Rectangle 11"/>
          <p:cNvSpPr>
            <a:spLocks noChangeArrowheads="1"/>
          </p:cNvSpPr>
          <p:nvPr/>
        </p:nvSpPr>
        <p:spPr bwMode="auto">
          <a:xfrm>
            <a:off x="2544763" y="3930501"/>
            <a:ext cx="557212" cy="301625"/>
          </a:xfrm>
          <a:prstGeom prst="rect">
            <a:avLst/>
          </a:prstGeom>
          <a:noFill/>
          <a:ln w="38100" cmpd="dbl">
            <a:noFill/>
            <a:miter lim="800000"/>
            <a:headEnd/>
            <a:tailEnd/>
          </a:ln>
        </p:spPr>
        <p:txBody>
          <a:bodyPr wrap="none" lIns="90488" tIns="44450" rIns="90488" bIns="44450">
            <a:spAutoFit/>
          </a:bodyPr>
          <a:lstStyle/>
          <a:p>
            <a:pPr algn="ctr" eaLnBrk="0" hangingPunct="0"/>
            <a:r>
              <a:rPr lang="en-US" sz="1400"/>
              <a:t>ACK</a:t>
            </a:r>
          </a:p>
        </p:txBody>
      </p:sp>
      <p:sp>
        <p:nvSpPr>
          <p:cNvPr id="19470" name="Rectangle 12"/>
          <p:cNvSpPr>
            <a:spLocks noChangeArrowheads="1"/>
          </p:cNvSpPr>
          <p:nvPr/>
        </p:nvSpPr>
        <p:spPr bwMode="auto">
          <a:xfrm>
            <a:off x="4616450" y="3670151"/>
            <a:ext cx="595313" cy="514350"/>
          </a:xfrm>
          <a:prstGeom prst="rect">
            <a:avLst/>
          </a:prstGeom>
          <a:noFill/>
          <a:ln w="38100" cmpd="dbl">
            <a:noFill/>
            <a:miter lim="800000"/>
            <a:headEnd/>
            <a:tailEnd/>
          </a:ln>
        </p:spPr>
        <p:txBody>
          <a:bodyPr wrap="none" lIns="90488" tIns="44450" rIns="90488" bIns="44450">
            <a:spAutoFit/>
          </a:bodyPr>
          <a:lstStyle/>
          <a:p>
            <a:pPr algn="ctr" eaLnBrk="0" hangingPunct="0"/>
            <a:r>
              <a:rPr lang="en-US" sz="1400"/>
              <a:t>frame</a:t>
            </a:r>
          </a:p>
          <a:p>
            <a:pPr algn="ctr" eaLnBrk="0" hangingPunct="0"/>
            <a:r>
              <a:rPr lang="en-US" sz="1400"/>
              <a:t>1</a:t>
            </a:r>
          </a:p>
        </p:txBody>
      </p:sp>
      <p:sp>
        <p:nvSpPr>
          <p:cNvPr id="19471" name="Rectangle 13"/>
          <p:cNvSpPr>
            <a:spLocks noChangeArrowheads="1"/>
          </p:cNvSpPr>
          <p:nvPr/>
        </p:nvSpPr>
        <p:spPr bwMode="auto">
          <a:xfrm>
            <a:off x="3776663" y="4038451"/>
            <a:ext cx="557212" cy="301625"/>
          </a:xfrm>
          <a:prstGeom prst="rect">
            <a:avLst/>
          </a:prstGeom>
          <a:noFill/>
          <a:ln w="38100" cmpd="dbl">
            <a:noFill/>
            <a:miter lim="800000"/>
            <a:headEnd/>
            <a:tailEnd/>
          </a:ln>
        </p:spPr>
        <p:txBody>
          <a:bodyPr wrap="none" lIns="90488" tIns="44450" rIns="90488" bIns="44450">
            <a:spAutoFit/>
          </a:bodyPr>
          <a:lstStyle/>
          <a:p>
            <a:pPr algn="ctr" eaLnBrk="0" hangingPunct="0"/>
            <a:r>
              <a:rPr lang="en-US" sz="1400"/>
              <a:t>ACK</a:t>
            </a:r>
          </a:p>
        </p:txBody>
      </p:sp>
      <p:sp>
        <p:nvSpPr>
          <p:cNvPr id="19472" name="Rectangle 14"/>
          <p:cNvSpPr>
            <a:spLocks noChangeArrowheads="1"/>
          </p:cNvSpPr>
          <p:nvPr/>
        </p:nvSpPr>
        <p:spPr bwMode="auto">
          <a:xfrm>
            <a:off x="7618413" y="3160563"/>
            <a:ext cx="587375" cy="363538"/>
          </a:xfrm>
          <a:prstGeom prst="rect">
            <a:avLst/>
          </a:prstGeom>
          <a:noFill/>
          <a:ln w="38100" cmpd="dbl">
            <a:noFill/>
            <a:miter lim="800000"/>
            <a:headEnd/>
            <a:tailEnd/>
          </a:ln>
        </p:spPr>
        <p:txBody>
          <a:bodyPr wrap="none" lIns="90488" tIns="44450" rIns="90488" bIns="44450">
            <a:spAutoFit/>
          </a:bodyPr>
          <a:lstStyle/>
          <a:p>
            <a:pPr eaLnBrk="0" hangingPunct="0"/>
            <a:r>
              <a:rPr lang="en-US" sz="1800"/>
              <a:t>time</a:t>
            </a:r>
          </a:p>
        </p:txBody>
      </p:sp>
      <p:sp>
        <p:nvSpPr>
          <p:cNvPr id="19473" name="Line 15"/>
          <p:cNvSpPr>
            <a:spLocks noChangeShapeType="1"/>
          </p:cNvSpPr>
          <p:nvPr/>
        </p:nvSpPr>
        <p:spPr bwMode="auto">
          <a:xfrm flipV="1">
            <a:off x="2120900" y="3278038"/>
            <a:ext cx="965200" cy="6350"/>
          </a:xfrm>
          <a:prstGeom prst="line">
            <a:avLst/>
          </a:prstGeom>
          <a:noFill/>
          <a:ln w="38100" cmpd="dbl">
            <a:solidFill>
              <a:schemeClr val="tx1"/>
            </a:solidFill>
            <a:round/>
            <a:headEnd type="triangle" w="med" len="med"/>
            <a:tailEnd type="triangle" w="med" len="med"/>
          </a:ln>
        </p:spPr>
        <p:txBody>
          <a:bodyPr wrap="none" anchor="ctr"/>
          <a:lstStyle/>
          <a:p>
            <a:endParaRPr lang="en-US"/>
          </a:p>
        </p:txBody>
      </p:sp>
      <p:sp>
        <p:nvSpPr>
          <p:cNvPr id="19474" name="Rectangle 16"/>
          <p:cNvSpPr>
            <a:spLocks noChangeArrowheads="1"/>
          </p:cNvSpPr>
          <p:nvPr/>
        </p:nvSpPr>
        <p:spPr bwMode="auto">
          <a:xfrm>
            <a:off x="1785938" y="2487463"/>
            <a:ext cx="1519237" cy="644525"/>
          </a:xfrm>
          <a:prstGeom prst="rect">
            <a:avLst/>
          </a:prstGeom>
          <a:noFill/>
          <a:ln w="38100" cmpd="dbl">
            <a:noFill/>
            <a:miter lim="800000"/>
            <a:headEnd/>
            <a:tailEnd/>
          </a:ln>
        </p:spPr>
        <p:txBody>
          <a:bodyPr lIns="90488" tIns="44450" rIns="90488" bIns="44450">
            <a:spAutoFit/>
          </a:bodyPr>
          <a:lstStyle/>
          <a:p>
            <a:pPr algn="ctr" eaLnBrk="0" hangingPunct="0"/>
            <a:r>
              <a:rPr lang="en-US" sz="1800">
                <a:solidFill>
                  <a:srgbClr val="990000"/>
                </a:solidFill>
                <a:latin typeface="Comic Sans MS" pitchFamily="66" charset="0"/>
              </a:rPr>
              <a:t>premature</a:t>
            </a:r>
          </a:p>
          <a:p>
            <a:pPr algn="ctr" eaLnBrk="0" hangingPunct="0"/>
            <a:r>
              <a:rPr lang="en-US" sz="1800">
                <a:solidFill>
                  <a:srgbClr val="990000"/>
                </a:solidFill>
                <a:latin typeface="Comic Sans MS" pitchFamily="66" charset="0"/>
              </a:rPr>
              <a:t>time-out</a:t>
            </a:r>
          </a:p>
        </p:txBody>
      </p:sp>
      <p:sp>
        <p:nvSpPr>
          <p:cNvPr id="19475" name="Line 17"/>
          <p:cNvSpPr>
            <a:spLocks noChangeShapeType="1"/>
          </p:cNvSpPr>
          <p:nvPr/>
        </p:nvSpPr>
        <p:spPr bwMode="auto">
          <a:xfrm>
            <a:off x="5156200" y="3462188"/>
            <a:ext cx="558800" cy="901700"/>
          </a:xfrm>
          <a:prstGeom prst="line">
            <a:avLst/>
          </a:prstGeom>
          <a:noFill/>
          <a:ln w="50800">
            <a:solidFill>
              <a:schemeClr val="tx1"/>
            </a:solidFill>
            <a:round/>
            <a:headEnd/>
            <a:tailEnd type="triangle" w="med" len="med"/>
          </a:ln>
        </p:spPr>
        <p:txBody>
          <a:bodyPr wrap="none" anchor="ctr"/>
          <a:lstStyle/>
          <a:p>
            <a:endParaRPr lang="en-US"/>
          </a:p>
        </p:txBody>
      </p:sp>
      <p:sp>
        <p:nvSpPr>
          <p:cNvPr id="19476" name="Rectangle 18"/>
          <p:cNvSpPr>
            <a:spLocks noChangeArrowheads="1"/>
          </p:cNvSpPr>
          <p:nvPr/>
        </p:nvSpPr>
        <p:spPr bwMode="auto">
          <a:xfrm>
            <a:off x="5422900" y="3644751"/>
            <a:ext cx="595313" cy="514350"/>
          </a:xfrm>
          <a:prstGeom prst="rect">
            <a:avLst/>
          </a:prstGeom>
          <a:noFill/>
          <a:ln w="38100" cmpd="dbl">
            <a:noFill/>
            <a:miter lim="800000"/>
            <a:headEnd/>
            <a:tailEnd/>
          </a:ln>
        </p:spPr>
        <p:txBody>
          <a:bodyPr wrap="none" lIns="90488" tIns="44450" rIns="90488" bIns="44450">
            <a:spAutoFit/>
          </a:bodyPr>
          <a:lstStyle/>
          <a:p>
            <a:pPr algn="ctr" eaLnBrk="0" hangingPunct="0"/>
            <a:r>
              <a:rPr lang="en-US" sz="1400"/>
              <a:t>frame</a:t>
            </a:r>
          </a:p>
          <a:p>
            <a:pPr algn="ctr" eaLnBrk="0" hangingPunct="0"/>
            <a:r>
              <a:rPr lang="en-US" sz="1400"/>
              <a:t>2</a:t>
            </a:r>
          </a:p>
        </p:txBody>
      </p:sp>
      <p:sp>
        <p:nvSpPr>
          <p:cNvPr id="19477" name="Line 19"/>
          <p:cNvSpPr>
            <a:spLocks noChangeShapeType="1"/>
          </p:cNvSpPr>
          <p:nvPr/>
        </p:nvSpPr>
        <p:spPr bwMode="auto">
          <a:xfrm>
            <a:off x="3149600" y="3462188"/>
            <a:ext cx="558800" cy="901700"/>
          </a:xfrm>
          <a:prstGeom prst="line">
            <a:avLst/>
          </a:prstGeom>
          <a:noFill/>
          <a:ln w="50800">
            <a:solidFill>
              <a:schemeClr val="tx1"/>
            </a:solidFill>
            <a:round/>
            <a:headEnd/>
            <a:tailEnd type="triangle" w="med" len="med"/>
          </a:ln>
        </p:spPr>
        <p:txBody>
          <a:bodyPr wrap="none" anchor="ctr"/>
          <a:lstStyle/>
          <a:p>
            <a:endParaRPr lang="en-US"/>
          </a:p>
        </p:txBody>
      </p:sp>
      <p:sp>
        <p:nvSpPr>
          <p:cNvPr id="19478" name="Rectangle 20"/>
          <p:cNvSpPr>
            <a:spLocks noChangeArrowheads="1"/>
          </p:cNvSpPr>
          <p:nvPr/>
        </p:nvSpPr>
        <p:spPr bwMode="auto">
          <a:xfrm>
            <a:off x="635000" y="4781550"/>
            <a:ext cx="7772400" cy="1143000"/>
          </a:xfrm>
          <a:prstGeom prst="rect">
            <a:avLst/>
          </a:prstGeom>
          <a:noFill/>
          <a:ln w="12700">
            <a:noFill/>
            <a:miter lim="800000"/>
            <a:headEnd/>
            <a:tailEnd/>
          </a:ln>
        </p:spPr>
        <p:txBody>
          <a:bodyPr wrap="none" anchor="ctr"/>
          <a:lstStyle/>
          <a:p>
            <a:endParaRPr lang="en-US" b="1"/>
          </a:p>
        </p:txBody>
      </p:sp>
      <p:sp>
        <p:nvSpPr>
          <p:cNvPr id="19479" name="Rectangle 21"/>
          <p:cNvSpPr>
            <a:spLocks noGrp="1" noChangeArrowheads="1"/>
          </p:cNvSpPr>
          <p:nvPr>
            <p:ph type="body" idx="1"/>
          </p:nvPr>
        </p:nvSpPr>
        <p:spPr>
          <a:xfrm>
            <a:off x="1276350" y="4403576"/>
            <a:ext cx="6748463" cy="609600"/>
          </a:xfrm>
          <a:noFill/>
        </p:spPr>
        <p:txBody>
          <a:bodyPr lIns="90488" tIns="44450" rIns="90488" bIns="44450"/>
          <a:lstStyle/>
          <a:p>
            <a:pPr lvl="1" eaLnBrk="1" hangingPunct="1">
              <a:buFontTx/>
              <a:buNone/>
              <a:tabLst>
                <a:tab pos="2000250" algn="l"/>
              </a:tabLst>
            </a:pPr>
            <a:r>
              <a:rPr lang="en-US" sz="2000" smtClean="0"/>
              <a:t>Transmitting station A misinterprets duplicate ACKs</a:t>
            </a:r>
          </a:p>
        </p:txBody>
      </p:sp>
      <p:sp>
        <p:nvSpPr>
          <p:cNvPr id="19480" name="Line 22"/>
          <p:cNvSpPr>
            <a:spLocks noChangeShapeType="1"/>
          </p:cNvSpPr>
          <p:nvPr/>
        </p:nvSpPr>
        <p:spPr bwMode="auto">
          <a:xfrm flipV="1">
            <a:off x="3879850" y="3455838"/>
            <a:ext cx="781050" cy="914400"/>
          </a:xfrm>
          <a:prstGeom prst="line">
            <a:avLst/>
          </a:prstGeom>
          <a:noFill/>
          <a:ln w="12700">
            <a:solidFill>
              <a:schemeClr val="tx1"/>
            </a:solidFill>
            <a:round/>
            <a:headEnd/>
            <a:tailEnd type="triangle" w="med" len="med"/>
          </a:ln>
        </p:spPr>
        <p:txBody>
          <a:bodyPr wrap="none" anchor="ctr"/>
          <a:lstStyle/>
          <a:p>
            <a:endParaRPr lang="en-US"/>
          </a:p>
        </p:txBody>
      </p:sp>
      <p:sp>
        <p:nvSpPr>
          <p:cNvPr id="19481" name="Line 23"/>
          <p:cNvSpPr>
            <a:spLocks noChangeShapeType="1"/>
          </p:cNvSpPr>
          <p:nvPr/>
        </p:nvSpPr>
        <p:spPr bwMode="auto">
          <a:xfrm flipH="1">
            <a:off x="4356100" y="4001938"/>
            <a:ext cx="203200" cy="234950"/>
          </a:xfrm>
          <a:prstGeom prst="line">
            <a:avLst/>
          </a:prstGeom>
          <a:noFill/>
          <a:ln w="50800">
            <a:solidFill>
              <a:schemeClr val="tx1"/>
            </a:solidFill>
            <a:round/>
            <a:headEnd/>
            <a:tailEnd type="triangle" w="med" len="med"/>
          </a:ln>
        </p:spPr>
        <p:txBody>
          <a:bodyPr wrap="none" anchor="ctr"/>
          <a:lstStyle/>
          <a:p>
            <a:endParaRPr lang="en-US"/>
          </a:p>
        </p:txBody>
      </p:sp>
      <p:sp>
        <p:nvSpPr>
          <p:cNvPr id="18461" name="Rectangle 27"/>
          <p:cNvSpPr>
            <a:spLocks noChangeArrowheads="1"/>
          </p:cNvSpPr>
          <p:nvPr/>
        </p:nvSpPr>
        <p:spPr bwMode="auto">
          <a:xfrm>
            <a:off x="990600" y="0"/>
            <a:ext cx="6934200" cy="1860550"/>
          </a:xfrm>
          <a:prstGeom prst="rect">
            <a:avLst/>
          </a:prstGeom>
          <a:noFill/>
          <a:ln w="9525">
            <a:noFill/>
            <a:miter lim="800000"/>
            <a:headEnd/>
            <a:tailEnd/>
          </a:ln>
        </p:spPr>
        <p:txBody>
          <a:bodyPr wrap="none" anchor="ctr"/>
          <a:lstStyle/>
          <a:p>
            <a:pPr algn="ctr">
              <a:defRPr/>
            </a:pPr>
            <a:endParaRPr lang="en-US" sz="3600" b="1" dirty="0" smtClean="0">
              <a:solidFill>
                <a:schemeClr val="bg1"/>
              </a:solidFill>
              <a:effectLst>
                <a:outerShdw blurRad="38100" dist="38100" dir="2700000" algn="tl">
                  <a:srgbClr val="C0C0C0"/>
                </a:outerShdw>
              </a:effectLst>
              <a:latin typeface="Comic Sans MS" pitchFamily="66" charset="0"/>
            </a:endParaRPr>
          </a:p>
          <a:p>
            <a:pPr algn="ctr">
              <a:defRPr/>
            </a:pPr>
            <a:r>
              <a:rPr lang="en-US" sz="3600" b="1" dirty="0" smtClean="0">
                <a:solidFill>
                  <a:schemeClr val="bg1"/>
                </a:solidFill>
                <a:effectLst>
                  <a:outerShdw blurRad="38100" dist="38100" dir="2700000" algn="tl">
                    <a:srgbClr val="C0C0C0"/>
                  </a:outerShdw>
                </a:effectLst>
                <a:latin typeface="Comic Sans MS" pitchFamily="66" charset="0"/>
              </a:rPr>
              <a:t>PAR </a:t>
            </a:r>
            <a:r>
              <a:rPr lang="en-US" sz="3600" b="1" dirty="0">
                <a:solidFill>
                  <a:schemeClr val="bg1"/>
                </a:solidFill>
                <a:effectLst>
                  <a:outerShdw blurRad="38100" dist="38100" dir="2700000" algn="tl">
                    <a:srgbClr val="C0C0C0"/>
                  </a:outerShdw>
                </a:effectLst>
                <a:latin typeface="Comic Sans MS" pitchFamily="66" charset="0"/>
              </a:rPr>
              <a:t>[OLD] </a:t>
            </a:r>
            <a:r>
              <a:rPr lang="en-US" sz="3600" b="1" dirty="0" smtClean="0">
                <a:solidFill>
                  <a:schemeClr val="bg1"/>
                </a:solidFill>
                <a:effectLst>
                  <a:outerShdw blurRad="38100" dist="38100" dir="2700000" algn="tl">
                    <a:srgbClr val="C0C0C0"/>
                  </a:outerShdw>
                </a:effectLst>
                <a:latin typeface="Comic Sans MS" pitchFamily="66" charset="0"/>
              </a:rPr>
              <a:t>problem</a:t>
            </a:r>
          </a:p>
          <a:p>
            <a:pPr algn="ctr">
              <a:defRPr/>
            </a:pPr>
            <a:endParaRPr lang="en-US" sz="3600" b="1" dirty="0">
              <a:solidFill>
                <a:schemeClr val="bg1"/>
              </a:solidFill>
              <a:effectLst>
                <a:outerShdw blurRad="38100" dist="38100" dir="2700000" algn="tl">
                  <a:srgbClr val="C0C0C0"/>
                </a:outerShdw>
              </a:effectLst>
              <a:latin typeface="Comic Sans MS" pitchFamily="66" charset="0"/>
            </a:endParaRPr>
          </a:p>
          <a:p>
            <a:pPr algn="ctr">
              <a:defRPr/>
            </a:pPr>
            <a:r>
              <a:rPr lang="en-US" sz="3200" b="1" dirty="0">
                <a:effectLst>
                  <a:outerShdw blurRad="38100" dist="38100" dir="2700000" algn="tl">
                    <a:srgbClr val="C0C0C0"/>
                  </a:outerShdw>
                </a:effectLst>
                <a:latin typeface="Comic Sans MS" pitchFamily="66" charset="0"/>
              </a:rPr>
              <a:t>Ambiguities </a:t>
            </a:r>
            <a:r>
              <a:rPr lang="en-US" sz="3200" b="1" dirty="0" smtClean="0">
                <a:effectLst>
                  <a:outerShdw blurRad="38100" dist="38100" dir="2700000" algn="tl">
                    <a:srgbClr val="C0C0C0"/>
                  </a:outerShdw>
                </a:effectLst>
                <a:latin typeface="Comic Sans MS" pitchFamily="66" charset="0"/>
              </a:rPr>
              <a:t>occur when </a:t>
            </a:r>
            <a:r>
              <a:rPr lang="en-US" sz="3200" b="1" dirty="0">
                <a:effectLst>
                  <a:outerShdw blurRad="38100" dist="38100" dir="2700000" algn="tl">
                    <a:srgbClr val="C0C0C0"/>
                  </a:outerShdw>
                </a:effectLst>
                <a:latin typeface="Comic Sans MS" pitchFamily="66" charset="0"/>
              </a:rPr>
              <a:t>ACKs</a:t>
            </a:r>
          </a:p>
          <a:p>
            <a:pPr algn="ctr">
              <a:defRPr/>
            </a:pPr>
            <a:r>
              <a:rPr lang="en-US" sz="3200" b="1" dirty="0">
                <a:effectLst>
                  <a:outerShdw blurRad="38100" dist="38100" dir="2700000" algn="tl">
                    <a:srgbClr val="C0C0C0"/>
                  </a:outerShdw>
                </a:effectLst>
                <a:latin typeface="Comic Sans MS" pitchFamily="66" charset="0"/>
              </a:rPr>
              <a:t>are not </a:t>
            </a:r>
            <a:r>
              <a:rPr lang="en-US" sz="3200" b="1" dirty="0" smtClean="0">
                <a:effectLst>
                  <a:outerShdw blurRad="38100" dist="38100" dir="2700000" algn="tl">
                    <a:srgbClr val="C0C0C0"/>
                  </a:outerShdw>
                </a:effectLst>
                <a:latin typeface="Comic Sans MS" pitchFamily="66" charset="0"/>
              </a:rPr>
              <a:t>numbered.</a:t>
            </a:r>
            <a:endParaRPr lang="en-US" sz="3200" b="1" dirty="0">
              <a:effectLst>
                <a:outerShdw blurRad="38100" dist="38100" dir="2700000" algn="tl">
                  <a:srgbClr val="C0C0C0"/>
                </a:outerShdw>
              </a:effectLst>
              <a:latin typeface="Comic Sans MS" pitchFamily="66" charset="0"/>
            </a:endParaRPr>
          </a:p>
        </p:txBody>
      </p:sp>
      <p:sp>
        <p:nvSpPr>
          <p:cNvPr id="30" name="Text Box 240"/>
          <p:cNvSpPr txBox="1">
            <a:spLocks noChangeArrowheads="1"/>
          </p:cNvSpPr>
          <p:nvPr/>
        </p:nvSpPr>
        <p:spPr bwMode="auto">
          <a:xfrm>
            <a:off x="6996106" y="5635565"/>
            <a:ext cx="1857388" cy="400110"/>
          </a:xfrm>
          <a:prstGeom prst="rect">
            <a:avLst/>
          </a:prstGeom>
          <a:noFill/>
          <a:ln w="25400">
            <a:solidFill>
              <a:srgbClr val="FF6600"/>
            </a:solidFill>
            <a:miter lim="800000"/>
            <a:headEnd/>
            <a:tailEnd/>
          </a:ln>
        </p:spPr>
        <p:txBody>
          <a:bodyPr wrap="square" anchor="ctr">
            <a:spAutoFit/>
          </a:bodyPr>
          <a:lstStyle/>
          <a:p>
            <a:pPr algn="ct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endParaRPr lang="en-US" sz="1000" b="1" dirty="0" smtClean="0">
              <a:solidFill>
                <a:srgbClr val="FF6600"/>
              </a:solidFill>
            </a:endParaRPr>
          </a:p>
          <a:p>
            <a:pPr algn="ctr" eaLnBrk="0" hangingPunct="0"/>
            <a:r>
              <a:rPr lang="en-US" sz="1000" b="1" i="1" dirty="0" smtClean="0">
                <a:solidFill>
                  <a:srgbClr val="FF6600"/>
                </a:solidFill>
              </a:rPr>
              <a:t>Communication </a:t>
            </a:r>
            <a:r>
              <a:rPr lang="en-US" sz="1000" b="1" i="1" dirty="0">
                <a:solidFill>
                  <a:srgbClr val="FF6600"/>
                </a:solidFill>
              </a:rPr>
              <a:t>Networks</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20</a:t>
            </a:fld>
            <a:endParaRPr lang="en-US" dirty="0"/>
          </a:p>
        </p:txBody>
      </p:sp>
    </p:spTree>
    <p:extLst>
      <p:ext uri="{BB962C8B-B14F-4D97-AF65-F5344CB8AC3E}">
        <p14:creationId xmlns:p14="http://schemas.microsoft.com/office/powerpoint/2010/main" val="130529537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6512" y="1196379"/>
            <a:ext cx="2305050" cy="3960813"/>
          </a:xfrm>
        </p:spPr>
        <p:txBody>
          <a:bodyPr/>
          <a:lstStyle/>
          <a:p>
            <a:pPr eaLnBrk="1" hangingPunct="1">
              <a:defRPr/>
            </a:pPr>
            <a:r>
              <a:rPr lang="en-US" sz="3600" dirty="0" smtClean="0">
                <a:solidFill>
                  <a:srgbClr val="99CCFF"/>
                </a:solidFill>
              </a:rPr>
              <a:t> </a:t>
            </a:r>
            <a:r>
              <a:rPr lang="en-US" sz="3600" b="0" dirty="0" smtClean="0">
                <a:solidFill>
                  <a:srgbClr val="3399FF"/>
                </a:solidFill>
              </a:rPr>
              <a:t>PAR</a:t>
            </a:r>
            <a:r>
              <a:rPr lang="en-US" sz="3600" dirty="0" smtClean="0">
                <a:solidFill>
                  <a:srgbClr val="3399FF"/>
                </a:solidFill>
              </a:rPr>
              <a:t/>
            </a:r>
            <a:br>
              <a:rPr lang="en-US" sz="3600" dirty="0" smtClean="0">
                <a:solidFill>
                  <a:srgbClr val="3399FF"/>
                </a:solidFill>
              </a:rPr>
            </a:br>
            <a:r>
              <a:rPr lang="en-US" sz="3600" dirty="0" smtClean="0">
                <a:solidFill>
                  <a:srgbClr val="3399FF"/>
                </a:solidFill>
              </a:rPr>
              <a:t/>
            </a:r>
            <a:br>
              <a:rPr lang="en-US" sz="3600" dirty="0" smtClean="0">
                <a:solidFill>
                  <a:srgbClr val="3399FF"/>
                </a:solidFill>
              </a:rPr>
            </a:br>
            <a:r>
              <a:rPr lang="en-US" sz="3600" b="0" dirty="0" smtClean="0">
                <a:solidFill>
                  <a:srgbClr val="3399FF"/>
                </a:solidFill>
              </a:rPr>
              <a:t>Simplex Protocol for a Noisy Channel</a:t>
            </a:r>
          </a:p>
        </p:txBody>
      </p:sp>
      <p:pic>
        <p:nvPicPr>
          <p:cNvPr id="20485" name="Picture 3" descr="3-12"/>
          <p:cNvPicPr>
            <a:picLocks noChangeAspect="1" noChangeArrowheads="1"/>
          </p:cNvPicPr>
          <p:nvPr/>
        </p:nvPicPr>
        <p:blipFill>
          <a:blip r:embed="rId2"/>
          <a:srcRect b="39915"/>
          <a:stretch>
            <a:fillRect/>
          </a:stretch>
        </p:blipFill>
        <p:spPr bwMode="auto">
          <a:xfrm>
            <a:off x="2339975" y="188913"/>
            <a:ext cx="6319838" cy="5608637"/>
          </a:xfrm>
          <a:prstGeom prst="rect">
            <a:avLst/>
          </a:prstGeom>
          <a:noFill/>
          <a:ln w="9525">
            <a:noFill/>
            <a:miter lim="800000"/>
            <a:headEnd/>
            <a:tailEnd/>
          </a:ln>
        </p:spPr>
      </p:pic>
      <p:sp>
        <p:nvSpPr>
          <p:cNvPr id="20486" name="Text Box 4"/>
          <p:cNvSpPr txBox="1">
            <a:spLocks noChangeArrowheads="1"/>
          </p:cNvSpPr>
          <p:nvPr/>
        </p:nvSpPr>
        <p:spPr bwMode="auto">
          <a:xfrm>
            <a:off x="457200" y="5715000"/>
            <a:ext cx="8305800" cy="396875"/>
          </a:xfrm>
          <a:prstGeom prst="rect">
            <a:avLst/>
          </a:prstGeom>
          <a:noFill/>
          <a:ln w="9525">
            <a:noFill/>
            <a:miter lim="800000"/>
            <a:headEnd/>
            <a:tailEnd/>
          </a:ln>
        </p:spPr>
        <p:txBody>
          <a:bodyPr>
            <a:spAutoFit/>
          </a:bodyPr>
          <a:lstStyle/>
          <a:p>
            <a:pPr algn="ctr">
              <a:spcBef>
                <a:spcPct val="20000"/>
              </a:spcBef>
              <a:buClr>
                <a:schemeClr val="accent2"/>
              </a:buClr>
            </a:pPr>
            <a:r>
              <a:rPr lang="en-US" sz="2000"/>
              <a:t>Figure 3-12.A </a:t>
            </a:r>
            <a:r>
              <a:rPr lang="en-US" sz="2000" b="1">
                <a:solidFill>
                  <a:srgbClr val="3399FF"/>
                </a:solidFill>
                <a:latin typeface="Comic Sans MS" pitchFamily="66" charset="0"/>
              </a:rPr>
              <a:t>P</a:t>
            </a:r>
            <a:r>
              <a:rPr lang="en-US" sz="2000"/>
              <a:t>ositive </a:t>
            </a:r>
            <a:r>
              <a:rPr lang="en-US" sz="2000" b="1">
                <a:solidFill>
                  <a:srgbClr val="3399FF"/>
                </a:solidFill>
                <a:latin typeface="Comic Sans MS" pitchFamily="66" charset="0"/>
              </a:rPr>
              <a:t>A</a:t>
            </a:r>
            <a:r>
              <a:rPr lang="en-US" sz="2000"/>
              <a:t>cknowledgement with </a:t>
            </a:r>
            <a:r>
              <a:rPr lang="en-US" sz="2000" b="1">
                <a:solidFill>
                  <a:srgbClr val="3399FF"/>
                </a:solidFill>
                <a:latin typeface="Comic Sans MS" pitchFamily="66" charset="0"/>
              </a:rPr>
              <a:t>R</a:t>
            </a:r>
            <a:r>
              <a:rPr lang="en-US" sz="2000"/>
              <a:t>etransmission protocol.</a:t>
            </a:r>
          </a:p>
        </p:txBody>
      </p:sp>
      <p:sp>
        <p:nvSpPr>
          <p:cNvPr id="20487" name="Text Box 5"/>
          <p:cNvSpPr txBox="1">
            <a:spLocks noChangeArrowheads="1"/>
          </p:cNvSpPr>
          <p:nvPr/>
        </p:nvSpPr>
        <p:spPr bwMode="auto">
          <a:xfrm>
            <a:off x="6572277" y="6000768"/>
            <a:ext cx="1928813" cy="396875"/>
          </a:xfrm>
          <a:prstGeom prst="rect">
            <a:avLst/>
          </a:prstGeom>
          <a:noFill/>
          <a:ln w="9525">
            <a:noFill/>
            <a:miter lim="800000"/>
            <a:headEnd/>
            <a:tailEnd/>
          </a:ln>
        </p:spPr>
        <p:txBody>
          <a:bodyPr>
            <a:spAutoFit/>
          </a:bodyPr>
          <a:lstStyle/>
          <a:p>
            <a:pPr algn="ctr">
              <a:spcBef>
                <a:spcPct val="50000"/>
              </a:spcBef>
            </a:pPr>
            <a:r>
              <a:rPr lang="en-US" sz="2000" b="1" dirty="0">
                <a:solidFill>
                  <a:srgbClr val="3399FF"/>
                </a:solidFill>
              </a:rPr>
              <a:t>Continued </a:t>
            </a:r>
            <a:r>
              <a:rPr lang="en-US" sz="2000" b="1" dirty="0">
                <a:solidFill>
                  <a:srgbClr val="3399FF"/>
                </a:solidFill>
                <a:sym typeface="Wingdings" pitchFamily="2" charset="2"/>
              </a:rPr>
              <a:t></a:t>
            </a:r>
          </a:p>
        </p:txBody>
      </p:sp>
      <p:sp>
        <p:nvSpPr>
          <p:cNvPr id="87046" name="Rectangle 6"/>
          <p:cNvSpPr>
            <a:spLocks noChangeArrowheads="1"/>
          </p:cNvSpPr>
          <p:nvPr/>
        </p:nvSpPr>
        <p:spPr bwMode="auto">
          <a:xfrm>
            <a:off x="7451725" y="5300663"/>
            <a:ext cx="1871663" cy="338137"/>
          </a:xfrm>
          <a:prstGeom prst="rect">
            <a:avLst/>
          </a:prstGeom>
          <a:noFill/>
          <a:ln w="9525">
            <a:noFill/>
            <a:miter lim="800000"/>
            <a:headEnd/>
            <a:tailEnd/>
          </a:ln>
          <a:effectLst/>
        </p:spPr>
        <p:txBody>
          <a:bodyPr wrap="none" anchor="ctr"/>
          <a:lstStyle/>
          <a:p>
            <a:pPr algn="ctr">
              <a:defRPr/>
            </a:pPr>
            <a:r>
              <a:rPr lang="en-US" sz="1800" b="1">
                <a:solidFill>
                  <a:srgbClr val="3399FF"/>
                </a:solidFill>
                <a:effectLst>
                  <a:outerShdw blurRad="38100" dist="38100" dir="2700000" algn="tl">
                    <a:srgbClr val="C0C0C0"/>
                  </a:outerShdw>
                </a:effectLst>
                <a:latin typeface="Comic Sans MS" pitchFamily="66" charset="0"/>
              </a:rPr>
              <a:t>Code</a:t>
            </a:r>
            <a:r>
              <a:rPr lang="en-US" sz="1800" b="1">
                <a:solidFill>
                  <a:srgbClr val="3399FF"/>
                </a:solidFill>
              </a:rPr>
              <a:t> </a:t>
            </a:r>
            <a:r>
              <a:rPr lang="en-US" sz="1800" b="1">
                <a:solidFill>
                  <a:srgbClr val="3399FF"/>
                </a:solidFill>
                <a:effectLst>
                  <a:outerShdw blurRad="38100" dist="38100" dir="2700000" algn="tl">
                    <a:srgbClr val="C0C0C0"/>
                  </a:outerShdw>
                </a:effectLst>
                <a:latin typeface="Comic Sans MS" pitchFamily="66" charset="0"/>
              </a:rPr>
              <a:t>added</a:t>
            </a:r>
          </a:p>
        </p:txBody>
      </p:sp>
      <p:cxnSp>
        <p:nvCxnSpPr>
          <p:cNvPr id="20489" name="AutoShape 10"/>
          <p:cNvCxnSpPr>
            <a:cxnSpLocks noChangeShapeType="1"/>
          </p:cNvCxnSpPr>
          <p:nvPr/>
        </p:nvCxnSpPr>
        <p:spPr bwMode="auto">
          <a:xfrm>
            <a:off x="8659813" y="2994025"/>
            <a:ext cx="0" cy="0"/>
          </a:xfrm>
          <a:prstGeom prst="straightConnector1">
            <a:avLst/>
          </a:prstGeom>
          <a:noFill/>
          <a:ln w="9525">
            <a:solidFill>
              <a:schemeClr val="tx1"/>
            </a:solidFill>
            <a:round/>
            <a:headEnd/>
            <a:tailEnd type="triangle" w="med" len="med"/>
          </a:ln>
        </p:spPr>
      </p:cxnSp>
      <p:cxnSp>
        <p:nvCxnSpPr>
          <p:cNvPr id="20490" name="AutoShape 11"/>
          <p:cNvCxnSpPr>
            <a:cxnSpLocks noChangeShapeType="1"/>
            <a:stCxn id="87046" idx="0"/>
          </p:cNvCxnSpPr>
          <p:nvPr/>
        </p:nvCxnSpPr>
        <p:spPr bwMode="auto">
          <a:xfrm flipH="1" flipV="1">
            <a:off x="7794625" y="4579938"/>
            <a:ext cx="593725" cy="720725"/>
          </a:xfrm>
          <a:prstGeom prst="straightConnector1">
            <a:avLst/>
          </a:prstGeom>
          <a:noFill/>
          <a:ln w="25400">
            <a:solidFill>
              <a:srgbClr val="3399FF"/>
            </a:solidFill>
            <a:round/>
            <a:headEnd/>
            <a:tailEnd type="triangle" w="med" len="med"/>
          </a:ln>
        </p:spPr>
      </p:cxnSp>
      <p:sp>
        <p:nvSpPr>
          <p:cNvPr id="20491" name="Rectangle 12"/>
          <p:cNvSpPr>
            <a:spLocks noChangeArrowheads="1"/>
          </p:cNvSpPr>
          <p:nvPr/>
        </p:nvSpPr>
        <p:spPr bwMode="auto">
          <a:xfrm>
            <a:off x="2411413" y="4221163"/>
            <a:ext cx="5832475" cy="720725"/>
          </a:xfrm>
          <a:prstGeom prst="rect">
            <a:avLst/>
          </a:prstGeom>
          <a:noFill/>
          <a:ln w="25400">
            <a:solidFill>
              <a:srgbClr val="3399FF"/>
            </a:solidFill>
            <a:miter lim="800000"/>
            <a:headEnd/>
            <a:tailEnd/>
          </a:ln>
        </p:spPr>
        <p:txBody>
          <a:bodyPr wrap="none" anchor="ctr"/>
          <a:lstStyle/>
          <a:p>
            <a:endParaRPr lang="en-US"/>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21</a:t>
            </a:fld>
            <a:endParaRPr lang="en-US" dirty="0"/>
          </a:p>
        </p:txBody>
      </p:sp>
    </p:spTree>
    <p:extLst>
      <p:ext uri="{BB962C8B-B14F-4D97-AF65-F5344CB8AC3E}">
        <p14:creationId xmlns:p14="http://schemas.microsoft.com/office/powerpoint/2010/main" val="11612569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0" y="188913"/>
            <a:ext cx="9144000" cy="647700"/>
          </a:xfrm>
        </p:spPr>
        <p:txBody>
          <a:bodyPr/>
          <a:lstStyle/>
          <a:p>
            <a:pPr eaLnBrk="1" hangingPunct="1">
              <a:defRPr/>
            </a:pPr>
            <a:r>
              <a:rPr lang="en-US" sz="3600" dirty="0" smtClean="0"/>
              <a:t>A Simplex Protocol for a Noisy Channel </a:t>
            </a:r>
          </a:p>
        </p:txBody>
      </p:sp>
      <p:pic>
        <p:nvPicPr>
          <p:cNvPr id="21509" name="Picture 3" descr="3-12"/>
          <p:cNvPicPr>
            <a:picLocks noChangeAspect="1" noChangeArrowheads="1"/>
          </p:cNvPicPr>
          <p:nvPr/>
        </p:nvPicPr>
        <p:blipFill>
          <a:blip r:embed="rId2"/>
          <a:srcRect t="59753" b="-966"/>
          <a:stretch>
            <a:fillRect/>
          </a:stretch>
        </p:blipFill>
        <p:spPr bwMode="auto">
          <a:xfrm>
            <a:off x="690151" y="1124744"/>
            <a:ext cx="7343775" cy="4470400"/>
          </a:xfrm>
          <a:prstGeom prst="rect">
            <a:avLst/>
          </a:prstGeom>
          <a:noFill/>
          <a:ln w="9525">
            <a:noFill/>
            <a:miter lim="800000"/>
            <a:headEnd/>
            <a:tailEnd/>
          </a:ln>
        </p:spPr>
      </p:pic>
      <p:sp>
        <p:nvSpPr>
          <p:cNvPr id="21510" name="Text Box 5"/>
          <p:cNvSpPr txBox="1">
            <a:spLocks noChangeArrowheads="1"/>
          </p:cNvSpPr>
          <p:nvPr/>
        </p:nvSpPr>
        <p:spPr bwMode="auto">
          <a:xfrm>
            <a:off x="457200" y="5562600"/>
            <a:ext cx="8305800" cy="396875"/>
          </a:xfrm>
          <a:prstGeom prst="rect">
            <a:avLst/>
          </a:prstGeom>
          <a:noFill/>
          <a:ln w="9525">
            <a:noFill/>
            <a:miter lim="800000"/>
            <a:headEnd/>
            <a:tailEnd/>
          </a:ln>
        </p:spPr>
        <p:txBody>
          <a:bodyPr>
            <a:spAutoFit/>
          </a:bodyPr>
          <a:lstStyle/>
          <a:p>
            <a:pPr algn="ctr">
              <a:spcBef>
                <a:spcPct val="20000"/>
              </a:spcBef>
              <a:buClr>
                <a:schemeClr val="accent2"/>
              </a:buClr>
            </a:pPr>
            <a:r>
              <a:rPr lang="en-US" sz="2000" dirty="0"/>
              <a:t>Figure 3-12.A </a:t>
            </a:r>
            <a:r>
              <a:rPr lang="en-US" sz="2000" b="1" dirty="0">
                <a:solidFill>
                  <a:srgbClr val="3399FF"/>
                </a:solidFill>
                <a:latin typeface="Comic Sans MS" pitchFamily="66" charset="0"/>
              </a:rPr>
              <a:t>P</a:t>
            </a:r>
            <a:r>
              <a:rPr lang="en-US" sz="2000" dirty="0"/>
              <a:t>ositive </a:t>
            </a:r>
            <a:r>
              <a:rPr lang="en-US" sz="2000" b="1" dirty="0">
                <a:solidFill>
                  <a:srgbClr val="3399FF"/>
                </a:solidFill>
                <a:latin typeface="Comic Sans MS" pitchFamily="66" charset="0"/>
              </a:rPr>
              <a:t>A</a:t>
            </a:r>
            <a:r>
              <a:rPr lang="en-US" sz="2000" dirty="0"/>
              <a:t>cknowledgement with </a:t>
            </a:r>
            <a:r>
              <a:rPr lang="en-US" sz="2000" b="1" dirty="0">
                <a:solidFill>
                  <a:srgbClr val="3399FF"/>
                </a:solidFill>
                <a:latin typeface="Comic Sans MS" pitchFamily="66" charset="0"/>
              </a:rPr>
              <a:t>R</a:t>
            </a:r>
            <a:r>
              <a:rPr lang="en-US" sz="2000" dirty="0"/>
              <a:t>etransmission protocol.</a:t>
            </a:r>
          </a:p>
        </p:txBody>
      </p:sp>
      <p:sp>
        <p:nvSpPr>
          <p:cNvPr id="88070" name="Rectangle 6"/>
          <p:cNvSpPr>
            <a:spLocks noChangeArrowheads="1"/>
          </p:cNvSpPr>
          <p:nvPr/>
        </p:nvSpPr>
        <p:spPr bwMode="auto">
          <a:xfrm>
            <a:off x="7272338" y="4388023"/>
            <a:ext cx="1871662" cy="265113"/>
          </a:xfrm>
          <a:prstGeom prst="rect">
            <a:avLst/>
          </a:prstGeom>
          <a:noFill/>
          <a:ln w="9525">
            <a:noFill/>
            <a:miter lim="800000"/>
            <a:headEnd/>
            <a:tailEnd/>
          </a:ln>
          <a:effectLst/>
        </p:spPr>
        <p:txBody>
          <a:bodyPr wrap="none" anchor="ctr"/>
          <a:lstStyle/>
          <a:p>
            <a:pPr algn="ctr">
              <a:defRPr/>
            </a:pPr>
            <a:r>
              <a:rPr lang="en-US" sz="1800" b="1" dirty="0">
                <a:solidFill>
                  <a:srgbClr val="3399FF"/>
                </a:solidFill>
                <a:effectLst>
                  <a:outerShdw blurRad="38100" dist="38100" dir="2700000" algn="tl">
                    <a:srgbClr val="C0C0C0"/>
                  </a:outerShdw>
                </a:effectLst>
                <a:latin typeface="Comic Sans MS" pitchFamily="66" charset="0"/>
              </a:rPr>
              <a:t>Code</a:t>
            </a:r>
            <a:r>
              <a:rPr lang="en-US" sz="1800" b="1" dirty="0">
                <a:solidFill>
                  <a:srgbClr val="00CCFF"/>
                </a:solidFill>
              </a:rPr>
              <a:t> </a:t>
            </a:r>
            <a:r>
              <a:rPr lang="en-US" sz="1800" b="1" dirty="0">
                <a:solidFill>
                  <a:srgbClr val="3399FF"/>
                </a:solidFill>
                <a:effectLst>
                  <a:outerShdw blurRad="38100" dist="38100" dir="2700000" algn="tl">
                    <a:srgbClr val="C0C0C0"/>
                  </a:outerShdw>
                </a:effectLst>
                <a:latin typeface="Comic Sans MS" pitchFamily="66" charset="0"/>
              </a:rPr>
              <a:t>added</a:t>
            </a:r>
          </a:p>
        </p:txBody>
      </p:sp>
      <p:sp>
        <p:nvSpPr>
          <p:cNvPr id="21512" name="Rectangle 9"/>
          <p:cNvSpPr>
            <a:spLocks noChangeArrowheads="1"/>
          </p:cNvSpPr>
          <p:nvPr/>
        </p:nvSpPr>
        <p:spPr bwMode="auto">
          <a:xfrm>
            <a:off x="684213" y="4365798"/>
            <a:ext cx="8280400" cy="287338"/>
          </a:xfrm>
          <a:prstGeom prst="rect">
            <a:avLst/>
          </a:prstGeom>
          <a:noFill/>
          <a:ln w="25400">
            <a:solidFill>
              <a:srgbClr val="3399FF"/>
            </a:solidFill>
            <a:miter lim="800000"/>
            <a:headEnd/>
            <a:tailEnd/>
          </a:ln>
        </p:spPr>
        <p:txBody>
          <a:bodyPr wrap="none" anchor="ctr"/>
          <a:lstStyle/>
          <a:p>
            <a:endParaRPr lang="en-US"/>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22</a:t>
            </a:fld>
            <a:endParaRPr lang="en-US" dirty="0"/>
          </a:p>
        </p:txBody>
      </p:sp>
    </p:spTree>
    <p:extLst>
      <p:ext uri="{BB962C8B-B14F-4D97-AF65-F5344CB8AC3E}">
        <p14:creationId xmlns:p14="http://schemas.microsoft.com/office/powerpoint/2010/main" val="982355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1026"/>
          <p:cNvSpPr>
            <a:spLocks noChangeArrowheads="1"/>
          </p:cNvSpPr>
          <p:nvPr/>
        </p:nvSpPr>
        <p:spPr bwMode="auto">
          <a:xfrm>
            <a:off x="1593850" y="2896195"/>
            <a:ext cx="6324600" cy="1695450"/>
          </a:xfrm>
          <a:prstGeom prst="rect">
            <a:avLst/>
          </a:prstGeom>
          <a:noFill/>
          <a:ln w="38100" cmpd="dbl">
            <a:noFill/>
            <a:miter lim="800000"/>
            <a:headEnd/>
            <a:tailEnd/>
          </a:ln>
        </p:spPr>
        <p:txBody>
          <a:bodyPr wrap="none" anchor="ctr"/>
          <a:lstStyle/>
          <a:p>
            <a:endParaRPr lang="en-US" b="1"/>
          </a:p>
        </p:txBody>
      </p:sp>
      <p:sp>
        <p:nvSpPr>
          <p:cNvPr id="14341" name="Rectangle 1027"/>
          <p:cNvSpPr>
            <a:spLocks noChangeArrowheads="1"/>
          </p:cNvSpPr>
          <p:nvPr/>
        </p:nvSpPr>
        <p:spPr bwMode="auto">
          <a:xfrm>
            <a:off x="1662112" y="2604095"/>
            <a:ext cx="1309687" cy="787400"/>
          </a:xfrm>
          <a:prstGeom prst="rect">
            <a:avLst/>
          </a:prstGeom>
          <a:noFill/>
          <a:ln w="12700">
            <a:solidFill>
              <a:schemeClr val="tx1"/>
            </a:solidFill>
            <a:miter lim="800000"/>
            <a:headEnd/>
            <a:tailEnd/>
          </a:ln>
        </p:spPr>
        <p:txBody>
          <a:bodyPr wrap="none" anchor="ctr"/>
          <a:lstStyle/>
          <a:p>
            <a:endParaRPr lang="en-US" b="1"/>
          </a:p>
        </p:txBody>
      </p:sp>
      <p:sp>
        <p:nvSpPr>
          <p:cNvPr id="14342" name="Rectangle 1028"/>
          <p:cNvSpPr>
            <a:spLocks noChangeArrowheads="1"/>
          </p:cNvSpPr>
          <p:nvPr/>
        </p:nvSpPr>
        <p:spPr bwMode="auto">
          <a:xfrm>
            <a:off x="6094413" y="2558058"/>
            <a:ext cx="1155700" cy="787400"/>
          </a:xfrm>
          <a:prstGeom prst="rect">
            <a:avLst/>
          </a:prstGeom>
          <a:noFill/>
          <a:ln w="12700">
            <a:solidFill>
              <a:schemeClr val="tx1"/>
            </a:solidFill>
            <a:miter lim="800000"/>
            <a:headEnd/>
            <a:tailEnd/>
          </a:ln>
        </p:spPr>
        <p:txBody>
          <a:bodyPr wrap="none" anchor="ctr"/>
          <a:lstStyle/>
          <a:p>
            <a:endParaRPr lang="en-US" b="1"/>
          </a:p>
        </p:txBody>
      </p:sp>
      <p:sp>
        <p:nvSpPr>
          <p:cNvPr id="72709" name="Rectangle 1029" descr="75%"/>
          <p:cNvSpPr>
            <a:spLocks noChangeArrowheads="1"/>
          </p:cNvSpPr>
          <p:nvPr/>
        </p:nvSpPr>
        <p:spPr bwMode="auto">
          <a:xfrm>
            <a:off x="455613" y="2908895"/>
            <a:ext cx="635000" cy="152400"/>
          </a:xfrm>
          <a:prstGeom prst="rect">
            <a:avLst/>
          </a:prstGeom>
          <a:pattFill prst="pct75">
            <a:fgClr>
              <a:schemeClr val="bg1"/>
            </a:fgClr>
            <a:bgClr>
              <a:srgbClr val="000000"/>
            </a:bgClr>
          </a:pattFill>
          <a:ln w="12700">
            <a:solidFill>
              <a:schemeClr val="tx1"/>
            </a:solidFill>
            <a:miter lim="800000"/>
            <a:headEnd/>
            <a:tailEnd/>
          </a:ln>
          <a:effectLst>
            <a:outerShdw dist="107763" dir="2700000" algn="ctr" rotWithShape="0">
              <a:schemeClr val="bg1"/>
            </a:outerShdw>
          </a:effectLst>
        </p:spPr>
        <p:txBody>
          <a:bodyPr wrap="none" anchor="ctr"/>
          <a:lstStyle/>
          <a:p>
            <a:pPr>
              <a:defRPr/>
            </a:pPr>
            <a:endParaRPr lang="en-US" b="1"/>
          </a:p>
        </p:txBody>
      </p:sp>
      <p:sp>
        <p:nvSpPr>
          <p:cNvPr id="72710" name="Rectangle 1030" descr="75%"/>
          <p:cNvSpPr>
            <a:spLocks noChangeArrowheads="1"/>
          </p:cNvSpPr>
          <p:nvPr/>
        </p:nvSpPr>
        <p:spPr bwMode="auto">
          <a:xfrm>
            <a:off x="7631113" y="2926358"/>
            <a:ext cx="635000" cy="152400"/>
          </a:xfrm>
          <a:prstGeom prst="rect">
            <a:avLst/>
          </a:prstGeom>
          <a:pattFill prst="pct75">
            <a:fgClr>
              <a:schemeClr val="bg1"/>
            </a:fgClr>
            <a:bgClr>
              <a:srgbClr val="000000"/>
            </a:bgClr>
          </a:pattFill>
          <a:ln w="12700">
            <a:solidFill>
              <a:schemeClr val="tx1"/>
            </a:solidFill>
            <a:miter lim="800000"/>
            <a:headEnd/>
            <a:tailEnd/>
          </a:ln>
          <a:effectLst>
            <a:outerShdw dist="107763" dir="2700000" algn="ctr" rotWithShape="0">
              <a:schemeClr val="bg1"/>
            </a:outerShdw>
          </a:effectLst>
        </p:spPr>
        <p:txBody>
          <a:bodyPr wrap="none" anchor="ctr"/>
          <a:lstStyle/>
          <a:p>
            <a:pPr>
              <a:defRPr/>
            </a:pPr>
            <a:endParaRPr lang="en-US" b="1"/>
          </a:p>
        </p:txBody>
      </p:sp>
      <p:sp>
        <p:nvSpPr>
          <p:cNvPr id="14345" name="Line 1031"/>
          <p:cNvSpPr>
            <a:spLocks noChangeShapeType="1"/>
          </p:cNvSpPr>
          <p:nvPr/>
        </p:nvSpPr>
        <p:spPr bwMode="auto">
          <a:xfrm>
            <a:off x="1192213" y="3004145"/>
            <a:ext cx="393700" cy="0"/>
          </a:xfrm>
          <a:prstGeom prst="line">
            <a:avLst/>
          </a:prstGeom>
          <a:noFill/>
          <a:ln w="12700">
            <a:solidFill>
              <a:schemeClr val="tx1"/>
            </a:solidFill>
            <a:round/>
            <a:headEnd/>
            <a:tailEnd type="triangle" w="med" len="med"/>
          </a:ln>
        </p:spPr>
        <p:txBody>
          <a:bodyPr wrap="none" anchor="ctr"/>
          <a:lstStyle/>
          <a:p>
            <a:endParaRPr lang="en-US"/>
          </a:p>
        </p:txBody>
      </p:sp>
      <p:sp>
        <p:nvSpPr>
          <p:cNvPr id="14346" name="Line 1032"/>
          <p:cNvSpPr>
            <a:spLocks noChangeShapeType="1"/>
          </p:cNvSpPr>
          <p:nvPr/>
        </p:nvSpPr>
        <p:spPr bwMode="auto">
          <a:xfrm>
            <a:off x="2971800" y="2846983"/>
            <a:ext cx="393700" cy="0"/>
          </a:xfrm>
          <a:prstGeom prst="line">
            <a:avLst/>
          </a:prstGeom>
          <a:noFill/>
          <a:ln w="12700">
            <a:solidFill>
              <a:schemeClr val="tx1"/>
            </a:solidFill>
            <a:round/>
            <a:headEnd/>
            <a:tailEnd type="triangle" w="med" len="med"/>
          </a:ln>
        </p:spPr>
        <p:txBody>
          <a:bodyPr wrap="none" anchor="ctr"/>
          <a:lstStyle/>
          <a:p>
            <a:endParaRPr lang="en-US"/>
          </a:p>
        </p:txBody>
      </p:sp>
      <p:sp>
        <p:nvSpPr>
          <p:cNvPr id="14347" name="Line 1033"/>
          <p:cNvSpPr>
            <a:spLocks noChangeShapeType="1"/>
          </p:cNvSpPr>
          <p:nvPr/>
        </p:nvSpPr>
        <p:spPr bwMode="auto">
          <a:xfrm>
            <a:off x="5664200" y="2812058"/>
            <a:ext cx="393700" cy="0"/>
          </a:xfrm>
          <a:prstGeom prst="line">
            <a:avLst/>
          </a:prstGeom>
          <a:noFill/>
          <a:ln w="12700">
            <a:solidFill>
              <a:schemeClr val="tx1"/>
            </a:solidFill>
            <a:round/>
            <a:headEnd/>
            <a:tailEnd type="triangle" w="med" len="med"/>
          </a:ln>
        </p:spPr>
        <p:txBody>
          <a:bodyPr wrap="none" anchor="ctr"/>
          <a:lstStyle/>
          <a:p>
            <a:endParaRPr lang="en-US"/>
          </a:p>
        </p:txBody>
      </p:sp>
      <p:sp>
        <p:nvSpPr>
          <p:cNvPr id="14348" name="Line 1034"/>
          <p:cNvSpPr>
            <a:spLocks noChangeShapeType="1"/>
          </p:cNvSpPr>
          <p:nvPr/>
        </p:nvSpPr>
        <p:spPr bwMode="auto">
          <a:xfrm>
            <a:off x="8405813" y="3008908"/>
            <a:ext cx="393700" cy="0"/>
          </a:xfrm>
          <a:prstGeom prst="line">
            <a:avLst/>
          </a:prstGeom>
          <a:noFill/>
          <a:ln w="12700">
            <a:solidFill>
              <a:schemeClr val="tx1"/>
            </a:solidFill>
            <a:round/>
            <a:headEnd/>
            <a:tailEnd type="triangle" w="med" len="med"/>
          </a:ln>
        </p:spPr>
        <p:txBody>
          <a:bodyPr wrap="none" anchor="ctr"/>
          <a:lstStyle/>
          <a:p>
            <a:endParaRPr lang="en-US"/>
          </a:p>
        </p:txBody>
      </p:sp>
      <p:sp>
        <p:nvSpPr>
          <p:cNvPr id="14349" name="Line 1035"/>
          <p:cNvSpPr>
            <a:spLocks noChangeShapeType="1"/>
          </p:cNvSpPr>
          <p:nvPr/>
        </p:nvSpPr>
        <p:spPr bwMode="auto">
          <a:xfrm flipH="1">
            <a:off x="3155950" y="3291483"/>
            <a:ext cx="2679700" cy="3175"/>
          </a:xfrm>
          <a:prstGeom prst="line">
            <a:avLst/>
          </a:prstGeom>
          <a:noFill/>
          <a:ln w="12700">
            <a:solidFill>
              <a:schemeClr val="tx1"/>
            </a:solidFill>
            <a:round/>
            <a:headEnd/>
            <a:tailEnd type="triangle" w="med" len="med"/>
          </a:ln>
        </p:spPr>
        <p:txBody>
          <a:bodyPr wrap="none" anchor="ctr"/>
          <a:lstStyle/>
          <a:p>
            <a:endParaRPr lang="en-US"/>
          </a:p>
        </p:txBody>
      </p:sp>
      <p:grpSp>
        <p:nvGrpSpPr>
          <p:cNvPr id="14350" name="Group 1036"/>
          <p:cNvGrpSpPr>
            <a:grpSpLocks/>
          </p:cNvGrpSpPr>
          <p:nvPr/>
        </p:nvGrpSpPr>
        <p:grpSpPr bwMode="auto">
          <a:xfrm>
            <a:off x="3778250" y="3340695"/>
            <a:ext cx="1003300" cy="300038"/>
            <a:chOff x="2380" y="1852"/>
            <a:chExt cx="632" cy="189"/>
          </a:xfrm>
        </p:grpSpPr>
        <p:sp>
          <p:nvSpPr>
            <p:cNvPr id="14417" name="Rectangle 1037"/>
            <p:cNvSpPr>
              <a:spLocks noChangeArrowheads="1"/>
            </p:cNvSpPr>
            <p:nvPr/>
          </p:nvSpPr>
          <p:spPr bwMode="auto">
            <a:xfrm>
              <a:off x="2380" y="1852"/>
              <a:ext cx="312" cy="189"/>
            </a:xfrm>
            <a:prstGeom prst="rect">
              <a:avLst/>
            </a:prstGeom>
            <a:noFill/>
            <a:ln w="12700">
              <a:solidFill>
                <a:schemeClr val="tx1"/>
              </a:solidFill>
              <a:miter lim="800000"/>
              <a:headEnd/>
              <a:tailEnd/>
            </a:ln>
          </p:spPr>
          <p:txBody>
            <a:bodyPr wrap="none" anchor="ctr"/>
            <a:lstStyle/>
            <a:p>
              <a:endParaRPr lang="en-US" b="1"/>
            </a:p>
          </p:txBody>
        </p:sp>
        <p:sp>
          <p:nvSpPr>
            <p:cNvPr id="14418" name="Rectangle 1038"/>
            <p:cNvSpPr>
              <a:spLocks noChangeArrowheads="1"/>
            </p:cNvSpPr>
            <p:nvPr/>
          </p:nvSpPr>
          <p:spPr bwMode="auto">
            <a:xfrm>
              <a:off x="2700" y="1852"/>
              <a:ext cx="312" cy="189"/>
            </a:xfrm>
            <a:prstGeom prst="rect">
              <a:avLst/>
            </a:prstGeom>
            <a:noFill/>
            <a:ln w="12700">
              <a:solidFill>
                <a:schemeClr val="tx1"/>
              </a:solidFill>
              <a:miter lim="800000"/>
              <a:headEnd/>
              <a:tailEnd/>
            </a:ln>
          </p:spPr>
          <p:txBody>
            <a:bodyPr wrap="none" anchor="ctr"/>
            <a:lstStyle/>
            <a:p>
              <a:endParaRPr lang="en-US" b="1"/>
            </a:p>
          </p:txBody>
        </p:sp>
      </p:grpSp>
      <p:sp>
        <p:nvSpPr>
          <p:cNvPr id="14351" name="Rectangle 1039"/>
          <p:cNvSpPr>
            <a:spLocks noChangeArrowheads="1"/>
          </p:cNvSpPr>
          <p:nvPr/>
        </p:nvSpPr>
        <p:spPr bwMode="auto">
          <a:xfrm>
            <a:off x="1668041" y="2816820"/>
            <a:ext cx="1247775" cy="363538"/>
          </a:xfrm>
          <a:prstGeom prst="rect">
            <a:avLst/>
          </a:prstGeom>
          <a:noFill/>
          <a:ln w="12700">
            <a:noFill/>
            <a:miter lim="800000"/>
            <a:headEnd/>
            <a:tailEnd/>
          </a:ln>
        </p:spPr>
        <p:txBody>
          <a:bodyPr wrap="none" lIns="90488" tIns="44450" rIns="90488" bIns="44450">
            <a:spAutoFit/>
          </a:bodyPr>
          <a:lstStyle/>
          <a:p>
            <a:pPr eaLnBrk="0" hangingPunct="0"/>
            <a:r>
              <a:rPr lang="en-US" sz="1800" dirty="0"/>
              <a:t>Transmitter</a:t>
            </a:r>
          </a:p>
        </p:txBody>
      </p:sp>
      <p:sp>
        <p:nvSpPr>
          <p:cNvPr id="14352" name="Rectangle 1040"/>
          <p:cNvSpPr>
            <a:spLocks noChangeArrowheads="1"/>
          </p:cNvSpPr>
          <p:nvPr/>
        </p:nvSpPr>
        <p:spPr bwMode="auto">
          <a:xfrm>
            <a:off x="6175375" y="2783483"/>
            <a:ext cx="993775" cy="363537"/>
          </a:xfrm>
          <a:prstGeom prst="rect">
            <a:avLst/>
          </a:prstGeom>
          <a:noFill/>
          <a:ln w="12700">
            <a:noFill/>
            <a:miter lim="800000"/>
            <a:headEnd/>
            <a:tailEnd/>
          </a:ln>
        </p:spPr>
        <p:txBody>
          <a:bodyPr wrap="none" lIns="90488" tIns="44450" rIns="90488" bIns="44450">
            <a:spAutoFit/>
          </a:bodyPr>
          <a:lstStyle/>
          <a:p>
            <a:pPr eaLnBrk="0" hangingPunct="0"/>
            <a:r>
              <a:rPr lang="en-US" sz="1800"/>
              <a:t>Receiver</a:t>
            </a:r>
          </a:p>
        </p:txBody>
      </p:sp>
      <p:sp>
        <p:nvSpPr>
          <p:cNvPr id="72721" name="Rectangle 1041" descr="75%"/>
          <p:cNvSpPr>
            <a:spLocks noChangeArrowheads="1"/>
          </p:cNvSpPr>
          <p:nvPr/>
        </p:nvSpPr>
        <p:spPr bwMode="auto">
          <a:xfrm>
            <a:off x="3873500" y="2623145"/>
            <a:ext cx="1282700" cy="368300"/>
          </a:xfrm>
          <a:prstGeom prst="rect">
            <a:avLst/>
          </a:prstGeom>
          <a:pattFill prst="pct75">
            <a:fgClr>
              <a:schemeClr val="bg1"/>
            </a:fgClr>
            <a:bgClr>
              <a:srgbClr val="000000"/>
            </a:bgClr>
          </a:pattFill>
          <a:ln w="12700">
            <a:solidFill>
              <a:schemeClr val="tx1"/>
            </a:solidFill>
            <a:miter lim="800000"/>
            <a:headEnd/>
            <a:tailEnd/>
          </a:ln>
          <a:effectLst>
            <a:outerShdw dist="107763" dir="2700000" algn="ctr" rotWithShape="0">
              <a:schemeClr val="bg1"/>
            </a:outerShdw>
          </a:effectLst>
        </p:spPr>
        <p:txBody>
          <a:bodyPr wrap="none" anchor="ctr"/>
          <a:lstStyle/>
          <a:p>
            <a:pPr>
              <a:defRPr/>
            </a:pPr>
            <a:endParaRPr lang="en-US" b="1"/>
          </a:p>
        </p:txBody>
      </p:sp>
      <p:sp>
        <p:nvSpPr>
          <p:cNvPr id="14354" name="Rectangle 1042"/>
          <p:cNvSpPr>
            <a:spLocks noChangeArrowheads="1"/>
          </p:cNvSpPr>
          <p:nvPr/>
        </p:nvSpPr>
        <p:spPr bwMode="auto">
          <a:xfrm>
            <a:off x="3709988" y="2634258"/>
            <a:ext cx="1892300" cy="368300"/>
          </a:xfrm>
          <a:prstGeom prst="rect">
            <a:avLst/>
          </a:prstGeom>
          <a:noFill/>
          <a:ln w="12700">
            <a:solidFill>
              <a:schemeClr val="tx1"/>
            </a:solidFill>
            <a:miter lim="800000"/>
            <a:headEnd/>
            <a:tailEnd/>
          </a:ln>
        </p:spPr>
        <p:txBody>
          <a:bodyPr wrap="none" anchor="ctr"/>
          <a:lstStyle/>
          <a:p>
            <a:endParaRPr lang="en-US" b="1"/>
          </a:p>
        </p:txBody>
      </p:sp>
      <p:grpSp>
        <p:nvGrpSpPr>
          <p:cNvPr id="14355" name="Group 1043"/>
          <p:cNvGrpSpPr>
            <a:grpSpLocks/>
          </p:cNvGrpSpPr>
          <p:nvPr/>
        </p:nvGrpSpPr>
        <p:grpSpPr bwMode="auto">
          <a:xfrm>
            <a:off x="577850" y="1270595"/>
            <a:ext cx="2933700" cy="95250"/>
            <a:chOff x="364" y="548"/>
            <a:chExt cx="1848" cy="60"/>
          </a:xfrm>
        </p:grpSpPr>
        <p:sp>
          <p:nvSpPr>
            <p:cNvPr id="14408" name="Line 1044"/>
            <p:cNvSpPr>
              <a:spLocks noChangeShapeType="1"/>
            </p:cNvSpPr>
            <p:nvPr/>
          </p:nvSpPr>
          <p:spPr bwMode="auto">
            <a:xfrm>
              <a:off x="364" y="608"/>
              <a:ext cx="1848" cy="0"/>
            </a:xfrm>
            <a:prstGeom prst="line">
              <a:avLst/>
            </a:prstGeom>
            <a:noFill/>
            <a:ln w="12700">
              <a:solidFill>
                <a:schemeClr val="tx1"/>
              </a:solidFill>
              <a:round/>
              <a:headEnd/>
              <a:tailEnd type="triangle" w="med" len="med"/>
            </a:ln>
          </p:spPr>
          <p:txBody>
            <a:bodyPr wrap="none" anchor="ctr"/>
            <a:lstStyle/>
            <a:p>
              <a:endParaRPr lang="en-US"/>
            </a:p>
          </p:txBody>
        </p:sp>
        <p:sp>
          <p:nvSpPr>
            <p:cNvPr id="14409" name="Line 1045"/>
            <p:cNvSpPr>
              <a:spLocks noChangeShapeType="1"/>
            </p:cNvSpPr>
            <p:nvPr/>
          </p:nvSpPr>
          <p:spPr bwMode="auto">
            <a:xfrm>
              <a:off x="488" y="548"/>
              <a:ext cx="0" cy="56"/>
            </a:xfrm>
            <a:prstGeom prst="line">
              <a:avLst/>
            </a:prstGeom>
            <a:noFill/>
            <a:ln w="12700">
              <a:solidFill>
                <a:schemeClr val="tx1"/>
              </a:solidFill>
              <a:round/>
              <a:headEnd/>
              <a:tailEnd/>
            </a:ln>
          </p:spPr>
          <p:txBody>
            <a:bodyPr wrap="none" anchor="ctr"/>
            <a:lstStyle/>
            <a:p>
              <a:endParaRPr lang="en-US"/>
            </a:p>
          </p:txBody>
        </p:sp>
        <p:sp>
          <p:nvSpPr>
            <p:cNvPr id="14410" name="Line 1046"/>
            <p:cNvSpPr>
              <a:spLocks noChangeShapeType="1"/>
            </p:cNvSpPr>
            <p:nvPr/>
          </p:nvSpPr>
          <p:spPr bwMode="auto">
            <a:xfrm>
              <a:off x="680" y="548"/>
              <a:ext cx="0" cy="56"/>
            </a:xfrm>
            <a:prstGeom prst="line">
              <a:avLst/>
            </a:prstGeom>
            <a:noFill/>
            <a:ln w="12700">
              <a:solidFill>
                <a:schemeClr val="tx1"/>
              </a:solidFill>
              <a:round/>
              <a:headEnd/>
              <a:tailEnd/>
            </a:ln>
          </p:spPr>
          <p:txBody>
            <a:bodyPr wrap="none" anchor="ctr"/>
            <a:lstStyle/>
            <a:p>
              <a:endParaRPr lang="en-US"/>
            </a:p>
          </p:txBody>
        </p:sp>
        <p:sp>
          <p:nvSpPr>
            <p:cNvPr id="14411" name="Line 1047"/>
            <p:cNvSpPr>
              <a:spLocks noChangeShapeType="1"/>
            </p:cNvSpPr>
            <p:nvPr/>
          </p:nvSpPr>
          <p:spPr bwMode="auto">
            <a:xfrm>
              <a:off x="872" y="548"/>
              <a:ext cx="0" cy="56"/>
            </a:xfrm>
            <a:prstGeom prst="line">
              <a:avLst/>
            </a:prstGeom>
            <a:noFill/>
            <a:ln w="12700">
              <a:solidFill>
                <a:schemeClr val="tx1"/>
              </a:solidFill>
              <a:round/>
              <a:headEnd/>
              <a:tailEnd/>
            </a:ln>
          </p:spPr>
          <p:txBody>
            <a:bodyPr wrap="none" anchor="ctr"/>
            <a:lstStyle/>
            <a:p>
              <a:endParaRPr lang="en-US"/>
            </a:p>
          </p:txBody>
        </p:sp>
        <p:sp>
          <p:nvSpPr>
            <p:cNvPr id="14412" name="Line 1048"/>
            <p:cNvSpPr>
              <a:spLocks noChangeShapeType="1"/>
            </p:cNvSpPr>
            <p:nvPr/>
          </p:nvSpPr>
          <p:spPr bwMode="auto">
            <a:xfrm>
              <a:off x="1064" y="548"/>
              <a:ext cx="0" cy="56"/>
            </a:xfrm>
            <a:prstGeom prst="line">
              <a:avLst/>
            </a:prstGeom>
            <a:noFill/>
            <a:ln w="12700">
              <a:solidFill>
                <a:schemeClr val="tx1"/>
              </a:solidFill>
              <a:round/>
              <a:headEnd/>
              <a:tailEnd/>
            </a:ln>
          </p:spPr>
          <p:txBody>
            <a:bodyPr wrap="none" anchor="ctr"/>
            <a:lstStyle/>
            <a:p>
              <a:endParaRPr lang="en-US"/>
            </a:p>
          </p:txBody>
        </p:sp>
        <p:sp>
          <p:nvSpPr>
            <p:cNvPr id="14413" name="Line 1049"/>
            <p:cNvSpPr>
              <a:spLocks noChangeShapeType="1"/>
            </p:cNvSpPr>
            <p:nvPr/>
          </p:nvSpPr>
          <p:spPr bwMode="auto">
            <a:xfrm>
              <a:off x="1256" y="548"/>
              <a:ext cx="0" cy="56"/>
            </a:xfrm>
            <a:prstGeom prst="line">
              <a:avLst/>
            </a:prstGeom>
            <a:noFill/>
            <a:ln w="12700">
              <a:solidFill>
                <a:schemeClr val="tx1"/>
              </a:solidFill>
              <a:round/>
              <a:headEnd/>
              <a:tailEnd/>
            </a:ln>
          </p:spPr>
          <p:txBody>
            <a:bodyPr wrap="none" anchor="ctr"/>
            <a:lstStyle/>
            <a:p>
              <a:endParaRPr lang="en-US"/>
            </a:p>
          </p:txBody>
        </p:sp>
        <p:sp>
          <p:nvSpPr>
            <p:cNvPr id="14414" name="Line 1050"/>
            <p:cNvSpPr>
              <a:spLocks noChangeShapeType="1"/>
            </p:cNvSpPr>
            <p:nvPr/>
          </p:nvSpPr>
          <p:spPr bwMode="auto">
            <a:xfrm>
              <a:off x="1448" y="548"/>
              <a:ext cx="0" cy="56"/>
            </a:xfrm>
            <a:prstGeom prst="line">
              <a:avLst/>
            </a:prstGeom>
            <a:noFill/>
            <a:ln w="12700">
              <a:solidFill>
                <a:schemeClr val="tx1"/>
              </a:solidFill>
              <a:round/>
              <a:headEnd/>
              <a:tailEnd/>
            </a:ln>
          </p:spPr>
          <p:txBody>
            <a:bodyPr wrap="none" anchor="ctr"/>
            <a:lstStyle/>
            <a:p>
              <a:endParaRPr lang="en-US"/>
            </a:p>
          </p:txBody>
        </p:sp>
        <p:sp>
          <p:nvSpPr>
            <p:cNvPr id="14415" name="Line 1051"/>
            <p:cNvSpPr>
              <a:spLocks noChangeShapeType="1"/>
            </p:cNvSpPr>
            <p:nvPr/>
          </p:nvSpPr>
          <p:spPr bwMode="auto">
            <a:xfrm>
              <a:off x="1640" y="548"/>
              <a:ext cx="0" cy="56"/>
            </a:xfrm>
            <a:prstGeom prst="line">
              <a:avLst/>
            </a:prstGeom>
            <a:noFill/>
            <a:ln w="12700">
              <a:solidFill>
                <a:schemeClr val="tx1"/>
              </a:solidFill>
              <a:round/>
              <a:headEnd/>
              <a:tailEnd/>
            </a:ln>
          </p:spPr>
          <p:txBody>
            <a:bodyPr wrap="none" anchor="ctr"/>
            <a:lstStyle/>
            <a:p>
              <a:endParaRPr lang="en-US"/>
            </a:p>
          </p:txBody>
        </p:sp>
        <p:sp>
          <p:nvSpPr>
            <p:cNvPr id="14416" name="Line 1052"/>
            <p:cNvSpPr>
              <a:spLocks noChangeShapeType="1"/>
            </p:cNvSpPr>
            <p:nvPr/>
          </p:nvSpPr>
          <p:spPr bwMode="auto">
            <a:xfrm>
              <a:off x="1832" y="548"/>
              <a:ext cx="0" cy="56"/>
            </a:xfrm>
            <a:prstGeom prst="line">
              <a:avLst/>
            </a:prstGeom>
            <a:noFill/>
            <a:ln w="12700">
              <a:solidFill>
                <a:schemeClr val="tx1"/>
              </a:solidFill>
              <a:round/>
              <a:headEnd/>
              <a:tailEnd/>
            </a:ln>
          </p:spPr>
          <p:txBody>
            <a:bodyPr wrap="none" anchor="ctr"/>
            <a:lstStyle/>
            <a:p>
              <a:endParaRPr lang="en-US"/>
            </a:p>
          </p:txBody>
        </p:sp>
      </p:grpSp>
      <p:grpSp>
        <p:nvGrpSpPr>
          <p:cNvPr id="14356" name="Group 1053"/>
          <p:cNvGrpSpPr>
            <a:grpSpLocks/>
          </p:cNvGrpSpPr>
          <p:nvPr/>
        </p:nvGrpSpPr>
        <p:grpSpPr bwMode="auto">
          <a:xfrm>
            <a:off x="5137150" y="1334095"/>
            <a:ext cx="2933700" cy="95250"/>
            <a:chOff x="3236" y="588"/>
            <a:chExt cx="1848" cy="60"/>
          </a:xfrm>
        </p:grpSpPr>
        <p:sp>
          <p:nvSpPr>
            <p:cNvPr id="14399" name="Line 1054"/>
            <p:cNvSpPr>
              <a:spLocks noChangeShapeType="1"/>
            </p:cNvSpPr>
            <p:nvPr/>
          </p:nvSpPr>
          <p:spPr bwMode="auto">
            <a:xfrm>
              <a:off x="3236" y="648"/>
              <a:ext cx="1848" cy="0"/>
            </a:xfrm>
            <a:prstGeom prst="line">
              <a:avLst/>
            </a:prstGeom>
            <a:noFill/>
            <a:ln w="12700">
              <a:solidFill>
                <a:schemeClr val="tx1"/>
              </a:solidFill>
              <a:round/>
              <a:headEnd/>
              <a:tailEnd type="triangle" w="med" len="med"/>
            </a:ln>
          </p:spPr>
          <p:txBody>
            <a:bodyPr wrap="none" anchor="ctr"/>
            <a:lstStyle/>
            <a:p>
              <a:endParaRPr lang="en-US"/>
            </a:p>
          </p:txBody>
        </p:sp>
        <p:sp>
          <p:nvSpPr>
            <p:cNvPr id="14400" name="Line 1055"/>
            <p:cNvSpPr>
              <a:spLocks noChangeShapeType="1"/>
            </p:cNvSpPr>
            <p:nvPr/>
          </p:nvSpPr>
          <p:spPr bwMode="auto">
            <a:xfrm>
              <a:off x="3360" y="588"/>
              <a:ext cx="0" cy="56"/>
            </a:xfrm>
            <a:prstGeom prst="line">
              <a:avLst/>
            </a:prstGeom>
            <a:noFill/>
            <a:ln w="12700">
              <a:solidFill>
                <a:schemeClr val="tx1"/>
              </a:solidFill>
              <a:round/>
              <a:headEnd/>
              <a:tailEnd/>
            </a:ln>
          </p:spPr>
          <p:txBody>
            <a:bodyPr wrap="none" anchor="ctr"/>
            <a:lstStyle/>
            <a:p>
              <a:endParaRPr lang="en-US"/>
            </a:p>
          </p:txBody>
        </p:sp>
        <p:sp>
          <p:nvSpPr>
            <p:cNvPr id="14401" name="Line 1056"/>
            <p:cNvSpPr>
              <a:spLocks noChangeShapeType="1"/>
            </p:cNvSpPr>
            <p:nvPr/>
          </p:nvSpPr>
          <p:spPr bwMode="auto">
            <a:xfrm>
              <a:off x="3552" y="588"/>
              <a:ext cx="0" cy="56"/>
            </a:xfrm>
            <a:prstGeom prst="line">
              <a:avLst/>
            </a:prstGeom>
            <a:noFill/>
            <a:ln w="12700">
              <a:solidFill>
                <a:schemeClr val="tx1"/>
              </a:solidFill>
              <a:round/>
              <a:headEnd/>
              <a:tailEnd/>
            </a:ln>
          </p:spPr>
          <p:txBody>
            <a:bodyPr wrap="none" anchor="ctr"/>
            <a:lstStyle/>
            <a:p>
              <a:endParaRPr lang="en-US"/>
            </a:p>
          </p:txBody>
        </p:sp>
        <p:sp>
          <p:nvSpPr>
            <p:cNvPr id="14402" name="Line 1057"/>
            <p:cNvSpPr>
              <a:spLocks noChangeShapeType="1"/>
            </p:cNvSpPr>
            <p:nvPr/>
          </p:nvSpPr>
          <p:spPr bwMode="auto">
            <a:xfrm>
              <a:off x="3744" y="588"/>
              <a:ext cx="0" cy="56"/>
            </a:xfrm>
            <a:prstGeom prst="line">
              <a:avLst/>
            </a:prstGeom>
            <a:noFill/>
            <a:ln w="12700">
              <a:solidFill>
                <a:schemeClr val="tx1"/>
              </a:solidFill>
              <a:round/>
              <a:headEnd/>
              <a:tailEnd/>
            </a:ln>
          </p:spPr>
          <p:txBody>
            <a:bodyPr wrap="none" anchor="ctr"/>
            <a:lstStyle/>
            <a:p>
              <a:endParaRPr lang="en-US"/>
            </a:p>
          </p:txBody>
        </p:sp>
        <p:sp>
          <p:nvSpPr>
            <p:cNvPr id="14403" name="Line 1058"/>
            <p:cNvSpPr>
              <a:spLocks noChangeShapeType="1"/>
            </p:cNvSpPr>
            <p:nvPr/>
          </p:nvSpPr>
          <p:spPr bwMode="auto">
            <a:xfrm>
              <a:off x="3936" y="588"/>
              <a:ext cx="0" cy="56"/>
            </a:xfrm>
            <a:prstGeom prst="line">
              <a:avLst/>
            </a:prstGeom>
            <a:noFill/>
            <a:ln w="12700">
              <a:solidFill>
                <a:schemeClr val="tx1"/>
              </a:solidFill>
              <a:round/>
              <a:headEnd/>
              <a:tailEnd/>
            </a:ln>
          </p:spPr>
          <p:txBody>
            <a:bodyPr wrap="none" anchor="ctr"/>
            <a:lstStyle/>
            <a:p>
              <a:endParaRPr lang="en-US"/>
            </a:p>
          </p:txBody>
        </p:sp>
        <p:sp>
          <p:nvSpPr>
            <p:cNvPr id="14404" name="Line 1059"/>
            <p:cNvSpPr>
              <a:spLocks noChangeShapeType="1"/>
            </p:cNvSpPr>
            <p:nvPr/>
          </p:nvSpPr>
          <p:spPr bwMode="auto">
            <a:xfrm>
              <a:off x="4128" y="588"/>
              <a:ext cx="0" cy="56"/>
            </a:xfrm>
            <a:prstGeom prst="line">
              <a:avLst/>
            </a:prstGeom>
            <a:noFill/>
            <a:ln w="12700">
              <a:solidFill>
                <a:schemeClr val="tx1"/>
              </a:solidFill>
              <a:round/>
              <a:headEnd/>
              <a:tailEnd/>
            </a:ln>
          </p:spPr>
          <p:txBody>
            <a:bodyPr wrap="none" anchor="ctr"/>
            <a:lstStyle/>
            <a:p>
              <a:endParaRPr lang="en-US"/>
            </a:p>
          </p:txBody>
        </p:sp>
        <p:sp>
          <p:nvSpPr>
            <p:cNvPr id="14405" name="Line 1060"/>
            <p:cNvSpPr>
              <a:spLocks noChangeShapeType="1"/>
            </p:cNvSpPr>
            <p:nvPr/>
          </p:nvSpPr>
          <p:spPr bwMode="auto">
            <a:xfrm>
              <a:off x="4320" y="588"/>
              <a:ext cx="0" cy="56"/>
            </a:xfrm>
            <a:prstGeom prst="line">
              <a:avLst/>
            </a:prstGeom>
            <a:noFill/>
            <a:ln w="12700">
              <a:solidFill>
                <a:schemeClr val="tx1"/>
              </a:solidFill>
              <a:round/>
              <a:headEnd/>
              <a:tailEnd/>
            </a:ln>
          </p:spPr>
          <p:txBody>
            <a:bodyPr wrap="none" anchor="ctr"/>
            <a:lstStyle/>
            <a:p>
              <a:endParaRPr lang="en-US"/>
            </a:p>
          </p:txBody>
        </p:sp>
        <p:sp>
          <p:nvSpPr>
            <p:cNvPr id="14406" name="Line 1061"/>
            <p:cNvSpPr>
              <a:spLocks noChangeShapeType="1"/>
            </p:cNvSpPr>
            <p:nvPr/>
          </p:nvSpPr>
          <p:spPr bwMode="auto">
            <a:xfrm>
              <a:off x="4512" y="588"/>
              <a:ext cx="0" cy="56"/>
            </a:xfrm>
            <a:prstGeom prst="line">
              <a:avLst/>
            </a:prstGeom>
            <a:noFill/>
            <a:ln w="12700">
              <a:solidFill>
                <a:schemeClr val="tx1"/>
              </a:solidFill>
              <a:round/>
              <a:headEnd/>
              <a:tailEnd/>
            </a:ln>
          </p:spPr>
          <p:txBody>
            <a:bodyPr wrap="none" anchor="ctr"/>
            <a:lstStyle/>
            <a:p>
              <a:endParaRPr lang="en-US"/>
            </a:p>
          </p:txBody>
        </p:sp>
        <p:sp>
          <p:nvSpPr>
            <p:cNvPr id="14407" name="Line 1062"/>
            <p:cNvSpPr>
              <a:spLocks noChangeShapeType="1"/>
            </p:cNvSpPr>
            <p:nvPr/>
          </p:nvSpPr>
          <p:spPr bwMode="auto">
            <a:xfrm>
              <a:off x="4704" y="588"/>
              <a:ext cx="0" cy="56"/>
            </a:xfrm>
            <a:prstGeom prst="line">
              <a:avLst/>
            </a:prstGeom>
            <a:noFill/>
            <a:ln w="12700">
              <a:solidFill>
                <a:schemeClr val="tx1"/>
              </a:solidFill>
              <a:round/>
              <a:headEnd/>
              <a:tailEnd/>
            </a:ln>
          </p:spPr>
          <p:txBody>
            <a:bodyPr wrap="none" anchor="ctr"/>
            <a:lstStyle/>
            <a:p>
              <a:endParaRPr lang="en-US"/>
            </a:p>
          </p:txBody>
        </p:sp>
      </p:grpSp>
      <p:sp>
        <p:nvSpPr>
          <p:cNvPr id="14357" name="Line 1063"/>
          <p:cNvSpPr>
            <a:spLocks noChangeShapeType="1"/>
          </p:cNvSpPr>
          <p:nvPr/>
        </p:nvSpPr>
        <p:spPr bwMode="auto">
          <a:xfrm>
            <a:off x="1847850" y="1435695"/>
            <a:ext cx="0" cy="317500"/>
          </a:xfrm>
          <a:prstGeom prst="line">
            <a:avLst/>
          </a:prstGeom>
          <a:noFill/>
          <a:ln w="12700">
            <a:solidFill>
              <a:schemeClr val="tx1"/>
            </a:solidFill>
            <a:round/>
            <a:headEnd type="triangle" w="med" len="med"/>
            <a:tailEnd/>
          </a:ln>
        </p:spPr>
        <p:txBody>
          <a:bodyPr wrap="none" anchor="ctr"/>
          <a:lstStyle/>
          <a:p>
            <a:endParaRPr lang="en-US"/>
          </a:p>
        </p:txBody>
      </p:sp>
      <p:sp>
        <p:nvSpPr>
          <p:cNvPr id="14358" name="Rectangle 1064"/>
          <p:cNvSpPr>
            <a:spLocks noChangeArrowheads="1"/>
          </p:cNvSpPr>
          <p:nvPr/>
        </p:nvSpPr>
        <p:spPr bwMode="auto">
          <a:xfrm>
            <a:off x="1662113" y="1788120"/>
            <a:ext cx="520700" cy="363538"/>
          </a:xfrm>
          <a:prstGeom prst="rect">
            <a:avLst/>
          </a:prstGeom>
          <a:noFill/>
          <a:ln w="12700">
            <a:noFill/>
            <a:miter lim="800000"/>
            <a:headEnd/>
            <a:tailEnd/>
          </a:ln>
        </p:spPr>
        <p:txBody>
          <a:bodyPr wrap="none" lIns="90488" tIns="44450" rIns="90488" bIns="44450">
            <a:spAutoFit/>
          </a:bodyPr>
          <a:lstStyle/>
          <a:p>
            <a:pPr eaLnBrk="0" hangingPunct="0"/>
            <a:r>
              <a:rPr lang="en-US" sz="1800"/>
              <a:t>S</a:t>
            </a:r>
            <a:r>
              <a:rPr lang="en-US" sz="1800" baseline="-25000"/>
              <a:t>last</a:t>
            </a:r>
          </a:p>
        </p:txBody>
      </p:sp>
      <p:sp>
        <p:nvSpPr>
          <p:cNvPr id="14359" name="Rectangle 1065"/>
          <p:cNvSpPr>
            <a:spLocks noChangeArrowheads="1"/>
          </p:cNvSpPr>
          <p:nvPr/>
        </p:nvSpPr>
        <p:spPr bwMode="auto">
          <a:xfrm>
            <a:off x="6119813" y="1699220"/>
            <a:ext cx="596900" cy="363538"/>
          </a:xfrm>
          <a:prstGeom prst="rect">
            <a:avLst/>
          </a:prstGeom>
          <a:noFill/>
          <a:ln w="12700">
            <a:noFill/>
            <a:miter lim="800000"/>
            <a:headEnd/>
            <a:tailEnd/>
          </a:ln>
        </p:spPr>
        <p:txBody>
          <a:bodyPr wrap="none" lIns="90488" tIns="44450" rIns="90488" bIns="44450">
            <a:spAutoFit/>
          </a:bodyPr>
          <a:lstStyle/>
          <a:p>
            <a:pPr eaLnBrk="0" hangingPunct="0"/>
            <a:r>
              <a:rPr lang="en-US" sz="1800"/>
              <a:t>R</a:t>
            </a:r>
            <a:r>
              <a:rPr lang="en-US" sz="1800" baseline="-25000"/>
              <a:t>next</a:t>
            </a:r>
          </a:p>
        </p:txBody>
      </p:sp>
      <p:sp>
        <p:nvSpPr>
          <p:cNvPr id="14360" name="Line 1066"/>
          <p:cNvSpPr>
            <a:spLocks noChangeShapeType="1"/>
          </p:cNvSpPr>
          <p:nvPr/>
        </p:nvSpPr>
        <p:spPr bwMode="auto">
          <a:xfrm>
            <a:off x="6407150" y="1473795"/>
            <a:ext cx="0" cy="317500"/>
          </a:xfrm>
          <a:prstGeom prst="line">
            <a:avLst/>
          </a:prstGeom>
          <a:noFill/>
          <a:ln w="12700">
            <a:solidFill>
              <a:schemeClr val="tx1"/>
            </a:solidFill>
            <a:round/>
            <a:headEnd type="triangle" w="med" len="med"/>
            <a:tailEnd/>
          </a:ln>
        </p:spPr>
        <p:txBody>
          <a:bodyPr wrap="none" anchor="ctr"/>
          <a:lstStyle/>
          <a:p>
            <a:endParaRPr lang="en-US"/>
          </a:p>
        </p:txBody>
      </p:sp>
      <p:sp>
        <p:nvSpPr>
          <p:cNvPr id="14361" name="Rectangle 1067"/>
          <p:cNvSpPr>
            <a:spLocks noChangeArrowheads="1"/>
          </p:cNvSpPr>
          <p:nvPr/>
        </p:nvSpPr>
        <p:spPr bwMode="auto">
          <a:xfrm>
            <a:off x="468313" y="1064220"/>
            <a:ext cx="638175" cy="363538"/>
          </a:xfrm>
          <a:prstGeom prst="rect">
            <a:avLst/>
          </a:prstGeom>
          <a:noFill/>
          <a:ln w="12700">
            <a:noFill/>
            <a:miter lim="800000"/>
            <a:headEnd/>
            <a:tailEnd/>
          </a:ln>
        </p:spPr>
        <p:txBody>
          <a:bodyPr wrap="none" lIns="90488" tIns="44450" rIns="90488" bIns="44450">
            <a:spAutoFit/>
          </a:bodyPr>
          <a:lstStyle/>
          <a:p>
            <a:pPr eaLnBrk="0" hangingPunct="0"/>
            <a:r>
              <a:rPr lang="en-US" sz="1800"/>
              <a:t>0    1</a:t>
            </a:r>
          </a:p>
        </p:txBody>
      </p:sp>
      <p:sp>
        <p:nvSpPr>
          <p:cNvPr id="14362" name="Rectangle 1068"/>
          <p:cNvSpPr>
            <a:spLocks noChangeArrowheads="1"/>
          </p:cNvSpPr>
          <p:nvPr/>
        </p:nvSpPr>
        <p:spPr bwMode="auto">
          <a:xfrm>
            <a:off x="1077913" y="1064220"/>
            <a:ext cx="638175" cy="363538"/>
          </a:xfrm>
          <a:prstGeom prst="rect">
            <a:avLst/>
          </a:prstGeom>
          <a:noFill/>
          <a:ln w="12700">
            <a:noFill/>
            <a:miter lim="800000"/>
            <a:headEnd/>
            <a:tailEnd/>
          </a:ln>
        </p:spPr>
        <p:txBody>
          <a:bodyPr wrap="none" lIns="90488" tIns="44450" rIns="90488" bIns="44450">
            <a:spAutoFit/>
          </a:bodyPr>
          <a:lstStyle/>
          <a:p>
            <a:pPr eaLnBrk="0" hangingPunct="0"/>
            <a:r>
              <a:rPr lang="en-US" sz="1800"/>
              <a:t>0    1</a:t>
            </a:r>
          </a:p>
        </p:txBody>
      </p:sp>
      <p:sp>
        <p:nvSpPr>
          <p:cNvPr id="14363" name="Rectangle 1069"/>
          <p:cNvSpPr>
            <a:spLocks noChangeArrowheads="1"/>
          </p:cNvSpPr>
          <p:nvPr/>
        </p:nvSpPr>
        <p:spPr bwMode="auto">
          <a:xfrm>
            <a:off x="1712913" y="1064220"/>
            <a:ext cx="638175" cy="363538"/>
          </a:xfrm>
          <a:prstGeom prst="rect">
            <a:avLst/>
          </a:prstGeom>
          <a:noFill/>
          <a:ln w="12700">
            <a:noFill/>
            <a:miter lim="800000"/>
            <a:headEnd/>
            <a:tailEnd/>
          </a:ln>
        </p:spPr>
        <p:txBody>
          <a:bodyPr wrap="none" lIns="90488" tIns="44450" rIns="90488" bIns="44450">
            <a:spAutoFit/>
          </a:bodyPr>
          <a:lstStyle/>
          <a:p>
            <a:pPr eaLnBrk="0" hangingPunct="0"/>
            <a:r>
              <a:rPr lang="en-US" sz="1800"/>
              <a:t>0    1</a:t>
            </a:r>
          </a:p>
        </p:txBody>
      </p:sp>
      <p:sp>
        <p:nvSpPr>
          <p:cNvPr id="14364" name="Rectangle 1070"/>
          <p:cNvSpPr>
            <a:spLocks noChangeArrowheads="1"/>
          </p:cNvSpPr>
          <p:nvPr/>
        </p:nvSpPr>
        <p:spPr bwMode="auto">
          <a:xfrm>
            <a:off x="2347913" y="1064220"/>
            <a:ext cx="638175" cy="363538"/>
          </a:xfrm>
          <a:prstGeom prst="rect">
            <a:avLst/>
          </a:prstGeom>
          <a:noFill/>
          <a:ln w="12700">
            <a:noFill/>
            <a:miter lim="800000"/>
            <a:headEnd/>
            <a:tailEnd/>
          </a:ln>
        </p:spPr>
        <p:txBody>
          <a:bodyPr wrap="none" lIns="90488" tIns="44450" rIns="90488" bIns="44450">
            <a:spAutoFit/>
          </a:bodyPr>
          <a:lstStyle/>
          <a:p>
            <a:pPr eaLnBrk="0" hangingPunct="0"/>
            <a:r>
              <a:rPr lang="en-US" sz="1800"/>
              <a:t>0    1</a:t>
            </a:r>
          </a:p>
        </p:txBody>
      </p:sp>
      <p:sp>
        <p:nvSpPr>
          <p:cNvPr id="14365" name="Rectangle 1071"/>
          <p:cNvSpPr>
            <a:spLocks noChangeArrowheads="1"/>
          </p:cNvSpPr>
          <p:nvPr/>
        </p:nvSpPr>
        <p:spPr bwMode="auto">
          <a:xfrm>
            <a:off x="5027613" y="1102320"/>
            <a:ext cx="638175" cy="363538"/>
          </a:xfrm>
          <a:prstGeom prst="rect">
            <a:avLst/>
          </a:prstGeom>
          <a:noFill/>
          <a:ln w="12700">
            <a:noFill/>
            <a:miter lim="800000"/>
            <a:headEnd/>
            <a:tailEnd/>
          </a:ln>
        </p:spPr>
        <p:txBody>
          <a:bodyPr wrap="none" lIns="90488" tIns="44450" rIns="90488" bIns="44450">
            <a:spAutoFit/>
          </a:bodyPr>
          <a:lstStyle/>
          <a:p>
            <a:pPr eaLnBrk="0" hangingPunct="0"/>
            <a:r>
              <a:rPr lang="en-US" sz="1800"/>
              <a:t>0    1</a:t>
            </a:r>
          </a:p>
        </p:txBody>
      </p:sp>
      <p:sp>
        <p:nvSpPr>
          <p:cNvPr id="14366" name="Rectangle 1072"/>
          <p:cNvSpPr>
            <a:spLocks noChangeArrowheads="1"/>
          </p:cNvSpPr>
          <p:nvPr/>
        </p:nvSpPr>
        <p:spPr bwMode="auto">
          <a:xfrm>
            <a:off x="5637213" y="1102320"/>
            <a:ext cx="638175" cy="363538"/>
          </a:xfrm>
          <a:prstGeom prst="rect">
            <a:avLst/>
          </a:prstGeom>
          <a:noFill/>
          <a:ln w="12700">
            <a:noFill/>
            <a:miter lim="800000"/>
            <a:headEnd/>
            <a:tailEnd/>
          </a:ln>
        </p:spPr>
        <p:txBody>
          <a:bodyPr wrap="none" lIns="90488" tIns="44450" rIns="90488" bIns="44450">
            <a:spAutoFit/>
          </a:bodyPr>
          <a:lstStyle/>
          <a:p>
            <a:pPr eaLnBrk="0" hangingPunct="0"/>
            <a:r>
              <a:rPr lang="en-US" sz="1800"/>
              <a:t>0    1</a:t>
            </a:r>
          </a:p>
        </p:txBody>
      </p:sp>
      <p:sp>
        <p:nvSpPr>
          <p:cNvPr id="14367" name="Rectangle 1073"/>
          <p:cNvSpPr>
            <a:spLocks noChangeArrowheads="1"/>
          </p:cNvSpPr>
          <p:nvPr/>
        </p:nvSpPr>
        <p:spPr bwMode="auto">
          <a:xfrm>
            <a:off x="6272213" y="1102320"/>
            <a:ext cx="638175" cy="363538"/>
          </a:xfrm>
          <a:prstGeom prst="rect">
            <a:avLst/>
          </a:prstGeom>
          <a:noFill/>
          <a:ln w="12700">
            <a:noFill/>
            <a:miter lim="800000"/>
            <a:headEnd/>
            <a:tailEnd/>
          </a:ln>
        </p:spPr>
        <p:txBody>
          <a:bodyPr wrap="none" lIns="90488" tIns="44450" rIns="90488" bIns="44450">
            <a:spAutoFit/>
          </a:bodyPr>
          <a:lstStyle/>
          <a:p>
            <a:pPr eaLnBrk="0" hangingPunct="0"/>
            <a:r>
              <a:rPr lang="en-US" sz="1800"/>
              <a:t>0    1</a:t>
            </a:r>
          </a:p>
        </p:txBody>
      </p:sp>
      <p:sp>
        <p:nvSpPr>
          <p:cNvPr id="14368" name="Rectangle 1074"/>
          <p:cNvSpPr>
            <a:spLocks noChangeArrowheads="1"/>
          </p:cNvSpPr>
          <p:nvPr/>
        </p:nvSpPr>
        <p:spPr bwMode="auto">
          <a:xfrm>
            <a:off x="6907213" y="1102320"/>
            <a:ext cx="638175" cy="363538"/>
          </a:xfrm>
          <a:prstGeom prst="rect">
            <a:avLst/>
          </a:prstGeom>
          <a:noFill/>
          <a:ln w="12700">
            <a:noFill/>
            <a:miter lim="800000"/>
            <a:headEnd/>
            <a:tailEnd/>
          </a:ln>
        </p:spPr>
        <p:txBody>
          <a:bodyPr wrap="none" lIns="90488" tIns="44450" rIns="90488" bIns="44450">
            <a:spAutoFit/>
          </a:bodyPr>
          <a:lstStyle/>
          <a:p>
            <a:pPr eaLnBrk="0" hangingPunct="0"/>
            <a:r>
              <a:rPr lang="en-US" sz="1800"/>
              <a:t>0    1</a:t>
            </a:r>
          </a:p>
        </p:txBody>
      </p:sp>
      <p:grpSp>
        <p:nvGrpSpPr>
          <p:cNvPr id="14369" name="Group 1075"/>
          <p:cNvGrpSpPr>
            <a:grpSpLocks/>
          </p:cNvGrpSpPr>
          <p:nvPr/>
        </p:nvGrpSpPr>
        <p:grpSpPr bwMode="auto">
          <a:xfrm>
            <a:off x="2393950" y="1778595"/>
            <a:ext cx="635000" cy="698500"/>
            <a:chOff x="1508" y="868"/>
            <a:chExt cx="400" cy="440"/>
          </a:xfrm>
        </p:grpSpPr>
        <p:sp>
          <p:nvSpPr>
            <p:cNvPr id="14396" name="Oval 1076"/>
            <p:cNvSpPr>
              <a:spLocks noChangeArrowheads="1"/>
            </p:cNvSpPr>
            <p:nvPr/>
          </p:nvSpPr>
          <p:spPr bwMode="auto">
            <a:xfrm>
              <a:off x="1508" y="908"/>
              <a:ext cx="400" cy="400"/>
            </a:xfrm>
            <a:prstGeom prst="ellipse">
              <a:avLst/>
            </a:prstGeom>
            <a:noFill/>
            <a:ln w="12700">
              <a:solidFill>
                <a:schemeClr val="tx1"/>
              </a:solidFill>
              <a:round/>
              <a:headEnd/>
              <a:tailEnd/>
            </a:ln>
          </p:spPr>
          <p:txBody>
            <a:bodyPr wrap="none" anchor="ctr"/>
            <a:lstStyle/>
            <a:p>
              <a:endParaRPr lang="en-US" b="1"/>
            </a:p>
          </p:txBody>
        </p:sp>
        <p:sp>
          <p:nvSpPr>
            <p:cNvPr id="14397" name="Line 1077"/>
            <p:cNvSpPr>
              <a:spLocks noChangeShapeType="1"/>
            </p:cNvSpPr>
            <p:nvPr/>
          </p:nvSpPr>
          <p:spPr bwMode="auto">
            <a:xfrm flipV="1">
              <a:off x="1716" y="996"/>
              <a:ext cx="176" cy="128"/>
            </a:xfrm>
            <a:prstGeom prst="line">
              <a:avLst/>
            </a:prstGeom>
            <a:noFill/>
            <a:ln w="12700">
              <a:solidFill>
                <a:schemeClr val="tx1"/>
              </a:solidFill>
              <a:round/>
              <a:headEnd/>
              <a:tailEnd type="triangle" w="med" len="med"/>
            </a:ln>
          </p:spPr>
          <p:txBody>
            <a:bodyPr wrap="none" anchor="ctr"/>
            <a:lstStyle/>
            <a:p>
              <a:endParaRPr lang="en-US"/>
            </a:p>
          </p:txBody>
        </p:sp>
        <p:sp>
          <p:nvSpPr>
            <p:cNvPr id="14398" name="Line 1078"/>
            <p:cNvSpPr>
              <a:spLocks noChangeShapeType="1"/>
            </p:cNvSpPr>
            <p:nvPr/>
          </p:nvSpPr>
          <p:spPr bwMode="auto">
            <a:xfrm>
              <a:off x="1712" y="868"/>
              <a:ext cx="0" cy="56"/>
            </a:xfrm>
            <a:prstGeom prst="line">
              <a:avLst/>
            </a:prstGeom>
            <a:noFill/>
            <a:ln w="12700">
              <a:solidFill>
                <a:schemeClr val="tx1"/>
              </a:solidFill>
              <a:round/>
              <a:headEnd/>
              <a:tailEnd/>
            </a:ln>
          </p:spPr>
          <p:txBody>
            <a:bodyPr wrap="none" anchor="ctr"/>
            <a:lstStyle/>
            <a:p>
              <a:endParaRPr lang="en-US"/>
            </a:p>
          </p:txBody>
        </p:sp>
      </p:grpSp>
      <p:sp>
        <p:nvSpPr>
          <p:cNvPr id="14370" name="Rectangle 1079"/>
          <p:cNvSpPr>
            <a:spLocks noChangeArrowheads="1"/>
          </p:cNvSpPr>
          <p:nvPr/>
        </p:nvSpPr>
        <p:spPr bwMode="auto">
          <a:xfrm>
            <a:off x="2890838" y="3934420"/>
            <a:ext cx="838200" cy="520700"/>
          </a:xfrm>
          <a:prstGeom prst="rect">
            <a:avLst/>
          </a:prstGeom>
          <a:noFill/>
          <a:ln w="12700">
            <a:solidFill>
              <a:schemeClr val="tx1"/>
            </a:solidFill>
            <a:miter lim="800000"/>
            <a:headEnd/>
            <a:tailEnd/>
          </a:ln>
        </p:spPr>
        <p:txBody>
          <a:bodyPr wrap="none" anchor="ctr"/>
          <a:lstStyle/>
          <a:p>
            <a:endParaRPr lang="en-US" b="1"/>
          </a:p>
        </p:txBody>
      </p:sp>
      <p:sp>
        <p:nvSpPr>
          <p:cNvPr id="14371" name="Rectangle 1080"/>
          <p:cNvSpPr>
            <a:spLocks noChangeArrowheads="1"/>
          </p:cNvSpPr>
          <p:nvPr/>
        </p:nvSpPr>
        <p:spPr bwMode="auto">
          <a:xfrm>
            <a:off x="3009900" y="4007445"/>
            <a:ext cx="619125" cy="363538"/>
          </a:xfrm>
          <a:prstGeom prst="rect">
            <a:avLst/>
          </a:prstGeom>
          <a:noFill/>
          <a:ln w="12700">
            <a:noFill/>
            <a:miter lim="800000"/>
            <a:headEnd/>
            <a:tailEnd/>
          </a:ln>
        </p:spPr>
        <p:txBody>
          <a:bodyPr wrap="none" lIns="90488" tIns="44450" rIns="90488" bIns="44450">
            <a:spAutoFit/>
          </a:bodyPr>
          <a:lstStyle/>
          <a:p>
            <a:pPr eaLnBrk="0" hangingPunct="0"/>
            <a:r>
              <a:rPr lang="en-US" sz="1800"/>
              <a:t>(0,0)</a:t>
            </a:r>
          </a:p>
        </p:txBody>
      </p:sp>
      <p:sp>
        <p:nvSpPr>
          <p:cNvPr id="14372" name="Rectangle 1081"/>
          <p:cNvSpPr>
            <a:spLocks noChangeArrowheads="1"/>
          </p:cNvSpPr>
          <p:nvPr/>
        </p:nvSpPr>
        <p:spPr bwMode="auto">
          <a:xfrm>
            <a:off x="7018338" y="3934420"/>
            <a:ext cx="838200" cy="520700"/>
          </a:xfrm>
          <a:prstGeom prst="rect">
            <a:avLst/>
          </a:prstGeom>
          <a:noFill/>
          <a:ln w="12700">
            <a:solidFill>
              <a:schemeClr val="tx1"/>
            </a:solidFill>
            <a:miter lim="800000"/>
            <a:headEnd/>
            <a:tailEnd/>
          </a:ln>
        </p:spPr>
        <p:txBody>
          <a:bodyPr wrap="none" anchor="ctr"/>
          <a:lstStyle/>
          <a:p>
            <a:endParaRPr lang="en-US" b="1"/>
          </a:p>
        </p:txBody>
      </p:sp>
      <p:sp>
        <p:nvSpPr>
          <p:cNvPr id="14373" name="Rectangle 1082"/>
          <p:cNvSpPr>
            <a:spLocks noChangeArrowheads="1"/>
          </p:cNvSpPr>
          <p:nvPr/>
        </p:nvSpPr>
        <p:spPr bwMode="auto">
          <a:xfrm>
            <a:off x="7112000" y="4020145"/>
            <a:ext cx="619125" cy="363538"/>
          </a:xfrm>
          <a:prstGeom prst="rect">
            <a:avLst/>
          </a:prstGeom>
          <a:noFill/>
          <a:ln w="12700">
            <a:noFill/>
            <a:miter lim="800000"/>
            <a:headEnd/>
            <a:tailEnd/>
          </a:ln>
        </p:spPr>
        <p:txBody>
          <a:bodyPr wrap="none" lIns="90488" tIns="44450" rIns="90488" bIns="44450">
            <a:spAutoFit/>
          </a:bodyPr>
          <a:lstStyle/>
          <a:p>
            <a:pPr eaLnBrk="0" hangingPunct="0"/>
            <a:r>
              <a:rPr lang="en-US" sz="1800"/>
              <a:t>(0,1)</a:t>
            </a:r>
          </a:p>
        </p:txBody>
      </p:sp>
      <p:sp>
        <p:nvSpPr>
          <p:cNvPr id="14374" name="Rectangle 1083"/>
          <p:cNvSpPr>
            <a:spLocks noChangeArrowheads="1"/>
          </p:cNvSpPr>
          <p:nvPr/>
        </p:nvSpPr>
        <p:spPr bwMode="auto">
          <a:xfrm>
            <a:off x="2878138" y="5788620"/>
            <a:ext cx="838200" cy="520700"/>
          </a:xfrm>
          <a:prstGeom prst="rect">
            <a:avLst/>
          </a:prstGeom>
          <a:noFill/>
          <a:ln w="12700">
            <a:solidFill>
              <a:schemeClr val="tx1"/>
            </a:solidFill>
            <a:miter lim="800000"/>
            <a:headEnd/>
            <a:tailEnd/>
          </a:ln>
        </p:spPr>
        <p:txBody>
          <a:bodyPr wrap="none" anchor="ctr"/>
          <a:lstStyle/>
          <a:p>
            <a:endParaRPr lang="en-US" b="1"/>
          </a:p>
        </p:txBody>
      </p:sp>
      <p:sp>
        <p:nvSpPr>
          <p:cNvPr id="14375" name="Rectangle 1084"/>
          <p:cNvSpPr>
            <a:spLocks noChangeArrowheads="1"/>
          </p:cNvSpPr>
          <p:nvPr/>
        </p:nvSpPr>
        <p:spPr bwMode="auto">
          <a:xfrm>
            <a:off x="2997200" y="5861645"/>
            <a:ext cx="619125" cy="363538"/>
          </a:xfrm>
          <a:prstGeom prst="rect">
            <a:avLst/>
          </a:prstGeom>
          <a:noFill/>
          <a:ln w="12700">
            <a:noFill/>
            <a:miter lim="800000"/>
            <a:headEnd/>
            <a:tailEnd/>
          </a:ln>
        </p:spPr>
        <p:txBody>
          <a:bodyPr wrap="none" lIns="90488" tIns="44450" rIns="90488" bIns="44450">
            <a:spAutoFit/>
          </a:bodyPr>
          <a:lstStyle/>
          <a:p>
            <a:pPr eaLnBrk="0" hangingPunct="0"/>
            <a:r>
              <a:rPr lang="en-US" sz="1800"/>
              <a:t>(1,0)</a:t>
            </a:r>
          </a:p>
        </p:txBody>
      </p:sp>
      <p:sp>
        <p:nvSpPr>
          <p:cNvPr id="14376" name="Rectangle 1085"/>
          <p:cNvSpPr>
            <a:spLocks noChangeArrowheads="1"/>
          </p:cNvSpPr>
          <p:nvPr/>
        </p:nvSpPr>
        <p:spPr bwMode="auto">
          <a:xfrm>
            <a:off x="7005638" y="5788620"/>
            <a:ext cx="838200" cy="520700"/>
          </a:xfrm>
          <a:prstGeom prst="rect">
            <a:avLst/>
          </a:prstGeom>
          <a:noFill/>
          <a:ln w="12700">
            <a:solidFill>
              <a:schemeClr val="tx1"/>
            </a:solidFill>
            <a:miter lim="800000"/>
            <a:headEnd/>
            <a:tailEnd/>
          </a:ln>
        </p:spPr>
        <p:txBody>
          <a:bodyPr wrap="none" anchor="ctr"/>
          <a:lstStyle/>
          <a:p>
            <a:endParaRPr lang="en-US" b="1"/>
          </a:p>
        </p:txBody>
      </p:sp>
      <p:sp>
        <p:nvSpPr>
          <p:cNvPr id="14377" name="Rectangle 1086"/>
          <p:cNvSpPr>
            <a:spLocks noChangeArrowheads="1"/>
          </p:cNvSpPr>
          <p:nvPr/>
        </p:nvSpPr>
        <p:spPr bwMode="auto">
          <a:xfrm>
            <a:off x="7099300" y="5874345"/>
            <a:ext cx="619125" cy="363538"/>
          </a:xfrm>
          <a:prstGeom prst="rect">
            <a:avLst/>
          </a:prstGeom>
          <a:noFill/>
          <a:ln w="12700">
            <a:noFill/>
            <a:miter lim="800000"/>
            <a:headEnd/>
            <a:tailEnd/>
          </a:ln>
        </p:spPr>
        <p:txBody>
          <a:bodyPr wrap="none" lIns="90488" tIns="44450" rIns="90488" bIns="44450">
            <a:spAutoFit/>
          </a:bodyPr>
          <a:lstStyle/>
          <a:p>
            <a:pPr eaLnBrk="0" hangingPunct="0"/>
            <a:r>
              <a:rPr lang="en-US" sz="1800"/>
              <a:t>(1,1)</a:t>
            </a:r>
          </a:p>
        </p:txBody>
      </p:sp>
      <p:sp>
        <p:nvSpPr>
          <p:cNvPr id="14378" name="Rectangle 1087"/>
          <p:cNvSpPr>
            <a:spLocks noChangeArrowheads="1"/>
          </p:cNvSpPr>
          <p:nvPr/>
        </p:nvSpPr>
        <p:spPr bwMode="auto">
          <a:xfrm>
            <a:off x="3059113" y="2092920"/>
            <a:ext cx="739775" cy="363538"/>
          </a:xfrm>
          <a:prstGeom prst="rect">
            <a:avLst/>
          </a:prstGeom>
          <a:noFill/>
          <a:ln w="12700">
            <a:noFill/>
            <a:miter lim="800000"/>
            <a:headEnd/>
            <a:tailEnd/>
          </a:ln>
        </p:spPr>
        <p:txBody>
          <a:bodyPr wrap="none" lIns="90488" tIns="44450" rIns="90488" bIns="44450">
            <a:spAutoFit/>
          </a:bodyPr>
          <a:lstStyle/>
          <a:p>
            <a:pPr eaLnBrk="0" hangingPunct="0"/>
            <a:r>
              <a:rPr lang="en-US" sz="1800"/>
              <a:t>Timer</a:t>
            </a:r>
          </a:p>
        </p:txBody>
      </p:sp>
      <p:sp>
        <p:nvSpPr>
          <p:cNvPr id="14379" name="Line 1088"/>
          <p:cNvSpPr>
            <a:spLocks noChangeShapeType="1"/>
          </p:cNvSpPr>
          <p:nvPr/>
        </p:nvSpPr>
        <p:spPr bwMode="auto">
          <a:xfrm>
            <a:off x="3741738" y="4207470"/>
            <a:ext cx="3263900" cy="0"/>
          </a:xfrm>
          <a:prstGeom prst="line">
            <a:avLst/>
          </a:prstGeom>
          <a:noFill/>
          <a:ln w="12700">
            <a:solidFill>
              <a:schemeClr val="tx1"/>
            </a:solidFill>
            <a:round/>
            <a:headEnd/>
            <a:tailEnd type="triangle" w="med" len="med"/>
          </a:ln>
        </p:spPr>
        <p:txBody>
          <a:bodyPr wrap="none" anchor="ctr"/>
          <a:lstStyle/>
          <a:p>
            <a:endParaRPr lang="en-US"/>
          </a:p>
        </p:txBody>
      </p:sp>
      <p:sp>
        <p:nvSpPr>
          <p:cNvPr id="14380" name="Line 1089"/>
          <p:cNvSpPr>
            <a:spLocks noChangeShapeType="1"/>
          </p:cNvSpPr>
          <p:nvPr/>
        </p:nvSpPr>
        <p:spPr bwMode="auto">
          <a:xfrm>
            <a:off x="7418388" y="4467820"/>
            <a:ext cx="0" cy="1308100"/>
          </a:xfrm>
          <a:prstGeom prst="line">
            <a:avLst/>
          </a:prstGeom>
          <a:noFill/>
          <a:ln w="12700">
            <a:solidFill>
              <a:schemeClr val="tx1"/>
            </a:solidFill>
            <a:round/>
            <a:headEnd/>
            <a:tailEnd type="triangle" w="med" len="med"/>
          </a:ln>
        </p:spPr>
        <p:txBody>
          <a:bodyPr wrap="none" anchor="ctr"/>
          <a:lstStyle/>
          <a:p>
            <a:endParaRPr lang="en-US"/>
          </a:p>
        </p:txBody>
      </p:sp>
      <p:sp>
        <p:nvSpPr>
          <p:cNvPr id="14381" name="Line 1090"/>
          <p:cNvSpPr>
            <a:spLocks noChangeShapeType="1"/>
          </p:cNvSpPr>
          <p:nvPr/>
        </p:nvSpPr>
        <p:spPr bwMode="auto">
          <a:xfrm flipH="1">
            <a:off x="3729038" y="6048970"/>
            <a:ext cx="3276600" cy="0"/>
          </a:xfrm>
          <a:prstGeom prst="line">
            <a:avLst/>
          </a:prstGeom>
          <a:noFill/>
          <a:ln w="12700">
            <a:solidFill>
              <a:schemeClr val="tx1"/>
            </a:solidFill>
            <a:round/>
            <a:headEnd/>
            <a:tailEnd type="triangle" w="med" len="med"/>
          </a:ln>
        </p:spPr>
        <p:txBody>
          <a:bodyPr wrap="none" anchor="ctr"/>
          <a:lstStyle/>
          <a:p>
            <a:endParaRPr lang="en-US"/>
          </a:p>
        </p:txBody>
      </p:sp>
      <p:sp>
        <p:nvSpPr>
          <p:cNvPr id="14382" name="Line 1091"/>
          <p:cNvSpPr>
            <a:spLocks noChangeShapeType="1"/>
          </p:cNvSpPr>
          <p:nvPr/>
        </p:nvSpPr>
        <p:spPr bwMode="auto">
          <a:xfrm flipV="1">
            <a:off x="3290888" y="4442420"/>
            <a:ext cx="0" cy="1346200"/>
          </a:xfrm>
          <a:prstGeom prst="line">
            <a:avLst/>
          </a:prstGeom>
          <a:noFill/>
          <a:ln w="12700">
            <a:solidFill>
              <a:schemeClr val="tx1"/>
            </a:solidFill>
            <a:round/>
            <a:headEnd/>
            <a:tailEnd type="triangle" w="med" len="med"/>
          </a:ln>
        </p:spPr>
        <p:txBody>
          <a:bodyPr wrap="none" anchor="ctr"/>
          <a:lstStyle/>
          <a:p>
            <a:endParaRPr lang="en-US"/>
          </a:p>
        </p:txBody>
      </p:sp>
      <p:sp>
        <p:nvSpPr>
          <p:cNvPr id="14383" name="Rectangle 1092"/>
          <p:cNvSpPr>
            <a:spLocks noChangeArrowheads="1"/>
          </p:cNvSpPr>
          <p:nvPr/>
        </p:nvSpPr>
        <p:spPr bwMode="auto">
          <a:xfrm>
            <a:off x="749300" y="4299545"/>
            <a:ext cx="1381125" cy="638175"/>
          </a:xfrm>
          <a:prstGeom prst="rect">
            <a:avLst/>
          </a:prstGeom>
          <a:noFill/>
          <a:ln w="12700">
            <a:noFill/>
            <a:miter lim="800000"/>
            <a:headEnd/>
            <a:tailEnd/>
          </a:ln>
        </p:spPr>
        <p:txBody>
          <a:bodyPr wrap="none" lIns="90488" tIns="44450" rIns="90488" bIns="44450">
            <a:spAutoFit/>
          </a:bodyPr>
          <a:lstStyle/>
          <a:p>
            <a:pPr eaLnBrk="0" hangingPunct="0"/>
            <a:r>
              <a:rPr lang="en-US" sz="1800"/>
              <a:t>Global State:</a:t>
            </a:r>
          </a:p>
          <a:p>
            <a:pPr eaLnBrk="0" hangingPunct="0"/>
            <a:r>
              <a:rPr lang="en-US" sz="1800"/>
              <a:t>(S</a:t>
            </a:r>
            <a:r>
              <a:rPr lang="en-US" sz="1800" baseline="-25000"/>
              <a:t>last</a:t>
            </a:r>
            <a:r>
              <a:rPr lang="en-US" sz="1800"/>
              <a:t>, R</a:t>
            </a:r>
            <a:r>
              <a:rPr lang="en-US" sz="1800" baseline="-25000"/>
              <a:t>next</a:t>
            </a:r>
            <a:r>
              <a:rPr lang="en-US" sz="1800"/>
              <a:t>)</a:t>
            </a:r>
          </a:p>
        </p:txBody>
      </p:sp>
      <p:sp>
        <p:nvSpPr>
          <p:cNvPr id="14384" name="Rectangle 1093"/>
          <p:cNvSpPr>
            <a:spLocks noChangeArrowheads="1"/>
          </p:cNvSpPr>
          <p:nvPr/>
        </p:nvSpPr>
        <p:spPr bwMode="auto">
          <a:xfrm>
            <a:off x="4267200" y="3905845"/>
            <a:ext cx="1857375" cy="638175"/>
          </a:xfrm>
          <a:prstGeom prst="rect">
            <a:avLst/>
          </a:prstGeom>
          <a:noFill/>
          <a:ln w="12700">
            <a:noFill/>
            <a:miter lim="800000"/>
            <a:headEnd/>
            <a:tailEnd/>
          </a:ln>
        </p:spPr>
        <p:txBody>
          <a:bodyPr wrap="none" lIns="90488" tIns="44450" rIns="90488" bIns="44450">
            <a:spAutoFit/>
          </a:bodyPr>
          <a:lstStyle/>
          <a:p>
            <a:pPr eaLnBrk="0" hangingPunct="0"/>
            <a:r>
              <a:rPr lang="en-US" sz="1800"/>
              <a:t>Error-free frame 0</a:t>
            </a:r>
          </a:p>
          <a:p>
            <a:pPr eaLnBrk="0" hangingPunct="0"/>
            <a:r>
              <a:rPr lang="en-US" sz="1800"/>
              <a:t>arrives at receiver</a:t>
            </a:r>
          </a:p>
        </p:txBody>
      </p:sp>
      <p:sp>
        <p:nvSpPr>
          <p:cNvPr id="14385" name="Rectangle 1094"/>
          <p:cNvSpPr>
            <a:spLocks noChangeArrowheads="1"/>
          </p:cNvSpPr>
          <p:nvPr/>
        </p:nvSpPr>
        <p:spPr bwMode="auto">
          <a:xfrm>
            <a:off x="7454900" y="4439245"/>
            <a:ext cx="1171575" cy="1187450"/>
          </a:xfrm>
          <a:prstGeom prst="rect">
            <a:avLst/>
          </a:prstGeom>
          <a:noFill/>
          <a:ln w="12700">
            <a:noFill/>
            <a:miter lim="800000"/>
            <a:headEnd/>
            <a:tailEnd/>
          </a:ln>
        </p:spPr>
        <p:txBody>
          <a:bodyPr wrap="none" lIns="90488" tIns="44450" rIns="90488" bIns="44450">
            <a:spAutoFit/>
          </a:bodyPr>
          <a:lstStyle/>
          <a:p>
            <a:pPr eaLnBrk="0" hangingPunct="0"/>
            <a:r>
              <a:rPr lang="en-US" sz="1800"/>
              <a:t>ACK for</a:t>
            </a:r>
          </a:p>
          <a:p>
            <a:pPr eaLnBrk="0" hangingPunct="0"/>
            <a:r>
              <a:rPr lang="en-US" sz="1800"/>
              <a:t>frame 0</a:t>
            </a:r>
          </a:p>
          <a:p>
            <a:pPr eaLnBrk="0" hangingPunct="0"/>
            <a:r>
              <a:rPr lang="en-US" sz="1800"/>
              <a:t>arrives at</a:t>
            </a:r>
          </a:p>
          <a:p>
            <a:pPr eaLnBrk="0" hangingPunct="0"/>
            <a:r>
              <a:rPr lang="en-US" sz="1800"/>
              <a:t>transmitter</a:t>
            </a:r>
          </a:p>
        </p:txBody>
      </p:sp>
      <p:sp>
        <p:nvSpPr>
          <p:cNvPr id="14386" name="Rectangle 1095"/>
          <p:cNvSpPr>
            <a:spLocks noChangeArrowheads="1"/>
          </p:cNvSpPr>
          <p:nvPr/>
        </p:nvSpPr>
        <p:spPr bwMode="auto">
          <a:xfrm>
            <a:off x="3289300" y="4604345"/>
            <a:ext cx="1171575" cy="1187450"/>
          </a:xfrm>
          <a:prstGeom prst="rect">
            <a:avLst/>
          </a:prstGeom>
          <a:noFill/>
          <a:ln w="12700">
            <a:noFill/>
            <a:miter lim="800000"/>
            <a:headEnd/>
            <a:tailEnd/>
          </a:ln>
        </p:spPr>
        <p:txBody>
          <a:bodyPr wrap="none" lIns="90488" tIns="44450" rIns="90488" bIns="44450">
            <a:spAutoFit/>
          </a:bodyPr>
          <a:lstStyle/>
          <a:p>
            <a:pPr eaLnBrk="0" hangingPunct="0"/>
            <a:r>
              <a:rPr lang="en-US" sz="1800"/>
              <a:t>ACK for</a:t>
            </a:r>
          </a:p>
          <a:p>
            <a:pPr eaLnBrk="0" hangingPunct="0"/>
            <a:r>
              <a:rPr lang="en-US" sz="1800"/>
              <a:t>frame 1</a:t>
            </a:r>
          </a:p>
          <a:p>
            <a:pPr eaLnBrk="0" hangingPunct="0"/>
            <a:r>
              <a:rPr lang="en-US" sz="1800"/>
              <a:t>arrives at</a:t>
            </a:r>
          </a:p>
          <a:p>
            <a:pPr eaLnBrk="0" hangingPunct="0"/>
            <a:r>
              <a:rPr lang="en-US" sz="1800"/>
              <a:t>transmitter</a:t>
            </a:r>
          </a:p>
        </p:txBody>
      </p:sp>
      <p:sp>
        <p:nvSpPr>
          <p:cNvPr id="14387" name="Rectangle 1096"/>
          <p:cNvSpPr>
            <a:spLocks noChangeArrowheads="1"/>
          </p:cNvSpPr>
          <p:nvPr/>
        </p:nvSpPr>
        <p:spPr bwMode="auto">
          <a:xfrm>
            <a:off x="4686300" y="5379045"/>
            <a:ext cx="1857375" cy="638175"/>
          </a:xfrm>
          <a:prstGeom prst="rect">
            <a:avLst/>
          </a:prstGeom>
          <a:noFill/>
          <a:ln w="12700">
            <a:noFill/>
            <a:miter lim="800000"/>
            <a:headEnd/>
            <a:tailEnd/>
          </a:ln>
        </p:spPr>
        <p:txBody>
          <a:bodyPr wrap="none" lIns="90488" tIns="44450" rIns="90488" bIns="44450">
            <a:spAutoFit/>
          </a:bodyPr>
          <a:lstStyle/>
          <a:p>
            <a:pPr eaLnBrk="0" hangingPunct="0"/>
            <a:r>
              <a:rPr lang="en-US" sz="1800"/>
              <a:t>Error-free frame 1</a:t>
            </a:r>
          </a:p>
          <a:p>
            <a:pPr eaLnBrk="0" hangingPunct="0"/>
            <a:r>
              <a:rPr lang="en-US" sz="1800"/>
              <a:t>arrives at receiver</a:t>
            </a:r>
          </a:p>
        </p:txBody>
      </p:sp>
      <p:sp>
        <p:nvSpPr>
          <p:cNvPr id="14388" name="Rectangle 1097"/>
          <p:cNvSpPr>
            <a:spLocks noChangeArrowheads="1"/>
          </p:cNvSpPr>
          <p:nvPr/>
        </p:nvSpPr>
        <p:spPr bwMode="auto">
          <a:xfrm>
            <a:off x="1770063" y="3418483"/>
            <a:ext cx="955675" cy="333375"/>
          </a:xfrm>
          <a:prstGeom prst="rect">
            <a:avLst/>
          </a:prstGeom>
          <a:noFill/>
          <a:ln w="12700">
            <a:noFill/>
            <a:miter lim="800000"/>
            <a:headEnd/>
            <a:tailEnd/>
          </a:ln>
        </p:spPr>
        <p:txBody>
          <a:bodyPr wrap="none" lIns="90488" tIns="44450" rIns="90488" bIns="44450">
            <a:spAutoFit/>
          </a:bodyPr>
          <a:lstStyle/>
          <a:p>
            <a:pPr eaLnBrk="0" hangingPunct="0"/>
            <a:r>
              <a:rPr lang="en-US" sz="1600"/>
              <a:t>Station A</a:t>
            </a:r>
          </a:p>
        </p:txBody>
      </p:sp>
      <p:sp>
        <p:nvSpPr>
          <p:cNvPr id="14389" name="Rectangle 1098"/>
          <p:cNvSpPr>
            <a:spLocks noChangeArrowheads="1"/>
          </p:cNvSpPr>
          <p:nvPr/>
        </p:nvSpPr>
        <p:spPr bwMode="auto">
          <a:xfrm>
            <a:off x="6210300" y="3377208"/>
            <a:ext cx="944563" cy="333375"/>
          </a:xfrm>
          <a:prstGeom prst="rect">
            <a:avLst/>
          </a:prstGeom>
          <a:noFill/>
          <a:ln w="12700">
            <a:noFill/>
            <a:miter lim="800000"/>
            <a:headEnd/>
            <a:tailEnd/>
          </a:ln>
        </p:spPr>
        <p:txBody>
          <a:bodyPr wrap="none" lIns="90488" tIns="44450" rIns="90488" bIns="44450">
            <a:spAutoFit/>
          </a:bodyPr>
          <a:lstStyle/>
          <a:p>
            <a:pPr eaLnBrk="0" hangingPunct="0"/>
            <a:r>
              <a:rPr lang="en-US" sz="1600"/>
              <a:t>Station B</a:t>
            </a:r>
          </a:p>
        </p:txBody>
      </p:sp>
      <p:sp>
        <p:nvSpPr>
          <p:cNvPr id="14390" name="Rectangle 1099"/>
          <p:cNvSpPr>
            <a:spLocks noChangeArrowheads="1"/>
          </p:cNvSpPr>
          <p:nvPr/>
        </p:nvSpPr>
        <p:spPr bwMode="auto">
          <a:xfrm>
            <a:off x="3770313" y="3304183"/>
            <a:ext cx="596900" cy="363537"/>
          </a:xfrm>
          <a:prstGeom prst="rect">
            <a:avLst/>
          </a:prstGeom>
          <a:noFill/>
          <a:ln w="12700">
            <a:noFill/>
            <a:miter lim="800000"/>
            <a:headEnd/>
            <a:tailEnd/>
          </a:ln>
        </p:spPr>
        <p:txBody>
          <a:bodyPr wrap="none" lIns="90488" tIns="44450" rIns="90488" bIns="44450">
            <a:spAutoFit/>
          </a:bodyPr>
          <a:lstStyle/>
          <a:p>
            <a:pPr eaLnBrk="0" hangingPunct="0"/>
            <a:r>
              <a:rPr lang="en-US" sz="1800"/>
              <a:t>R</a:t>
            </a:r>
            <a:r>
              <a:rPr lang="en-US" sz="1800" baseline="-25000"/>
              <a:t>next</a:t>
            </a:r>
          </a:p>
        </p:txBody>
      </p:sp>
      <p:sp>
        <p:nvSpPr>
          <p:cNvPr id="14391" name="Rectangle 1100"/>
          <p:cNvSpPr>
            <a:spLocks noChangeArrowheads="1"/>
          </p:cNvSpPr>
          <p:nvPr/>
        </p:nvSpPr>
        <p:spPr bwMode="auto">
          <a:xfrm>
            <a:off x="5129213" y="2602508"/>
            <a:ext cx="520700" cy="363537"/>
          </a:xfrm>
          <a:prstGeom prst="rect">
            <a:avLst/>
          </a:prstGeom>
          <a:noFill/>
          <a:ln w="12700">
            <a:noFill/>
            <a:miter lim="800000"/>
            <a:headEnd/>
            <a:tailEnd/>
          </a:ln>
        </p:spPr>
        <p:txBody>
          <a:bodyPr wrap="none" lIns="90488" tIns="44450" rIns="90488" bIns="44450">
            <a:spAutoFit/>
          </a:bodyPr>
          <a:lstStyle/>
          <a:p>
            <a:pPr eaLnBrk="0" hangingPunct="0"/>
            <a:r>
              <a:rPr lang="en-US" sz="1800"/>
              <a:t>S</a:t>
            </a:r>
            <a:r>
              <a:rPr lang="en-US" sz="1800" baseline="-25000"/>
              <a:t>last</a:t>
            </a:r>
          </a:p>
        </p:txBody>
      </p:sp>
      <p:sp>
        <p:nvSpPr>
          <p:cNvPr id="54" name="Rectangle 2"/>
          <p:cNvSpPr>
            <a:spLocks noChangeArrowheads="1"/>
          </p:cNvSpPr>
          <p:nvPr/>
        </p:nvSpPr>
        <p:spPr bwMode="auto">
          <a:xfrm>
            <a:off x="179388" y="117574"/>
            <a:ext cx="8820150" cy="719138"/>
          </a:xfrm>
          <a:prstGeom prst="rect">
            <a:avLst/>
          </a:prstGeom>
          <a:noFill/>
          <a:ln w="19050">
            <a:noFill/>
            <a:miter lim="800000"/>
            <a:headEnd/>
            <a:tailEnd/>
          </a:ln>
        </p:spPr>
        <p:txBody>
          <a:bodyPr anchor="ctr"/>
          <a:lstStyle/>
          <a:p>
            <a:pPr algn="ctr">
              <a:defRPr/>
            </a:pPr>
            <a:r>
              <a:rPr lang="en-US" sz="4000" b="1" dirty="0">
                <a:solidFill>
                  <a:schemeClr val="bg1"/>
                </a:solidFill>
                <a:effectLst>
                  <a:outerShdw blurRad="38100" dist="38100" dir="2700000" algn="tl">
                    <a:srgbClr val="C0C0C0"/>
                  </a:outerShdw>
                </a:effectLst>
                <a:latin typeface="Comic Sans MS" pitchFamily="66" charset="0"/>
              </a:rPr>
              <a:t>State Machine for Stop-and-Wait</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23</a:t>
            </a:fld>
            <a:endParaRPr lang="en-US" dirty="0"/>
          </a:p>
        </p:txBody>
      </p:sp>
    </p:spTree>
    <p:extLst>
      <p:ext uri="{BB962C8B-B14F-4D97-AF65-F5344CB8AC3E}">
        <p14:creationId xmlns:p14="http://schemas.microsoft.com/office/powerpoint/2010/main" val="106016755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26"/>
          <p:cNvSpPr>
            <a:spLocks noGrp="1" noChangeArrowheads="1"/>
          </p:cNvSpPr>
          <p:nvPr>
            <p:ph type="title"/>
          </p:nvPr>
        </p:nvSpPr>
        <p:spPr>
          <a:xfrm>
            <a:off x="0" y="44624"/>
            <a:ext cx="9144000" cy="1040160"/>
          </a:xfrm>
        </p:spPr>
        <p:txBody>
          <a:bodyPr/>
          <a:lstStyle/>
          <a:p>
            <a:pPr eaLnBrk="1" hangingPunct="1">
              <a:defRPr/>
            </a:pPr>
            <a:r>
              <a:rPr lang="en-US" dirty="0" smtClean="0"/>
              <a:t>Sliding Window Protocols </a:t>
            </a:r>
            <a:r>
              <a:rPr lang="en-US" sz="2800" dirty="0" smtClean="0"/>
              <a:t>[</a:t>
            </a:r>
            <a:r>
              <a:rPr lang="en-US" sz="2800" dirty="0" err="1" smtClean="0"/>
              <a:t>Tanen</a:t>
            </a:r>
            <a:r>
              <a:rPr lang="en-US" sz="2800" dirty="0" smtClean="0"/>
              <a:t>]</a:t>
            </a:r>
            <a:endParaRPr lang="en-US" dirty="0" smtClean="0"/>
          </a:p>
        </p:txBody>
      </p:sp>
      <p:sp>
        <p:nvSpPr>
          <p:cNvPr id="68611" name="Rectangle 1027"/>
          <p:cNvSpPr>
            <a:spLocks noGrp="1" noChangeArrowheads="1"/>
          </p:cNvSpPr>
          <p:nvPr>
            <p:ph type="body" idx="1"/>
          </p:nvPr>
        </p:nvSpPr>
        <p:spPr>
          <a:xfrm>
            <a:off x="304800" y="1017240"/>
            <a:ext cx="8534400" cy="5364088"/>
          </a:xfrm>
        </p:spPr>
        <p:txBody>
          <a:bodyPr/>
          <a:lstStyle/>
          <a:p>
            <a:pPr eaLnBrk="1" hangingPunct="1">
              <a:defRPr/>
            </a:pPr>
            <a:r>
              <a:rPr lang="en-US" dirty="0" smtClean="0"/>
              <a:t>Must be able to transmit data in </a:t>
            </a:r>
            <a:r>
              <a:rPr lang="en-US" u="sng" dirty="0" smtClean="0"/>
              <a:t>both</a:t>
            </a:r>
            <a:r>
              <a:rPr lang="en-US" dirty="0" smtClean="0"/>
              <a:t> directions.</a:t>
            </a:r>
          </a:p>
          <a:p>
            <a:pPr eaLnBrk="1" hangingPunct="1">
              <a:defRPr/>
            </a:pPr>
            <a:r>
              <a:rPr lang="en-US" dirty="0" smtClean="0"/>
              <a:t>Choices for utilization of the reverse channel:</a:t>
            </a:r>
          </a:p>
          <a:p>
            <a:pPr lvl="1" eaLnBrk="1" hangingPunct="1">
              <a:defRPr/>
            </a:pPr>
            <a:r>
              <a:rPr lang="en-US" dirty="0" smtClean="0"/>
              <a:t>mix DATA frames with ACK frames.</a:t>
            </a:r>
          </a:p>
          <a:p>
            <a:pPr lvl="1" eaLnBrk="1" hangingPunct="1">
              <a:defRPr/>
            </a:pPr>
            <a:r>
              <a:rPr lang="en-US" b="1" dirty="0" smtClean="0">
                <a:solidFill>
                  <a:srgbClr val="FF9900"/>
                </a:solidFill>
                <a:effectLst>
                  <a:outerShdw blurRad="38100" dist="38100" dir="2700000" algn="tl">
                    <a:srgbClr val="C0C0C0"/>
                  </a:outerShdw>
                </a:effectLst>
                <a:latin typeface="Comic Sans MS" pitchFamily="66" charset="0"/>
              </a:rPr>
              <a:t>Piggyback</a:t>
            </a:r>
            <a:r>
              <a:rPr lang="en-US" b="1" i="1" dirty="0" smtClean="0">
                <a:solidFill>
                  <a:srgbClr val="FF9900"/>
                </a:solidFill>
                <a:effectLst>
                  <a:outerShdw blurRad="38100" dist="38100" dir="2700000" algn="tl">
                    <a:srgbClr val="C0C0C0"/>
                  </a:outerShdw>
                </a:effectLst>
                <a:latin typeface="Comic Sans MS" pitchFamily="66" charset="0"/>
              </a:rPr>
              <a:t> </a:t>
            </a:r>
            <a:r>
              <a:rPr lang="en-US" b="1" dirty="0" smtClean="0">
                <a:solidFill>
                  <a:srgbClr val="FF9900"/>
                </a:solidFill>
                <a:effectLst>
                  <a:outerShdw blurRad="38100" dist="38100" dir="2700000" algn="tl">
                    <a:srgbClr val="C0C0C0"/>
                  </a:outerShdw>
                </a:effectLst>
                <a:latin typeface="Comic Sans MS" pitchFamily="66" charset="0"/>
              </a:rPr>
              <a:t>the ACK</a:t>
            </a:r>
          </a:p>
          <a:p>
            <a:pPr lvl="2" eaLnBrk="1" hangingPunct="1">
              <a:defRPr/>
            </a:pPr>
            <a:r>
              <a:rPr lang="en-US" dirty="0" smtClean="0"/>
              <a:t>Receiver waits for DATA traffic in the opposite direction.</a:t>
            </a:r>
          </a:p>
          <a:p>
            <a:pPr lvl="2" eaLnBrk="1" hangingPunct="1">
              <a:defRPr/>
            </a:pPr>
            <a:r>
              <a:rPr lang="en-US" dirty="0" smtClean="0"/>
              <a:t>Use the ACK field in the frame header to send the </a:t>
            </a:r>
            <a:r>
              <a:rPr lang="en-US" dirty="0" smtClean="0">
                <a:solidFill>
                  <a:srgbClr val="0000FF"/>
                </a:solidFill>
                <a:latin typeface="Comic Sans MS" pitchFamily="66" charset="0"/>
              </a:rPr>
              <a:t>sequence number </a:t>
            </a:r>
            <a:r>
              <a:rPr lang="en-US" dirty="0" smtClean="0"/>
              <a:t>of frame being </a:t>
            </a:r>
            <a:r>
              <a:rPr lang="en-US" dirty="0" err="1" smtClean="0"/>
              <a:t>ACKed</a:t>
            </a:r>
            <a:r>
              <a:rPr lang="en-US" dirty="0" smtClean="0"/>
              <a:t>.</a:t>
            </a:r>
          </a:p>
          <a:p>
            <a:pPr marL="457200" lvl="1" indent="0" eaLnBrk="1" hangingPunct="1">
              <a:buNone/>
              <a:defRPr/>
            </a:pPr>
            <a:r>
              <a:rPr lang="en-US" dirty="0" smtClean="0">
                <a:solidFill>
                  <a:srgbClr val="800000"/>
                </a:solidFill>
                <a:sym typeface="Wingdings" pitchFamily="2" charset="2"/>
              </a:rPr>
              <a:t> better use of the channel capacity.</a:t>
            </a:r>
            <a:endParaRPr lang="en-US" dirty="0" smtClean="0">
              <a:solidFill>
                <a:srgbClr val="800000"/>
              </a:solidFill>
            </a:endParaRPr>
          </a:p>
          <a:p>
            <a:pPr lvl="2" eaLnBrk="1" hangingPunct="1">
              <a:buFontTx/>
              <a:buNone/>
              <a:defRPr/>
            </a:pPr>
            <a:endParaRPr lang="en-US" i="1" dirty="0" smtClean="0"/>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24</a:t>
            </a:fld>
            <a:endParaRPr lang="en-US" dirty="0"/>
          </a:p>
        </p:txBody>
      </p:sp>
    </p:spTree>
    <p:extLst>
      <p:ext uri="{BB962C8B-B14F-4D97-AF65-F5344CB8AC3E}">
        <p14:creationId xmlns:p14="http://schemas.microsoft.com/office/powerpoint/2010/main" val="54011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116632"/>
            <a:ext cx="7772400" cy="990600"/>
          </a:xfrm>
        </p:spPr>
        <p:txBody>
          <a:bodyPr/>
          <a:lstStyle/>
          <a:p>
            <a:pPr eaLnBrk="1" hangingPunct="1">
              <a:defRPr/>
            </a:pPr>
            <a:r>
              <a:rPr lang="en-US" dirty="0" smtClean="0"/>
              <a:t>Sliding Window Protocols</a:t>
            </a:r>
          </a:p>
        </p:txBody>
      </p:sp>
      <p:sp>
        <p:nvSpPr>
          <p:cNvPr id="23557" name="Rectangle 3"/>
          <p:cNvSpPr>
            <a:spLocks noGrp="1" noChangeArrowheads="1"/>
          </p:cNvSpPr>
          <p:nvPr>
            <p:ph type="body" idx="1"/>
          </p:nvPr>
        </p:nvSpPr>
        <p:spPr>
          <a:xfrm>
            <a:off x="395536" y="1268760"/>
            <a:ext cx="8229600" cy="4572000"/>
          </a:xfrm>
        </p:spPr>
        <p:txBody>
          <a:bodyPr/>
          <a:lstStyle/>
          <a:p>
            <a:pPr eaLnBrk="1" hangingPunct="1"/>
            <a:r>
              <a:rPr lang="en-US" dirty="0" smtClean="0"/>
              <a:t>ACKs introduce a new issue – how long does receiver wait before sending ONLY an ACK frame?</a:t>
            </a:r>
          </a:p>
          <a:p>
            <a:pPr lvl="1" eaLnBrk="1" hangingPunct="1">
              <a:buFont typeface="Wingdings" pitchFamily="2" charset="2"/>
              <a:buChar char="è"/>
            </a:pPr>
            <a:r>
              <a:rPr lang="en-US" dirty="0" smtClean="0">
                <a:sym typeface="Wingdings" pitchFamily="2" charset="2"/>
              </a:rPr>
              <a:t> Now we need an </a:t>
            </a:r>
            <a:r>
              <a:rPr lang="en-US" b="1" dirty="0" err="1" smtClean="0">
                <a:solidFill>
                  <a:srgbClr val="FF9900"/>
                </a:solidFill>
                <a:latin typeface="Comic Sans MS" pitchFamily="66" charset="0"/>
                <a:sym typeface="Wingdings" pitchFamily="2" charset="2"/>
              </a:rPr>
              <a:t>ACKTimer</a:t>
            </a:r>
            <a:r>
              <a:rPr lang="en-US" b="1" dirty="0" smtClean="0">
                <a:solidFill>
                  <a:srgbClr val="FF9900"/>
                </a:solidFill>
                <a:latin typeface="Comic Sans MS" pitchFamily="66" charset="0"/>
                <a:sym typeface="Wingdings" pitchFamily="2" charset="2"/>
              </a:rPr>
              <a:t> </a:t>
            </a:r>
            <a:r>
              <a:rPr lang="en-US" b="1" dirty="0" smtClean="0">
                <a:latin typeface="Comic Sans MS" pitchFamily="66" charset="0"/>
                <a:sym typeface="Wingdings" pitchFamily="2" charset="2"/>
              </a:rPr>
              <a:t>!!</a:t>
            </a:r>
          </a:p>
          <a:p>
            <a:pPr lvl="1" eaLnBrk="1" hangingPunct="1">
              <a:buFont typeface="Wingdings" pitchFamily="2" charset="2"/>
              <a:buChar char="è"/>
            </a:pPr>
            <a:r>
              <a:rPr lang="en-US" dirty="0" smtClean="0"/>
              <a:t> The sender </a:t>
            </a:r>
            <a:r>
              <a:rPr lang="en-US" b="1" i="1" dirty="0" smtClean="0">
                <a:solidFill>
                  <a:srgbClr val="800000"/>
                </a:solidFill>
              </a:rPr>
              <a:t>timeout period</a:t>
            </a:r>
            <a:r>
              <a:rPr lang="en-US" b="1" dirty="0" smtClean="0">
                <a:solidFill>
                  <a:srgbClr val="800000"/>
                </a:solidFill>
              </a:rPr>
              <a:t> </a:t>
            </a:r>
            <a:r>
              <a:rPr lang="en-US" dirty="0" smtClean="0"/>
              <a:t>needs to be set longer.</a:t>
            </a:r>
          </a:p>
          <a:p>
            <a:pPr eaLnBrk="1" hangingPunct="1"/>
            <a:r>
              <a:rPr lang="en-US" dirty="0" smtClean="0"/>
              <a:t>The protocol must deal with the </a:t>
            </a:r>
            <a:r>
              <a:rPr lang="en-US" dirty="0" smtClean="0">
                <a:solidFill>
                  <a:srgbClr val="800000"/>
                </a:solidFill>
                <a:latin typeface="Comic Sans MS" pitchFamily="66" charset="0"/>
              </a:rPr>
              <a:t>premature timeout problem</a:t>
            </a:r>
            <a:r>
              <a:rPr lang="en-US" dirty="0" smtClean="0">
                <a:solidFill>
                  <a:srgbClr val="800000"/>
                </a:solidFill>
              </a:rPr>
              <a:t> </a:t>
            </a:r>
            <a:r>
              <a:rPr lang="en-US" dirty="0" smtClean="0"/>
              <a:t>and be “robust” under pathological conditions.</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25</a:t>
            </a:fld>
            <a:endParaRPr lang="en-US" dirty="0"/>
          </a:p>
        </p:txBody>
      </p:sp>
    </p:spTree>
    <p:extLst>
      <p:ext uri="{BB962C8B-B14F-4D97-AF65-F5344CB8AC3E}">
        <p14:creationId xmlns:p14="http://schemas.microsoft.com/office/powerpoint/2010/main" val="17250983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44624"/>
            <a:ext cx="7772400" cy="1008112"/>
          </a:xfrm>
        </p:spPr>
        <p:txBody>
          <a:bodyPr/>
          <a:lstStyle/>
          <a:p>
            <a:pPr eaLnBrk="1" hangingPunct="1">
              <a:defRPr/>
            </a:pPr>
            <a:r>
              <a:rPr lang="en-US" dirty="0" smtClean="0"/>
              <a:t>Sliding Window Protocols</a:t>
            </a:r>
          </a:p>
        </p:txBody>
      </p:sp>
      <p:sp>
        <p:nvSpPr>
          <p:cNvPr id="24581" name="Rectangle 3"/>
          <p:cNvSpPr>
            <a:spLocks noGrp="1" noChangeArrowheads="1"/>
          </p:cNvSpPr>
          <p:nvPr>
            <p:ph type="body" idx="1"/>
          </p:nvPr>
        </p:nvSpPr>
        <p:spPr>
          <a:xfrm>
            <a:off x="72008" y="1268760"/>
            <a:ext cx="8964488" cy="4792216"/>
          </a:xfrm>
        </p:spPr>
        <p:txBody>
          <a:bodyPr/>
          <a:lstStyle/>
          <a:p>
            <a:pPr eaLnBrk="1" hangingPunct="1">
              <a:lnSpc>
                <a:spcPct val="80000"/>
              </a:lnSpc>
              <a:buFontTx/>
              <a:buNone/>
            </a:pPr>
            <a:r>
              <a:rPr lang="en-US" dirty="0" smtClean="0"/>
              <a:t>Each outbound frame must contain a </a:t>
            </a:r>
            <a:r>
              <a:rPr lang="en-US" dirty="0" smtClean="0">
                <a:solidFill>
                  <a:srgbClr val="800000"/>
                </a:solidFill>
                <a:latin typeface="Comic Sans MS" pitchFamily="66" charset="0"/>
              </a:rPr>
              <a:t>sequence number</a:t>
            </a:r>
            <a:r>
              <a:rPr lang="en-US" i="1" dirty="0" smtClean="0"/>
              <a:t>. </a:t>
            </a:r>
            <a:r>
              <a:rPr lang="en-US" dirty="0" smtClean="0"/>
              <a:t>With </a:t>
            </a:r>
            <a:r>
              <a:rPr lang="en-US" b="1" dirty="0" smtClean="0">
                <a:solidFill>
                  <a:srgbClr val="660066"/>
                </a:solidFill>
                <a:latin typeface="Comic Sans MS" pitchFamily="66" charset="0"/>
              </a:rPr>
              <a:t>n</a:t>
            </a:r>
            <a:r>
              <a:rPr lang="en-US" i="1" dirty="0" smtClean="0"/>
              <a:t> </a:t>
            </a:r>
            <a:r>
              <a:rPr lang="en-US" dirty="0" smtClean="0"/>
              <a:t>bits for the sequence number field,</a:t>
            </a:r>
          </a:p>
          <a:p>
            <a:pPr eaLnBrk="1" hangingPunct="1">
              <a:lnSpc>
                <a:spcPct val="80000"/>
              </a:lnSpc>
              <a:buFontTx/>
              <a:buNone/>
            </a:pPr>
            <a:r>
              <a:rPr lang="en-US" b="1" dirty="0">
                <a:solidFill>
                  <a:srgbClr val="660066"/>
                </a:solidFill>
                <a:latin typeface="Comic Sans MS" pitchFamily="66" charset="0"/>
              </a:rPr>
              <a:t> </a:t>
            </a:r>
            <a:r>
              <a:rPr lang="en-US" b="1" dirty="0" smtClean="0">
                <a:solidFill>
                  <a:srgbClr val="660066"/>
                </a:solidFill>
                <a:latin typeface="Comic Sans MS" pitchFamily="66" charset="0"/>
              </a:rPr>
              <a:t>           </a:t>
            </a:r>
            <a:r>
              <a:rPr lang="en-US" b="1" dirty="0" err="1" smtClean="0">
                <a:solidFill>
                  <a:srgbClr val="660066"/>
                </a:solidFill>
                <a:latin typeface="Comic Sans MS" pitchFamily="66" charset="0"/>
              </a:rPr>
              <a:t>maxseq</a:t>
            </a:r>
            <a:r>
              <a:rPr lang="en-US" dirty="0" smtClean="0">
                <a:solidFill>
                  <a:srgbClr val="660066"/>
                </a:solidFill>
                <a:latin typeface="Comic Sans MS" pitchFamily="66" charset="0"/>
              </a:rPr>
              <a:t> = </a:t>
            </a:r>
            <a:r>
              <a:rPr lang="en-US" b="1" dirty="0" smtClean="0">
                <a:solidFill>
                  <a:srgbClr val="660066"/>
                </a:solidFill>
                <a:latin typeface="Comic Sans MS" pitchFamily="66" charset="0"/>
              </a:rPr>
              <a:t>2</a:t>
            </a:r>
            <a:r>
              <a:rPr lang="en-US" b="1" baseline="30000" dirty="0" smtClean="0">
                <a:solidFill>
                  <a:srgbClr val="660066"/>
                </a:solidFill>
                <a:latin typeface="Comic Sans MS" pitchFamily="66" charset="0"/>
              </a:rPr>
              <a:t>n</a:t>
            </a:r>
            <a:r>
              <a:rPr lang="en-US" b="1" dirty="0" smtClean="0">
                <a:solidFill>
                  <a:srgbClr val="660066"/>
                </a:solidFill>
                <a:latin typeface="Comic Sans MS" pitchFamily="66" charset="0"/>
              </a:rPr>
              <a:t> </a:t>
            </a:r>
            <a:r>
              <a:rPr lang="en-US" dirty="0" smtClean="0">
                <a:solidFill>
                  <a:srgbClr val="660066"/>
                </a:solidFill>
                <a:latin typeface="Comic Sans MS" pitchFamily="66" charset="0"/>
              </a:rPr>
              <a:t>– </a:t>
            </a:r>
            <a:r>
              <a:rPr lang="en-US" b="1" dirty="0" smtClean="0">
                <a:solidFill>
                  <a:srgbClr val="660066"/>
                </a:solidFill>
                <a:latin typeface="Comic Sans MS" pitchFamily="66" charset="0"/>
              </a:rPr>
              <a:t>1</a:t>
            </a:r>
            <a:endParaRPr lang="en-US" dirty="0"/>
          </a:p>
          <a:p>
            <a:pPr eaLnBrk="1" hangingPunct="1">
              <a:lnSpc>
                <a:spcPct val="80000"/>
              </a:lnSpc>
              <a:buFontTx/>
              <a:buNone/>
            </a:pPr>
            <a:r>
              <a:rPr lang="en-US" dirty="0" smtClean="0"/>
              <a:t>and the numbers range from</a:t>
            </a:r>
            <a:r>
              <a:rPr lang="en-US" dirty="0" smtClean="0">
                <a:solidFill>
                  <a:srgbClr val="660066"/>
                </a:solidFill>
              </a:rPr>
              <a:t> 0 </a:t>
            </a:r>
            <a:r>
              <a:rPr lang="en-US" dirty="0" smtClean="0"/>
              <a:t>to</a:t>
            </a:r>
            <a:r>
              <a:rPr lang="en-US" dirty="0" smtClean="0">
                <a:latin typeface="Comic Sans MS" pitchFamily="66" charset="0"/>
              </a:rPr>
              <a:t> </a:t>
            </a:r>
            <a:r>
              <a:rPr lang="en-US" b="1" dirty="0" err="1" smtClean="0">
                <a:solidFill>
                  <a:srgbClr val="660066"/>
                </a:solidFill>
                <a:latin typeface="Comic Sans MS" pitchFamily="66" charset="0"/>
              </a:rPr>
              <a:t>maxseq</a:t>
            </a:r>
            <a:r>
              <a:rPr lang="en-US" dirty="0" smtClean="0"/>
              <a:t>.</a:t>
            </a:r>
          </a:p>
          <a:p>
            <a:pPr eaLnBrk="1" hangingPunct="1">
              <a:lnSpc>
                <a:spcPct val="80000"/>
              </a:lnSpc>
              <a:buFontTx/>
              <a:buNone/>
            </a:pPr>
            <a:endParaRPr lang="en-US" dirty="0" smtClean="0"/>
          </a:p>
          <a:p>
            <a:pPr eaLnBrk="1" hangingPunct="1">
              <a:lnSpc>
                <a:spcPct val="80000"/>
              </a:lnSpc>
              <a:buFontTx/>
              <a:buNone/>
            </a:pPr>
            <a:r>
              <a:rPr lang="en-US" b="1" dirty="0" smtClean="0">
                <a:solidFill>
                  <a:schemeClr val="accent2"/>
                </a:solidFill>
                <a:latin typeface="Comic Sans MS" pitchFamily="66" charset="0"/>
              </a:rPr>
              <a:t>Sliding window::</a:t>
            </a:r>
            <a:r>
              <a:rPr lang="en-US" dirty="0" smtClean="0">
                <a:solidFill>
                  <a:schemeClr val="accent2"/>
                </a:solidFill>
              </a:rPr>
              <a:t> </a:t>
            </a:r>
            <a:r>
              <a:rPr lang="en-US" dirty="0" smtClean="0"/>
              <a:t>the sender has a</a:t>
            </a:r>
            <a:r>
              <a:rPr lang="en-US" dirty="0" smtClean="0">
                <a:solidFill>
                  <a:srgbClr val="FF0000"/>
                </a:solidFill>
              </a:rPr>
              <a:t> </a:t>
            </a:r>
            <a:r>
              <a:rPr lang="en-US" dirty="0" smtClean="0">
                <a:solidFill>
                  <a:srgbClr val="FF0000"/>
                </a:solidFill>
                <a:latin typeface="Comic Sans MS" pitchFamily="66" charset="0"/>
              </a:rPr>
              <a:t>window</a:t>
            </a:r>
            <a:r>
              <a:rPr lang="en-US" dirty="0" smtClean="0"/>
              <a:t> of frames and maintains a list of consecutive sequence numbers for frames that it is permitted to send without waiting for ACKs.</a:t>
            </a:r>
          </a:p>
          <a:p>
            <a:pPr eaLnBrk="1" hangingPunct="1">
              <a:lnSpc>
                <a:spcPct val="80000"/>
              </a:lnSpc>
              <a:buFontTx/>
              <a:buNone/>
            </a:pPr>
            <a:endParaRPr lang="en-US" i="1" dirty="0" smtClean="0">
              <a:solidFill>
                <a:schemeClr val="accent2"/>
              </a:solidFill>
            </a:endParaRP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26</a:t>
            </a:fld>
            <a:endParaRPr lang="en-US" dirty="0"/>
          </a:p>
        </p:txBody>
      </p:sp>
    </p:spTree>
    <p:extLst>
      <p:ext uri="{BB962C8B-B14F-4D97-AF65-F5344CB8AC3E}">
        <p14:creationId xmlns:p14="http://schemas.microsoft.com/office/powerpoint/2010/main" val="9373947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44624"/>
            <a:ext cx="7772400" cy="1008112"/>
          </a:xfrm>
        </p:spPr>
        <p:txBody>
          <a:bodyPr/>
          <a:lstStyle/>
          <a:p>
            <a:pPr eaLnBrk="1" hangingPunct="1">
              <a:defRPr/>
            </a:pPr>
            <a:r>
              <a:rPr lang="en-US" dirty="0" smtClean="0"/>
              <a:t>Sliding Window Protocols</a:t>
            </a:r>
          </a:p>
        </p:txBody>
      </p:sp>
      <p:sp>
        <p:nvSpPr>
          <p:cNvPr id="24581" name="Rectangle 3"/>
          <p:cNvSpPr>
            <a:spLocks noGrp="1" noChangeArrowheads="1"/>
          </p:cNvSpPr>
          <p:nvPr>
            <p:ph type="body" idx="1"/>
          </p:nvPr>
        </p:nvSpPr>
        <p:spPr>
          <a:xfrm>
            <a:off x="395288" y="1445096"/>
            <a:ext cx="8305800" cy="4000128"/>
          </a:xfrm>
        </p:spPr>
        <p:txBody>
          <a:bodyPr/>
          <a:lstStyle/>
          <a:p>
            <a:pPr eaLnBrk="1" hangingPunct="1">
              <a:lnSpc>
                <a:spcPct val="80000"/>
              </a:lnSpc>
              <a:buFontTx/>
              <a:buNone/>
            </a:pPr>
            <a:r>
              <a:rPr lang="en-US" dirty="0" smtClean="0"/>
              <a:t>The receiver has a</a:t>
            </a:r>
            <a:r>
              <a:rPr lang="en-US" dirty="0" smtClean="0">
                <a:solidFill>
                  <a:srgbClr val="008000"/>
                </a:solidFill>
              </a:rPr>
              <a:t> </a:t>
            </a:r>
            <a:r>
              <a:rPr lang="en-US" dirty="0" smtClean="0">
                <a:solidFill>
                  <a:srgbClr val="008000"/>
                </a:solidFill>
                <a:latin typeface="Comic Sans MS" pitchFamily="66" charset="0"/>
              </a:rPr>
              <a:t>window</a:t>
            </a:r>
            <a:r>
              <a:rPr lang="en-US" dirty="0" smtClean="0">
                <a:solidFill>
                  <a:srgbClr val="008000"/>
                </a:solidFill>
              </a:rPr>
              <a:t> </a:t>
            </a:r>
            <a:r>
              <a:rPr lang="en-US" dirty="0" smtClean="0"/>
              <a:t>of frames</a:t>
            </a:r>
            <a:r>
              <a:rPr lang="en-US" dirty="0" smtClean="0">
                <a:solidFill>
                  <a:srgbClr val="008000"/>
                </a:solidFill>
              </a:rPr>
              <a:t> </a:t>
            </a:r>
            <a:r>
              <a:rPr lang="en-US" dirty="0" smtClean="0"/>
              <a:t>that has space for frames whose sequence numbers are in the range of frame sequence numbers it is permitted to accept.</a:t>
            </a:r>
          </a:p>
          <a:p>
            <a:pPr eaLnBrk="1" hangingPunct="1">
              <a:lnSpc>
                <a:spcPct val="80000"/>
              </a:lnSpc>
              <a:buFontTx/>
              <a:buNone/>
            </a:pPr>
            <a:endParaRPr lang="en-US" dirty="0" smtClean="0"/>
          </a:p>
          <a:p>
            <a:pPr eaLnBrk="1" hangingPunct="1">
              <a:lnSpc>
                <a:spcPct val="80000"/>
              </a:lnSpc>
              <a:buFontTx/>
              <a:buNone/>
            </a:pPr>
            <a:r>
              <a:rPr lang="en-US" b="1" dirty="0" smtClean="0">
                <a:solidFill>
                  <a:srgbClr val="800000"/>
                </a:solidFill>
              </a:rPr>
              <a:t>Note – sending and receiving windows do NOT have to be the same size.</a:t>
            </a:r>
          </a:p>
          <a:p>
            <a:pPr eaLnBrk="1" hangingPunct="1">
              <a:lnSpc>
                <a:spcPct val="80000"/>
              </a:lnSpc>
              <a:buFontTx/>
              <a:buNone/>
            </a:pPr>
            <a:r>
              <a:rPr lang="en-US" dirty="0" smtClean="0"/>
              <a:t>The windows can be fixed size or dynamically growing and shrinking</a:t>
            </a:r>
          </a:p>
          <a:p>
            <a:pPr eaLnBrk="1" hangingPunct="1">
              <a:lnSpc>
                <a:spcPct val="80000"/>
              </a:lnSpc>
              <a:buFontTx/>
              <a:buNone/>
            </a:pPr>
            <a:r>
              <a:rPr lang="en-US" dirty="0">
                <a:solidFill>
                  <a:srgbClr val="0033CC"/>
                </a:solidFill>
              </a:rPr>
              <a:t> </a:t>
            </a:r>
            <a:r>
              <a:rPr lang="en-US" dirty="0" smtClean="0">
                <a:solidFill>
                  <a:srgbClr val="0033CC"/>
                </a:solidFill>
              </a:rPr>
              <a:t> (e.g., TCP uses dynamic </a:t>
            </a:r>
            <a:r>
              <a:rPr lang="en-US" dirty="0" err="1" smtClean="0">
                <a:solidFill>
                  <a:srgbClr val="0033CC"/>
                </a:solidFill>
              </a:rPr>
              <a:t>cwnd</a:t>
            </a:r>
            <a:r>
              <a:rPr lang="en-US" dirty="0" smtClean="0">
                <a:solidFill>
                  <a:srgbClr val="0033CC"/>
                </a:solidFill>
              </a:rPr>
              <a:t>)</a:t>
            </a:r>
            <a:r>
              <a:rPr lang="en-US" dirty="0" smtClean="0"/>
              <a:t>.</a:t>
            </a:r>
          </a:p>
          <a:p>
            <a:pPr eaLnBrk="1" hangingPunct="1">
              <a:lnSpc>
                <a:spcPct val="80000"/>
              </a:lnSpc>
              <a:buFontTx/>
              <a:buNone/>
            </a:pPr>
            <a:endParaRPr lang="en-US" i="1" dirty="0" smtClean="0">
              <a:solidFill>
                <a:schemeClr val="accent2"/>
              </a:solidFill>
            </a:endParaRP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27</a:t>
            </a:fld>
            <a:endParaRPr lang="en-US" dirty="0"/>
          </a:p>
        </p:txBody>
      </p:sp>
    </p:spTree>
    <p:extLst>
      <p:ext uri="{BB962C8B-B14F-4D97-AF65-F5344CB8AC3E}">
        <p14:creationId xmlns:p14="http://schemas.microsoft.com/office/powerpoint/2010/main" val="13362242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138063"/>
            <a:ext cx="7772400" cy="842665"/>
          </a:xfrm>
        </p:spPr>
        <p:txBody>
          <a:bodyPr/>
          <a:lstStyle/>
          <a:p>
            <a:pPr eaLnBrk="1" hangingPunct="1">
              <a:defRPr/>
            </a:pPr>
            <a:r>
              <a:rPr lang="en-US" dirty="0" smtClean="0"/>
              <a:t>Sliding Window Protocols</a:t>
            </a:r>
          </a:p>
        </p:txBody>
      </p:sp>
      <p:sp>
        <p:nvSpPr>
          <p:cNvPr id="25605" name="Rectangle 3"/>
          <p:cNvSpPr>
            <a:spLocks noGrp="1" noChangeArrowheads="1"/>
          </p:cNvSpPr>
          <p:nvPr>
            <p:ph type="body" idx="1"/>
          </p:nvPr>
        </p:nvSpPr>
        <p:spPr>
          <a:xfrm>
            <a:off x="467544" y="1124744"/>
            <a:ext cx="8066856" cy="5184576"/>
          </a:xfrm>
        </p:spPr>
        <p:txBody>
          <a:bodyPr/>
          <a:lstStyle/>
          <a:p>
            <a:pPr eaLnBrk="1" hangingPunct="1">
              <a:buFontTx/>
              <a:buNone/>
            </a:pPr>
            <a:r>
              <a:rPr lang="en-US" sz="2800" dirty="0" smtClean="0"/>
              <a:t>The </a:t>
            </a:r>
            <a:r>
              <a:rPr lang="en-US" sz="2800" dirty="0" smtClean="0">
                <a:solidFill>
                  <a:srgbClr val="66FF33"/>
                </a:solidFill>
                <a:effectLst>
                  <a:outerShdw blurRad="38100" dist="38100" dir="2700000" algn="tl">
                    <a:srgbClr val="000000">
                      <a:alpha val="43137"/>
                    </a:srgbClr>
                  </a:outerShdw>
                </a:effectLst>
              </a:rPr>
              <a:t>Host</a:t>
            </a:r>
            <a:r>
              <a:rPr lang="en-US" sz="2800" dirty="0" smtClean="0"/>
              <a:t> is oblivious to sliding windows and the message order at the transport layer is maintained.</a:t>
            </a:r>
          </a:p>
          <a:p>
            <a:pPr eaLnBrk="1" hangingPunct="1">
              <a:buFontTx/>
              <a:buNone/>
            </a:pPr>
            <a:r>
              <a:rPr lang="en-US" sz="2800" dirty="0" smtClean="0">
                <a:solidFill>
                  <a:srgbClr val="FF0000"/>
                </a:solidFill>
                <a:latin typeface="Comic Sans MS" pitchFamily="66" charset="0"/>
              </a:rPr>
              <a:t>sender’s DL window</a:t>
            </a:r>
            <a:r>
              <a:rPr lang="en-US" sz="2800" i="1" dirty="0" smtClean="0">
                <a:solidFill>
                  <a:srgbClr val="FF0000"/>
                </a:solidFill>
              </a:rPr>
              <a:t> </a:t>
            </a:r>
            <a:r>
              <a:rPr lang="en-US" sz="2800" dirty="0" smtClean="0">
                <a:solidFill>
                  <a:srgbClr val="FF0000"/>
                </a:solidFill>
              </a:rPr>
              <a:t>::</a:t>
            </a:r>
            <a:r>
              <a:rPr lang="en-US" sz="2800" dirty="0" smtClean="0"/>
              <a:t> holds frames sent but not yet </a:t>
            </a:r>
            <a:r>
              <a:rPr lang="en-US" sz="2800" dirty="0" err="1" smtClean="0"/>
              <a:t>ACKed</a:t>
            </a:r>
            <a:r>
              <a:rPr lang="en-US" sz="2800" dirty="0" smtClean="0"/>
              <a:t>.</a:t>
            </a:r>
          </a:p>
          <a:p>
            <a:pPr lvl="1" eaLnBrk="1" hangingPunct="1"/>
            <a:r>
              <a:rPr lang="en-US" dirty="0" smtClean="0"/>
              <a:t>new packets from the </a:t>
            </a:r>
            <a:r>
              <a:rPr lang="en-US" dirty="0" smtClean="0">
                <a:solidFill>
                  <a:srgbClr val="66FF33"/>
                </a:solidFill>
                <a:effectLst>
                  <a:outerShdw blurRad="38100" dist="38100" dir="2700000" algn="tl">
                    <a:srgbClr val="000000">
                      <a:alpha val="43137"/>
                    </a:srgbClr>
                  </a:outerShdw>
                </a:effectLst>
              </a:rPr>
              <a:t>Host</a:t>
            </a:r>
            <a:r>
              <a:rPr lang="en-US" dirty="0" smtClean="0"/>
              <a:t> cause the upper edge inside the sender’s window to be incremented.</a:t>
            </a:r>
          </a:p>
          <a:p>
            <a:pPr lvl="1" eaLnBrk="1" hangingPunct="1"/>
            <a:r>
              <a:rPr lang="en-US" dirty="0" smtClean="0"/>
              <a:t>acknowledged  frames from the receiver cause the lower edge inside the sender’s window to be incremented.</a:t>
            </a:r>
            <a:endParaRPr lang="en-US" i="1" dirty="0" smtClean="0">
              <a:solidFill>
                <a:srgbClr val="FF0000"/>
              </a:solidFill>
            </a:endParaRP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28</a:t>
            </a:fld>
            <a:endParaRPr lang="en-US" dirty="0"/>
          </a:p>
        </p:txBody>
      </p:sp>
    </p:spTree>
    <p:extLst>
      <p:ext uri="{BB962C8B-B14F-4D97-AF65-F5344CB8AC3E}">
        <p14:creationId xmlns:p14="http://schemas.microsoft.com/office/powerpoint/2010/main" val="4851893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9872"/>
            <a:ext cx="7772400" cy="990600"/>
          </a:xfrm>
        </p:spPr>
        <p:txBody>
          <a:bodyPr/>
          <a:lstStyle/>
          <a:p>
            <a:pPr eaLnBrk="1" hangingPunct="1">
              <a:defRPr/>
            </a:pPr>
            <a:r>
              <a:rPr lang="en-US" dirty="0" smtClean="0"/>
              <a:t>Sliding Window Protocols</a:t>
            </a:r>
          </a:p>
        </p:txBody>
      </p:sp>
      <p:sp>
        <p:nvSpPr>
          <p:cNvPr id="26629" name="Rectangle 3"/>
          <p:cNvSpPr>
            <a:spLocks noGrp="1" noChangeArrowheads="1"/>
          </p:cNvSpPr>
          <p:nvPr>
            <p:ph type="body" idx="1"/>
          </p:nvPr>
        </p:nvSpPr>
        <p:spPr>
          <a:xfrm>
            <a:off x="609600" y="1296888"/>
            <a:ext cx="8138864" cy="4724400"/>
          </a:xfrm>
        </p:spPr>
        <p:txBody>
          <a:bodyPr/>
          <a:lstStyle/>
          <a:p>
            <a:pPr eaLnBrk="1" hangingPunct="1"/>
            <a:r>
              <a:rPr lang="en-US" sz="2800" dirty="0" smtClean="0"/>
              <a:t>All frames in the </a:t>
            </a:r>
            <a:r>
              <a:rPr lang="en-US" sz="2800" dirty="0" smtClean="0">
                <a:solidFill>
                  <a:srgbClr val="FF0000"/>
                </a:solidFill>
                <a:latin typeface="Comic Sans MS" pitchFamily="66" charset="0"/>
              </a:rPr>
              <a:t>sender’s window</a:t>
            </a:r>
            <a:r>
              <a:rPr lang="en-US" sz="2800" dirty="0" smtClean="0"/>
              <a:t> must be saved for possible retransmission and we need </a:t>
            </a:r>
            <a:r>
              <a:rPr lang="en-US" sz="2800" dirty="0" smtClean="0">
                <a:solidFill>
                  <a:srgbClr val="0033CC"/>
                </a:solidFill>
              </a:rPr>
              <a:t>one timer per frame </a:t>
            </a:r>
            <a:r>
              <a:rPr lang="en-US" sz="2800" dirty="0" smtClean="0"/>
              <a:t>in the window.</a:t>
            </a:r>
          </a:p>
          <a:p>
            <a:pPr eaLnBrk="1" hangingPunct="1"/>
            <a:r>
              <a:rPr lang="en-US" sz="2800" dirty="0" smtClean="0"/>
              <a:t>If the maximum sender window size is </a:t>
            </a:r>
            <a:r>
              <a:rPr lang="en-US" sz="2800" dirty="0" smtClean="0">
                <a:solidFill>
                  <a:srgbClr val="006600"/>
                </a:solidFill>
                <a:latin typeface="Comic Sans MS" pitchFamily="66" charset="0"/>
              </a:rPr>
              <a:t>B</a:t>
            </a:r>
            <a:r>
              <a:rPr lang="en-US" sz="2800" dirty="0" smtClean="0"/>
              <a:t>, the sender needs at least </a:t>
            </a:r>
            <a:r>
              <a:rPr lang="en-US" sz="2800" dirty="0" smtClean="0">
                <a:solidFill>
                  <a:srgbClr val="006600"/>
                </a:solidFill>
                <a:latin typeface="Comic Sans MS" pitchFamily="66" charset="0"/>
              </a:rPr>
              <a:t>B</a:t>
            </a:r>
            <a:r>
              <a:rPr lang="en-US" sz="2800" dirty="0" smtClean="0">
                <a:solidFill>
                  <a:srgbClr val="006600"/>
                </a:solidFill>
              </a:rPr>
              <a:t> </a:t>
            </a:r>
            <a:r>
              <a:rPr lang="en-US" sz="2800" dirty="0" smtClean="0"/>
              <a:t>buffers.</a:t>
            </a:r>
          </a:p>
          <a:p>
            <a:pPr eaLnBrk="1" hangingPunct="1"/>
            <a:r>
              <a:rPr lang="en-US" sz="2800" dirty="0" smtClean="0"/>
              <a:t>If the </a:t>
            </a:r>
            <a:r>
              <a:rPr lang="en-US" sz="2800" dirty="0" smtClean="0">
                <a:solidFill>
                  <a:srgbClr val="FF0000"/>
                </a:solidFill>
                <a:latin typeface="Comic Sans MS" pitchFamily="66" charset="0"/>
              </a:rPr>
              <a:t>sender’s window</a:t>
            </a:r>
            <a:r>
              <a:rPr lang="en-US" sz="2800" dirty="0" smtClean="0"/>
              <a:t> gets full (i.e., it reaches the maximum window size, the protocol must shut off the Host (the network layer) until buffers become available.</a:t>
            </a:r>
            <a:endParaRPr lang="en-US" sz="2800" dirty="0" smtClean="0">
              <a:solidFill>
                <a:srgbClr val="006600"/>
              </a:solidFill>
            </a:endParaRP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29</a:t>
            </a:fld>
            <a:endParaRPr lang="en-US" dirty="0"/>
          </a:p>
        </p:txBody>
      </p:sp>
    </p:spTree>
    <p:extLst>
      <p:ext uri="{BB962C8B-B14F-4D97-AF65-F5344CB8AC3E}">
        <p14:creationId xmlns:p14="http://schemas.microsoft.com/office/powerpoint/2010/main" val="1072698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DL Layer Outline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r>
              <a:rPr lang="en-US" dirty="0" smtClean="0"/>
              <a:t>Pipelining and Sliding Windows</a:t>
            </a:r>
          </a:p>
          <a:p>
            <a:r>
              <a:rPr lang="en-US" dirty="0" smtClean="0"/>
              <a:t>Protocol 4: One Bit Sliding Window</a:t>
            </a:r>
          </a:p>
          <a:p>
            <a:r>
              <a:rPr lang="en-US" dirty="0" smtClean="0"/>
              <a:t>Protocol 5: Go Back N</a:t>
            </a:r>
          </a:p>
          <a:p>
            <a:r>
              <a:rPr lang="en-US" dirty="0" smtClean="0"/>
              <a:t>Protocol 6: Selective Repeat</a:t>
            </a:r>
          </a:p>
          <a:p>
            <a:r>
              <a:rPr lang="en-US" dirty="0" smtClean="0"/>
              <a:t>Further Details and Decisions </a:t>
            </a:r>
            <a:endParaRPr lang="en-US" dirty="0"/>
          </a:p>
        </p:txBody>
      </p:sp>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a:t>
            </a:fld>
            <a:endParaRPr lang="en-US" dirty="0"/>
          </a:p>
        </p:txBody>
      </p:sp>
    </p:spTree>
    <p:extLst>
      <p:ext uri="{BB962C8B-B14F-4D97-AF65-F5344CB8AC3E}">
        <p14:creationId xmlns:p14="http://schemas.microsoft.com/office/powerpoint/2010/main" val="24986204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kumimoji="1" lang="en-US" dirty="0">
                <a:ea typeface="+mj-ea"/>
                <a:cs typeface="+mj-cs"/>
              </a:rPr>
              <a:t>Sliding Window Diagram</a:t>
            </a:r>
          </a:p>
        </p:txBody>
      </p:sp>
      <p:pic>
        <p:nvPicPr>
          <p:cNvPr id="31747" name="Picture 5" descr="Sliding Win Diagram                                            0028285E  Mnementh                      BEAE7A2F:"/>
          <p:cNvPicPr>
            <a:picLocks noChangeAspect="1" noChangeArrowheads="1"/>
          </p:cNvPicPr>
          <p:nvPr/>
        </p:nvPicPr>
        <p:blipFill>
          <a:blip r:embed="rId3">
            <a:lum/>
            <a:alphaModFix/>
          </a:blip>
          <a:srcRect l="3580" t="4633" r="3580" b="11581"/>
          <a:stretch>
            <a:fillRect/>
          </a:stretch>
        </p:blipFill>
        <p:spPr bwMode="auto">
          <a:xfrm>
            <a:off x="539552" y="1052736"/>
            <a:ext cx="7469187" cy="5207000"/>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30</a:t>
            </a:fld>
            <a:endParaRPr lang="en-US" dirty="0"/>
          </a:p>
        </p:txBody>
      </p:sp>
      <p:sp>
        <p:nvSpPr>
          <p:cNvPr id="6" name="Rectangle 5"/>
          <p:cNvSpPr>
            <a:spLocks noChangeArrowheads="1"/>
          </p:cNvSpPr>
          <p:nvPr/>
        </p:nvSpPr>
        <p:spPr bwMode="auto">
          <a:xfrm>
            <a:off x="7679183" y="5522366"/>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a:t>
            </a:r>
            <a:r>
              <a:rPr lang="en-US" sz="1600" b="1" dirty="0" smtClean="0">
                <a:solidFill>
                  <a:srgbClr val="FF0000"/>
                </a:solidFill>
                <a:latin typeface="Comic Sans MS" pitchFamily="66" charset="0"/>
              </a:rPr>
              <a:t>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a:t>
            </a:r>
            <a:r>
              <a:rPr lang="en-US" sz="1600" b="1" dirty="0">
                <a:solidFill>
                  <a:srgbClr val="FF0000"/>
                </a:solidFill>
                <a:latin typeface="Comic Sans MS" pitchFamily="66" charset="0"/>
              </a:rPr>
              <a:t>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Tree>
    <p:extLst>
      <p:ext uri="{BB962C8B-B14F-4D97-AF65-F5344CB8AC3E}">
        <p14:creationId xmlns:p14="http://schemas.microsoft.com/office/powerpoint/2010/main" val="1359909460"/>
      </p:ext>
    </p:extLst>
  </p:cSld>
  <p:clrMapOvr>
    <a:masterClrMapping/>
  </p:clrMapOvr>
  <p:transition spd="slow">
    <p:split orient="vert" dir="in"/>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27384"/>
            <a:ext cx="7772400" cy="990600"/>
          </a:xfrm>
        </p:spPr>
        <p:txBody>
          <a:bodyPr/>
          <a:lstStyle/>
          <a:p>
            <a:pPr eaLnBrk="1" hangingPunct="1">
              <a:defRPr/>
            </a:pPr>
            <a:r>
              <a:rPr lang="en-US" dirty="0" smtClean="0"/>
              <a:t>Sliding Window Protocols</a:t>
            </a:r>
          </a:p>
        </p:txBody>
      </p:sp>
      <p:sp>
        <p:nvSpPr>
          <p:cNvPr id="27653" name="Rectangle 3"/>
          <p:cNvSpPr>
            <a:spLocks noGrp="1" noChangeArrowheads="1"/>
          </p:cNvSpPr>
          <p:nvPr>
            <p:ph type="body" idx="1"/>
          </p:nvPr>
        </p:nvSpPr>
        <p:spPr>
          <a:xfrm>
            <a:off x="609600" y="1052736"/>
            <a:ext cx="7772400" cy="4724400"/>
          </a:xfrm>
        </p:spPr>
        <p:txBody>
          <a:bodyPr/>
          <a:lstStyle/>
          <a:p>
            <a:pPr eaLnBrk="1" hangingPunct="1">
              <a:lnSpc>
                <a:spcPct val="90000"/>
              </a:lnSpc>
              <a:buFontTx/>
              <a:buNone/>
            </a:pPr>
            <a:r>
              <a:rPr lang="en-US" dirty="0" smtClean="0">
                <a:solidFill>
                  <a:srgbClr val="006600"/>
                </a:solidFill>
                <a:latin typeface="Comic Sans MS" pitchFamily="66" charset="0"/>
              </a:rPr>
              <a:t>receiver’s DL window</a:t>
            </a:r>
            <a:endParaRPr lang="en-US" dirty="0" smtClean="0">
              <a:latin typeface="Comic Sans MS" pitchFamily="66" charset="0"/>
            </a:endParaRPr>
          </a:p>
          <a:p>
            <a:pPr lvl="1" eaLnBrk="1" hangingPunct="1">
              <a:lnSpc>
                <a:spcPct val="90000"/>
              </a:lnSpc>
            </a:pPr>
            <a:r>
              <a:rPr lang="en-US" sz="2400" dirty="0" smtClean="0"/>
              <a:t>Frames received with sequence numbers outside the </a:t>
            </a:r>
            <a:r>
              <a:rPr lang="en-US" sz="2400" dirty="0" smtClean="0">
                <a:solidFill>
                  <a:srgbClr val="006600"/>
                </a:solidFill>
                <a:latin typeface="Comic Sans MS" pitchFamily="66" charset="0"/>
              </a:rPr>
              <a:t>receiver’s window</a:t>
            </a:r>
            <a:r>
              <a:rPr lang="en-US" sz="2400" dirty="0" smtClean="0">
                <a:solidFill>
                  <a:srgbClr val="006600"/>
                </a:solidFill>
              </a:rPr>
              <a:t> </a:t>
            </a:r>
            <a:r>
              <a:rPr lang="en-US" sz="2400" dirty="0" smtClean="0"/>
              <a:t>are not accepted.</a:t>
            </a:r>
          </a:p>
          <a:p>
            <a:pPr lvl="1" eaLnBrk="1" hangingPunct="1">
              <a:lnSpc>
                <a:spcPct val="90000"/>
              </a:lnSpc>
            </a:pPr>
            <a:r>
              <a:rPr lang="en-US" sz="2400" dirty="0" smtClean="0"/>
              <a:t>The receiver’s window size is normally </a:t>
            </a:r>
            <a:r>
              <a:rPr lang="en-US" sz="2400" b="1" dirty="0" smtClean="0">
                <a:solidFill>
                  <a:srgbClr val="990000"/>
                </a:solidFill>
              </a:rPr>
              <a:t>static</a:t>
            </a:r>
            <a:r>
              <a:rPr lang="en-US" sz="2400" dirty="0" smtClean="0"/>
              <a:t>.</a:t>
            </a:r>
            <a:endParaRPr lang="en-US" dirty="0"/>
          </a:p>
          <a:p>
            <a:pPr lvl="1" eaLnBrk="1" hangingPunct="1">
              <a:lnSpc>
                <a:spcPct val="90000"/>
              </a:lnSpc>
            </a:pPr>
            <a:r>
              <a:rPr lang="en-US" sz="2400" dirty="0" smtClean="0"/>
              <a:t>The set of acceptable sequence numbers is rotated as “acceptable” frames arrive.</a:t>
            </a:r>
          </a:p>
          <a:p>
            <a:pPr eaLnBrk="1" hangingPunct="1">
              <a:lnSpc>
                <a:spcPct val="90000"/>
              </a:lnSpc>
              <a:buFontTx/>
              <a:buNone/>
            </a:pPr>
            <a:r>
              <a:rPr lang="en-US" dirty="0" smtClean="0">
                <a:solidFill>
                  <a:srgbClr val="800000"/>
                </a:solidFill>
              </a:rPr>
              <a:t>If a receiver’s window size = 1, then</a:t>
            </a:r>
            <a:r>
              <a:rPr lang="en-US" dirty="0" smtClean="0">
                <a:solidFill>
                  <a:srgbClr val="800000"/>
                </a:solidFill>
                <a:sym typeface="Wingdings" pitchFamily="2" charset="2"/>
              </a:rPr>
              <a:t> the protocol </a:t>
            </a:r>
            <a:r>
              <a:rPr lang="en-US" b="1" dirty="0" smtClean="0">
                <a:solidFill>
                  <a:srgbClr val="800000"/>
                </a:solidFill>
                <a:sym typeface="Wingdings" pitchFamily="2" charset="2"/>
              </a:rPr>
              <a:t>only</a:t>
            </a:r>
            <a:r>
              <a:rPr lang="en-US" dirty="0" smtClean="0">
                <a:solidFill>
                  <a:srgbClr val="800000"/>
                </a:solidFill>
                <a:sym typeface="Wingdings" pitchFamily="2" charset="2"/>
              </a:rPr>
              <a:t> accepts frames </a:t>
            </a:r>
            <a:r>
              <a:rPr lang="en-US" b="1" dirty="0" smtClean="0">
                <a:solidFill>
                  <a:srgbClr val="800000"/>
                </a:solidFill>
                <a:sym typeface="Wingdings" pitchFamily="2" charset="2"/>
              </a:rPr>
              <a:t>in order</a:t>
            </a:r>
            <a:r>
              <a:rPr lang="en-US" dirty="0" smtClean="0">
                <a:solidFill>
                  <a:srgbClr val="800000"/>
                </a:solidFill>
                <a:sym typeface="Wingdings" pitchFamily="2" charset="2"/>
              </a:rPr>
              <a:t>.</a:t>
            </a:r>
          </a:p>
          <a:p>
            <a:pPr eaLnBrk="1" hangingPunct="1">
              <a:lnSpc>
                <a:spcPct val="90000"/>
              </a:lnSpc>
              <a:buFontTx/>
              <a:buNone/>
            </a:pPr>
            <a:r>
              <a:rPr lang="en-US" dirty="0" smtClean="0">
                <a:sym typeface="Wingdings" pitchFamily="2" charset="2"/>
              </a:rPr>
              <a:t>This scheme is referred to as</a:t>
            </a:r>
          </a:p>
          <a:p>
            <a:pPr eaLnBrk="1" hangingPunct="1">
              <a:lnSpc>
                <a:spcPct val="90000"/>
              </a:lnSpc>
              <a:buFontTx/>
              <a:buNone/>
            </a:pPr>
            <a:r>
              <a:rPr lang="en-US" dirty="0">
                <a:sym typeface="Wingdings" pitchFamily="2" charset="2"/>
              </a:rPr>
              <a:t> </a:t>
            </a:r>
            <a:r>
              <a:rPr lang="en-US" dirty="0" smtClean="0">
                <a:sym typeface="Wingdings" pitchFamily="2" charset="2"/>
              </a:rPr>
              <a:t>               </a:t>
            </a:r>
            <a:r>
              <a:rPr lang="en-US" b="1" dirty="0" smtClean="0">
                <a:solidFill>
                  <a:srgbClr val="660066"/>
                </a:solidFill>
                <a:latin typeface="Comic Sans MS" pitchFamily="66" charset="0"/>
                <a:sym typeface="Wingdings" pitchFamily="2" charset="2"/>
              </a:rPr>
              <a:t>Go Back N</a:t>
            </a:r>
            <a:r>
              <a:rPr lang="en-US" dirty="0" smtClean="0">
                <a:solidFill>
                  <a:srgbClr val="660066"/>
                </a:solidFill>
                <a:sym typeface="Wingdings" pitchFamily="2" charset="2"/>
              </a:rPr>
              <a:t>. </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31</a:t>
            </a:fld>
            <a:endParaRPr lang="en-US" dirty="0"/>
          </a:p>
        </p:txBody>
      </p:sp>
    </p:spTree>
    <p:extLst>
      <p:ext uri="{BB962C8B-B14F-4D97-AF65-F5344CB8AC3E}">
        <p14:creationId xmlns:p14="http://schemas.microsoft.com/office/powerpoint/2010/main" val="25022100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611560" y="188640"/>
            <a:ext cx="7772400" cy="819373"/>
          </a:xfrm>
        </p:spPr>
        <p:txBody>
          <a:bodyPr/>
          <a:lstStyle/>
          <a:p>
            <a:pPr eaLnBrk="1" hangingPunct="1">
              <a:defRPr/>
            </a:pPr>
            <a:r>
              <a:rPr lang="en-US" dirty="0" smtClean="0"/>
              <a:t>Sliding Window Protocols</a:t>
            </a:r>
          </a:p>
        </p:txBody>
      </p:sp>
      <p:sp>
        <p:nvSpPr>
          <p:cNvPr id="28677" name="Rectangle 3"/>
          <p:cNvSpPr>
            <a:spLocks noGrp="1" noChangeArrowheads="1"/>
          </p:cNvSpPr>
          <p:nvPr>
            <p:ph type="body" idx="1"/>
          </p:nvPr>
        </p:nvSpPr>
        <p:spPr>
          <a:xfrm>
            <a:off x="609600" y="1341438"/>
            <a:ext cx="7772400" cy="4724400"/>
          </a:xfrm>
        </p:spPr>
        <p:txBody>
          <a:bodyPr/>
          <a:lstStyle/>
          <a:p>
            <a:pPr eaLnBrk="1" hangingPunct="1">
              <a:buFontTx/>
              <a:buNone/>
            </a:pPr>
            <a:r>
              <a:rPr lang="en-US" b="1" dirty="0" smtClean="0">
                <a:solidFill>
                  <a:srgbClr val="006600"/>
                </a:solidFill>
                <a:latin typeface="Comic Sans MS" pitchFamily="66" charset="0"/>
              </a:rPr>
              <a:t>Selective Repeat</a:t>
            </a:r>
            <a:r>
              <a:rPr lang="en-US" dirty="0" smtClean="0">
                <a:solidFill>
                  <a:srgbClr val="006600"/>
                </a:solidFill>
                <a:latin typeface="Comic Sans MS" pitchFamily="66" charset="0"/>
              </a:rPr>
              <a:t> </a:t>
            </a:r>
            <a:r>
              <a:rPr lang="en-US" b="1" dirty="0" smtClean="0">
                <a:solidFill>
                  <a:srgbClr val="006600"/>
                </a:solidFill>
                <a:latin typeface="Comic Sans MS" pitchFamily="66" charset="0"/>
              </a:rPr>
              <a:t>:: </a:t>
            </a:r>
            <a:r>
              <a:rPr lang="en-US" b="1" dirty="0" smtClean="0">
                <a:solidFill>
                  <a:srgbClr val="006600"/>
                </a:solidFill>
                <a:latin typeface="Comic Sans MS" pitchFamily="66" charset="0"/>
                <a:cs typeface="Arial" charset="0"/>
              </a:rPr>
              <a:t>receiver’s window size &gt; 1</a:t>
            </a:r>
            <a:r>
              <a:rPr lang="en-US" b="1" dirty="0" smtClean="0">
                <a:solidFill>
                  <a:srgbClr val="006600"/>
                </a:solidFill>
                <a:latin typeface="Comic Sans MS" pitchFamily="66" charset="0"/>
                <a:cs typeface="Arial" charset="0"/>
                <a:sym typeface="Wingdings" pitchFamily="2" charset="2"/>
              </a:rPr>
              <a:t>.</a:t>
            </a:r>
          </a:p>
          <a:p>
            <a:pPr eaLnBrk="1" hangingPunct="1"/>
            <a:r>
              <a:rPr lang="en-US" dirty="0" smtClean="0">
                <a:cs typeface="Arial" charset="0"/>
                <a:sym typeface="Wingdings" pitchFamily="2" charset="2"/>
              </a:rPr>
              <a:t>The receiver stores all correct frames within the acceptable window range.</a:t>
            </a:r>
          </a:p>
          <a:p>
            <a:pPr eaLnBrk="1" hangingPunct="1"/>
            <a:r>
              <a:rPr lang="en-US" dirty="0" smtClean="0">
                <a:cs typeface="Arial" charset="0"/>
                <a:sym typeface="Wingdings" pitchFamily="2" charset="2"/>
              </a:rPr>
              <a:t>Either the sender times out and resends the missing frame, or</a:t>
            </a:r>
          </a:p>
          <a:p>
            <a:pPr eaLnBrk="1" hangingPunct="1"/>
            <a:r>
              <a:rPr lang="en-US" dirty="0" smtClean="0">
                <a:cs typeface="Arial" charset="0"/>
                <a:sym typeface="Wingdings" pitchFamily="2" charset="2"/>
              </a:rPr>
              <a:t>Selective repeat receiver sends a </a:t>
            </a:r>
            <a:r>
              <a:rPr lang="en-US" dirty="0" smtClean="0">
                <a:solidFill>
                  <a:srgbClr val="008000"/>
                </a:solidFill>
                <a:cs typeface="Arial" charset="0"/>
                <a:sym typeface="Wingdings" pitchFamily="2" charset="2"/>
              </a:rPr>
              <a:t>NACK frame </a:t>
            </a:r>
            <a:r>
              <a:rPr lang="en-US" dirty="0" smtClean="0">
                <a:cs typeface="Arial" charset="0"/>
                <a:sym typeface="Wingdings" pitchFamily="2" charset="2"/>
              </a:rPr>
              <a:t>back the sender.</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32</a:t>
            </a:fld>
            <a:endParaRPr lang="en-US" dirty="0"/>
          </a:p>
        </p:txBody>
      </p:sp>
    </p:spTree>
    <p:extLst>
      <p:ext uri="{BB962C8B-B14F-4D97-AF65-F5344CB8AC3E}">
        <p14:creationId xmlns:p14="http://schemas.microsoft.com/office/powerpoint/2010/main" val="34677344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3075"/>
          <p:cNvSpPr>
            <a:spLocks noChangeArrowheads="1"/>
          </p:cNvSpPr>
          <p:nvPr/>
        </p:nvSpPr>
        <p:spPr bwMode="auto">
          <a:xfrm>
            <a:off x="395536" y="1052736"/>
            <a:ext cx="8062664" cy="4800600"/>
          </a:xfrm>
          <a:prstGeom prst="rect">
            <a:avLst/>
          </a:prstGeom>
          <a:noFill/>
          <a:ln w="9525">
            <a:noFill/>
            <a:miter lim="800000"/>
            <a:headEnd/>
            <a:tailEnd/>
          </a:ln>
        </p:spPr>
        <p:txBody>
          <a:bodyPr/>
          <a:lstStyle/>
          <a:p>
            <a:pPr marL="457200" indent="-457200">
              <a:spcBef>
                <a:spcPct val="20000"/>
              </a:spcBef>
              <a:buFontTx/>
              <a:buAutoNum type="arabicPeriod"/>
            </a:pPr>
            <a:r>
              <a:rPr lang="en-US" sz="3200" dirty="0">
                <a:sym typeface="Wingdings" pitchFamily="2" charset="2"/>
              </a:rPr>
              <a:t>The ACK sequence number indicates the </a:t>
            </a:r>
            <a:r>
              <a:rPr lang="en-US" sz="3200" b="1" dirty="0">
                <a:solidFill>
                  <a:schemeClr val="accent2"/>
                </a:solidFill>
                <a:sym typeface="Wingdings" pitchFamily="2" charset="2"/>
              </a:rPr>
              <a:t>last</a:t>
            </a:r>
            <a:r>
              <a:rPr lang="en-US" sz="3200" dirty="0">
                <a:solidFill>
                  <a:schemeClr val="accent2"/>
                </a:solidFill>
                <a:sym typeface="Wingdings" pitchFamily="2" charset="2"/>
              </a:rPr>
              <a:t> </a:t>
            </a:r>
            <a:r>
              <a:rPr lang="en-US" sz="3200" b="1" dirty="0">
                <a:solidFill>
                  <a:schemeClr val="accent2"/>
                </a:solidFill>
                <a:sym typeface="Wingdings" pitchFamily="2" charset="2"/>
              </a:rPr>
              <a:t>frame successfully received</a:t>
            </a:r>
            <a:r>
              <a:rPr lang="en-US" sz="3200" dirty="0" smtClean="0">
                <a:sym typeface="Wingdings" pitchFamily="2" charset="2"/>
              </a:rPr>
              <a:t>.</a:t>
            </a:r>
          </a:p>
          <a:p>
            <a:pPr>
              <a:spcBef>
                <a:spcPct val="20000"/>
              </a:spcBef>
            </a:pPr>
            <a:r>
              <a:rPr lang="en-US" sz="3200" b="1" dirty="0" smtClean="0">
                <a:sym typeface="Wingdings" pitchFamily="2" charset="2"/>
              </a:rPr>
              <a:t>- </a:t>
            </a:r>
            <a:r>
              <a:rPr lang="en-US" sz="3200" b="1" dirty="0">
                <a:sym typeface="Wingdings" pitchFamily="2" charset="2"/>
              </a:rPr>
              <a:t>OR -</a:t>
            </a:r>
            <a:endParaRPr lang="en-US" sz="3200" i="1" dirty="0">
              <a:sym typeface="Wingdings" pitchFamily="2" charset="2"/>
            </a:endParaRPr>
          </a:p>
          <a:p>
            <a:pPr marL="457200" indent="-457200">
              <a:spcBef>
                <a:spcPct val="20000"/>
              </a:spcBef>
            </a:pPr>
            <a:r>
              <a:rPr lang="en-US" sz="3200" dirty="0">
                <a:sym typeface="Wingdings" pitchFamily="2" charset="2"/>
              </a:rPr>
              <a:t>2.</a:t>
            </a:r>
            <a:r>
              <a:rPr lang="en-US" sz="3200" dirty="0">
                <a:solidFill>
                  <a:srgbClr val="CC6600"/>
                </a:solidFill>
                <a:sym typeface="Wingdings" pitchFamily="2" charset="2"/>
              </a:rPr>
              <a:t> </a:t>
            </a:r>
            <a:r>
              <a:rPr lang="en-US" sz="3200" dirty="0">
                <a:sym typeface="Wingdings" pitchFamily="2" charset="2"/>
              </a:rPr>
              <a:t>ACK sequence number indicates </a:t>
            </a:r>
            <a:r>
              <a:rPr lang="en-US" sz="3200" b="1" dirty="0">
                <a:solidFill>
                  <a:schemeClr val="accent2"/>
                </a:solidFill>
                <a:sym typeface="Wingdings" pitchFamily="2" charset="2"/>
              </a:rPr>
              <a:t>the next</a:t>
            </a:r>
            <a:r>
              <a:rPr lang="en-US" sz="3200" b="1" u="sng" dirty="0">
                <a:solidFill>
                  <a:schemeClr val="accent2"/>
                </a:solidFill>
                <a:sym typeface="Wingdings" pitchFamily="2" charset="2"/>
              </a:rPr>
              <a:t> </a:t>
            </a:r>
            <a:r>
              <a:rPr lang="en-US" sz="3200" b="1" dirty="0">
                <a:solidFill>
                  <a:schemeClr val="accent2"/>
                </a:solidFill>
                <a:sym typeface="Wingdings" pitchFamily="2" charset="2"/>
              </a:rPr>
              <a:t>frame the receiver expects to receive.</a:t>
            </a:r>
          </a:p>
          <a:p>
            <a:pPr marL="457200" indent="-457200">
              <a:spcBef>
                <a:spcPct val="20000"/>
              </a:spcBef>
            </a:pPr>
            <a:r>
              <a:rPr lang="en-US" sz="3200" dirty="0">
                <a:sym typeface="Wingdings" pitchFamily="2" charset="2"/>
              </a:rPr>
              <a:t>Both </a:t>
            </a:r>
            <a:r>
              <a:rPr lang="en-US" sz="3200" dirty="0" smtClean="0">
                <a:sym typeface="Wingdings" pitchFamily="2" charset="2"/>
              </a:rPr>
              <a:t>schemes </a:t>
            </a:r>
            <a:r>
              <a:rPr lang="en-US" sz="3200" dirty="0">
                <a:sym typeface="Wingdings" pitchFamily="2" charset="2"/>
              </a:rPr>
              <a:t>can be strictly individual ACKs or represent cumulative ACKs</a:t>
            </a:r>
            <a:r>
              <a:rPr lang="en-US" sz="3200" i="1" dirty="0">
                <a:sym typeface="Wingdings" pitchFamily="2" charset="2"/>
              </a:rPr>
              <a:t>.</a:t>
            </a:r>
          </a:p>
          <a:p>
            <a:pPr marL="457200" indent="-457200">
              <a:spcBef>
                <a:spcPct val="20000"/>
              </a:spcBef>
            </a:pPr>
            <a:r>
              <a:rPr lang="en-US" sz="3200" b="1" dirty="0">
                <a:solidFill>
                  <a:srgbClr val="FF6600"/>
                </a:solidFill>
                <a:sym typeface="Wingdings" pitchFamily="2" charset="2"/>
              </a:rPr>
              <a:t>Cumulative ACKs </a:t>
            </a:r>
            <a:r>
              <a:rPr lang="en-US" sz="3200" dirty="0">
                <a:sym typeface="Wingdings" pitchFamily="2" charset="2"/>
              </a:rPr>
              <a:t>is the most common technique used.</a:t>
            </a:r>
          </a:p>
        </p:txBody>
      </p:sp>
      <p:sp>
        <p:nvSpPr>
          <p:cNvPr id="49156" name="Rectangle 3076"/>
          <p:cNvSpPr>
            <a:spLocks noChangeArrowheads="1"/>
          </p:cNvSpPr>
          <p:nvPr/>
        </p:nvSpPr>
        <p:spPr bwMode="auto">
          <a:xfrm>
            <a:off x="685800" y="-27384"/>
            <a:ext cx="7772400" cy="990600"/>
          </a:xfrm>
          <a:prstGeom prst="rect">
            <a:avLst/>
          </a:prstGeom>
          <a:noFill/>
          <a:ln w="9525">
            <a:noFill/>
            <a:miter lim="800000"/>
            <a:headEnd/>
            <a:tailEnd/>
          </a:ln>
          <a:effectLst/>
        </p:spPr>
        <p:txBody>
          <a:bodyPr anchor="ctr"/>
          <a:lstStyle/>
          <a:p>
            <a:pPr algn="ctr">
              <a:defRPr/>
            </a:pPr>
            <a:r>
              <a:rPr lang="en-US" sz="4400" b="1" dirty="0">
                <a:solidFill>
                  <a:schemeClr val="bg1"/>
                </a:solidFill>
                <a:effectLst>
                  <a:outerShdw blurRad="38100" dist="38100" dir="2700000" algn="tl">
                    <a:srgbClr val="000000">
                      <a:alpha val="43137"/>
                    </a:srgbClr>
                  </a:outerShdw>
                </a:effectLst>
                <a:latin typeface="Comic Sans MS" pitchFamily="66" charset="0"/>
              </a:rPr>
              <a:t>Choices in ACK Mechanisms</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33</a:t>
            </a:fld>
            <a:endParaRPr lang="en-US" dirty="0">
              <a:latin typeface="Comic Sans MS" pitchFamily="66" charset="0"/>
            </a:endParaRPr>
          </a:p>
        </p:txBody>
      </p:sp>
    </p:spTree>
    <p:extLst>
      <p:ext uri="{BB962C8B-B14F-4D97-AF65-F5344CB8AC3E}">
        <p14:creationId xmlns:p14="http://schemas.microsoft.com/office/powerpoint/2010/main" val="21278695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6553200" y="6248400"/>
            <a:ext cx="1905000" cy="457200"/>
          </a:xfrm>
          <a:prstGeom prst="rect">
            <a:avLst/>
          </a:prstGeom>
        </p:spPr>
        <p:txBody>
          <a:bodyPr/>
          <a:lstStyle/>
          <a:p>
            <a:pPr>
              <a:defRPr/>
            </a:pPr>
            <a:fld id="{D3C496C6-0C38-412F-A285-2A6A4A1471AE}" type="slidenum">
              <a:rPr lang="en-US"/>
              <a:pPr>
                <a:defRPr/>
              </a:pPr>
              <a:t>34</a:t>
            </a:fld>
            <a:endParaRPr lang="en-US"/>
          </a:p>
        </p:txBody>
      </p:sp>
      <p:pic>
        <p:nvPicPr>
          <p:cNvPr id="30724" name="Picture 2" descr="3-14"/>
          <p:cNvPicPr>
            <a:picLocks noChangeAspect="1" noChangeArrowheads="1"/>
          </p:cNvPicPr>
          <p:nvPr/>
        </p:nvPicPr>
        <p:blipFill>
          <a:blip r:embed="rId2"/>
          <a:srcRect/>
          <a:stretch>
            <a:fillRect/>
          </a:stretch>
        </p:blipFill>
        <p:spPr bwMode="auto">
          <a:xfrm>
            <a:off x="1981200" y="-381000"/>
            <a:ext cx="7391400" cy="7848600"/>
          </a:xfrm>
          <a:prstGeom prst="rect">
            <a:avLst/>
          </a:prstGeom>
          <a:noFill/>
          <a:ln w="9525">
            <a:noFill/>
            <a:miter lim="800000"/>
            <a:headEnd/>
            <a:tailEnd/>
          </a:ln>
        </p:spPr>
      </p:pic>
      <p:sp>
        <p:nvSpPr>
          <p:cNvPr id="92163" name="Rectangle 3"/>
          <p:cNvSpPr>
            <a:spLocks noChangeArrowheads="1"/>
          </p:cNvSpPr>
          <p:nvPr/>
        </p:nvSpPr>
        <p:spPr bwMode="auto">
          <a:xfrm>
            <a:off x="-71438" y="981075"/>
            <a:ext cx="2305051" cy="3960813"/>
          </a:xfrm>
          <a:prstGeom prst="rect">
            <a:avLst/>
          </a:prstGeom>
          <a:noFill/>
          <a:ln w="9525">
            <a:noFill/>
            <a:miter lim="800000"/>
            <a:headEnd/>
            <a:tailEnd/>
          </a:ln>
          <a:effectLst/>
        </p:spPr>
        <p:txBody>
          <a:bodyPr anchor="ctr"/>
          <a:lstStyle/>
          <a:p>
            <a:pPr algn="ctr">
              <a:defRPr/>
            </a:pPr>
            <a:r>
              <a:rPr lang="en-US" sz="3600">
                <a:solidFill>
                  <a:srgbClr val="3399FF"/>
                </a:solidFill>
                <a:effectLst>
                  <a:outerShdw blurRad="38100" dist="38100" dir="2700000" algn="tl">
                    <a:srgbClr val="C0C0C0"/>
                  </a:outerShdw>
                </a:effectLst>
                <a:latin typeface="Comic Sans MS" pitchFamily="66" charset="0"/>
              </a:rPr>
              <a:t>One-Bit</a:t>
            </a:r>
            <a:br>
              <a:rPr lang="en-US" sz="3600">
                <a:solidFill>
                  <a:srgbClr val="3399FF"/>
                </a:solidFill>
                <a:effectLst>
                  <a:outerShdw blurRad="38100" dist="38100" dir="2700000" algn="tl">
                    <a:srgbClr val="C0C0C0"/>
                  </a:outerShdw>
                </a:effectLst>
                <a:latin typeface="Comic Sans MS" pitchFamily="66" charset="0"/>
              </a:rPr>
            </a:br>
            <a:r>
              <a:rPr lang="en-US" sz="3600">
                <a:solidFill>
                  <a:srgbClr val="3399FF"/>
                </a:solidFill>
                <a:effectLst>
                  <a:outerShdw blurRad="38100" dist="38100" dir="2700000" algn="tl">
                    <a:srgbClr val="C0C0C0"/>
                  </a:outerShdw>
                </a:effectLst>
                <a:latin typeface="Comic Sans MS" pitchFamily="66" charset="0"/>
              </a:rPr>
              <a:t>Sliding</a:t>
            </a:r>
            <a:br>
              <a:rPr lang="en-US" sz="3600">
                <a:solidFill>
                  <a:srgbClr val="3399FF"/>
                </a:solidFill>
                <a:effectLst>
                  <a:outerShdw blurRad="38100" dist="38100" dir="2700000" algn="tl">
                    <a:srgbClr val="C0C0C0"/>
                  </a:outerShdw>
                </a:effectLst>
                <a:latin typeface="Comic Sans MS" pitchFamily="66" charset="0"/>
              </a:rPr>
            </a:br>
            <a:r>
              <a:rPr lang="en-US" sz="3600">
                <a:solidFill>
                  <a:srgbClr val="3399FF"/>
                </a:solidFill>
                <a:effectLst>
                  <a:outerShdw blurRad="38100" dist="38100" dir="2700000" algn="tl">
                    <a:srgbClr val="C0C0C0"/>
                  </a:outerShdw>
                </a:effectLst>
                <a:latin typeface="Comic Sans MS" pitchFamily="66" charset="0"/>
              </a:rPr>
              <a:t>Window</a:t>
            </a:r>
            <a:br>
              <a:rPr lang="en-US" sz="3600">
                <a:solidFill>
                  <a:srgbClr val="3399FF"/>
                </a:solidFill>
                <a:effectLst>
                  <a:outerShdw blurRad="38100" dist="38100" dir="2700000" algn="tl">
                    <a:srgbClr val="C0C0C0"/>
                  </a:outerShdw>
                </a:effectLst>
                <a:latin typeface="Comic Sans MS" pitchFamily="66" charset="0"/>
              </a:rPr>
            </a:br>
            <a:r>
              <a:rPr lang="en-US" sz="3600">
                <a:solidFill>
                  <a:srgbClr val="3399FF"/>
                </a:solidFill>
                <a:effectLst>
                  <a:outerShdw blurRad="38100" dist="38100" dir="2700000" algn="tl">
                    <a:srgbClr val="C0C0C0"/>
                  </a:outerShdw>
                </a:effectLst>
                <a:latin typeface="Comic Sans MS" pitchFamily="66" charset="0"/>
              </a:rPr>
              <a:t>Protocol</a:t>
            </a:r>
          </a:p>
        </p:txBody>
      </p:sp>
      <p:sp>
        <p:nvSpPr>
          <p:cNvPr id="6" name="Rectangle 12"/>
          <p:cNvSpPr>
            <a:spLocks noChangeArrowheads="1"/>
          </p:cNvSpPr>
          <p:nvPr/>
        </p:nvSpPr>
        <p:spPr bwMode="auto">
          <a:xfrm>
            <a:off x="2811463" y="3851275"/>
            <a:ext cx="5832475" cy="649288"/>
          </a:xfrm>
          <a:prstGeom prst="rect">
            <a:avLst/>
          </a:prstGeom>
          <a:noFill/>
          <a:ln w="25400">
            <a:solidFill>
              <a:srgbClr val="990000"/>
            </a:solidFill>
            <a:miter lim="800000"/>
            <a:headEnd/>
            <a:tailEnd/>
          </a:ln>
        </p:spPr>
        <p:txBody>
          <a:bodyPr wrap="none" anchor="ctr"/>
          <a:lstStyle/>
          <a:p>
            <a:endParaRPr lang="en-US"/>
          </a:p>
        </p:txBody>
      </p:sp>
      <p:sp>
        <p:nvSpPr>
          <p:cNvPr id="7" name="Rectangle 12"/>
          <p:cNvSpPr>
            <a:spLocks noChangeArrowheads="1"/>
          </p:cNvSpPr>
          <p:nvPr/>
        </p:nvSpPr>
        <p:spPr bwMode="auto">
          <a:xfrm>
            <a:off x="2811463" y="4500563"/>
            <a:ext cx="5832475" cy="857250"/>
          </a:xfrm>
          <a:prstGeom prst="rect">
            <a:avLst/>
          </a:prstGeom>
          <a:noFill/>
          <a:ln w="25400">
            <a:solidFill>
              <a:srgbClr val="00B050"/>
            </a:solidFill>
            <a:miter lim="800000"/>
            <a:headEnd/>
            <a:tailEnd/>
          </a:ln>
        </p:spPr>
        <p:txBody>
          <a:bodyPr wrap="none" anchor="ctr"/>
          <a:lstStyle/>
          <a:p>
            <a:endParaRPr lang="en-US"/>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167918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Line 2"/>
          <p:cNvSpPr>
            <a:spLocks noChangeShapeType="1"/>
          </p:cNvSpPr>
          <p:nvPr/>
        </p:nvSpPr>
        <p:spPr bwMode="auto">
          <a:xfrm>
            <a:off x="863600" y="2860675"/>
            <a:ext cx="7920038" cy="0"/>
          </a:xfrm>
          <a:prstGeom prst="line">
            <a:avLst/>
          </a:prstGeom>
          <a:noFill/>
          <a:ln w="12700">
            <a:solidFill>
              <a:schemeClr val="tx1"/>
            </a:solidFill>
            <a:round/>
            <a:headEnd/>
            <a:tailEnd type="triangle" w="med" len="med"/>
          </a:ln>
        </p:spPr>
        <p:txBody>
          <a:bodyPr wrap="none" anchor="ctr"/>
          <a:lstStyle/>
          <a:p>
            <a:endParaRPr lang="en-US"/>
          </a:p>
        </p:txBody>
      </p:sp>
      <p:sp>
        <p:nvSpPr>
          <p:cNvPr id="31749" name="Line 3"/>
          <p:cNvSpPr>
            <a:spLocks noChangeShapeType="1"/>
          </p:cNvSpPr>
          <p:nvPr/>
        </p:nvSpPr>
        <p:spPr bwMode="auto">
          <a:xfrm>
            <a:off x="819150" y="4283075"/>
            <a:ext cx="8002588" cy="0"/>
          </a:xfrm>
          <a:prstGeom prst="line">
            <a:avLst/>
          </a:prstGeom>
          <a:noFill/>
          <a:ln w="12700">
            <a:solidFill>
              <a:schemeClr val="tx1"/>
            </a:solidFill>
            <a:round/>
            <a:headEnd/>
            <a:tailEnd type="triangle" w="med" len="med"/>
          </a:ln>
        </p:spPr>
        <p:txBody>
          <a:bodyPr wrap="none" anchor="ctr"/>
          <a:lstStyle/>
          <a:p>
            <a:endParaRPr lang="en-US"/>
          </a:p>
        </p:txBody>
      </p:sp>
      <p:sp>
        <p:nvSpPr>
          <p:cNvPr id="31750" name="Rectangle 4"/>
          <p:cNvSpPr>
            <a:spLocks noChangeArrowheads="1"/>
          </p:cNvSpPr>
          <p:nvPr/>
        </p:nvSpPr>
        <p:spPr bwMode="auto">
          <a:xfrm>
            <a:off x="328613" y="2662238"/>
            <a:ext cx="573087" cy="550862"/>
          </a:xfrm>
          <a:prstGeom prst="rect">
            <a:avLst/>
          </a:prstGeom>
          <a:noFill/>
          <a:ln w="38100" cmpd="dbl">
            <a:noFill/>
            <a:miter lim="800000"/>
            <a:headEnd/>
            <a:tailEnd/>
          </a:ln>
        </p:spPr>
        <p:txBody>
          <a:bodyPr wrap="none" lIns="138112" tIns="69850" rIns="138112" bIns="69850">
            <a:spAutoFit/>
          </a:bodyPr>
          <a:lstStyle/>
          <a:p>
            <a:pPr defTabSz="2057400" eaLnBrk="0" hangingPunct="0"/>
            <a:r>
              <a:rPr lang="en-US" sz="2700"/>
              <a:t> </a:t>
            </a:r>
            <a:r>
              <a:rPr lang="en-US" sz="2300"/>
              <a:t>A</a:t>
            </a:r>
            <a:endParaRPr lang="en-US" sz="2700"/>
          </a:p>
        </p:txBody>
      </p:sp>
      <p:sp>
        <p:nvSpPr>
          <p:cNvPr id="31751" name="Rectangle 5"/>
          <p:cNvSpPr>
            <a:spLocks noChangeArrowheads="1"/>
          </p:cNvSpPr>
          <p:nvPr/>
        </p:nvSpPr>
        <p:spPr bwMode="auto">
          <a:xfrm>
            <a:off x="325438" y="3976688"/>
            <a:ext cx="557212" cy="550862"/>
          </a:xfrm>
          <a:prstGeom prst="rect">
            <a:avLst/>
          </a:prstGeom>
          <a:noFill/>
          <a:ln w="38100" cmpd="dbl">
            <a:noFill/>
            <a:miter lim="800000"/>
            <a:headEnd/>
            <a:tailEnd/>
          </a:ln>
        </p:spPr>
        <p:txBody>
          <a:bodyPr wrap="none" lIns="138112" tIns="69850" rIns="138112" bIns="69850">
            <a:spAutoFit/>
          </a:bodyPr>
          <a:lstStyle/>
          <a:p>
            <a:pPr defTabSz="2057400" eaLnBrk="0" hangingPunct="0"/>
            <a:r>
              <a:rPr lang="en-US" sz="2700"/>
              <a:t> </a:t>
            </a:r>
            <a:r>
              <a:rPr lang="en-US" sz="2300"/>
              <a:t>B</a:t>
            </a:r>
            <a:endParaRPr lang="en-US" sz="2700"/>
          </a:p>
        </p:txBody>
      </p:sp>
      <p:sp>
        <p:nvSpPr>
          <p:cNvPr id="31752" name="Line 6"/>
          <p:cNvSpPr>
            <a:spLocks noChangeShapeType="1"/>
          </p:cNvSpPr>
          <p:nvPr/>
        </p:nvSpPr>
        <p:spPr bwMode="auto">
          <a:xfrm>
            <a:off x="1436688" y="288925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1753" name="Rectangle 7"/>
          <p:cNvSpPr>
            <a:spLocks noChangeArrowheads="1"/>
          </p:cNvSpPr>
          <p:nvPr/>
        </p:nvSpPr>
        <p:spPr bwMode="auto">
          <a:xfrm>
            <a:off x="1235075" y="228917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0</a:t>
            </a:r>
          </a:p>
        </p:txBody>
      </p:sp>
      <p:sp>
        <p:nvSpPr>
          <p:cNvPr id="31754" name="Rectangle 8"/>
          <p:cNvSpPr>
            <a:spLocks noChangeArrowheads="1"/>
          </p:cNvSpPr>
          <p:nvPr/>
        </p:nvSpPr>
        <p:spPr bwMode="auto">
          <a:xfrm>
            <a:off x="8042275" y="2255838"/>
            <a:ext cx="752475" cy="460375"/>
          </a:xfrm>
          <a:prstGeom prst="rect">
            <a:avLst/>
          </a:prstGeom>
          <a:noFill/>
          <a:ln w="38100" cmpd="dbl">
            <a:noFill/>
            <a:miter lim="800000"/>
            <a:headEnd/>
            <a:tailEnd/>
          </a:ln>
        </p:spPr>
        <p:txBody>
          <a:bodyPr wrap="none" lIns="138112" tIns="69850" rIns="138112" bIns="69850">
            <a:spAutoFit/>
          </a:bodyPr>
          <a:lstStyle/>
          <a:p>
            <a:pPr defTabSz="2057400" eaLnBrk="0" hangingPunct="0"/>
            <a:r>
              <a:rPr lang="en-US" sz="2100"/>
              <a:t>time</a:t>
            </a:r>
            <a:endParaRPr lang="en-US" sz="2700"/>
          </a:p>
        </p:txBody>
      </p:sp>
      <p:sp>
        <p:nvSpPr>
          <p:cNvPr id="31755" name="Rectangle 9"/>
          <p:cNvSpPr>
            <a:spLocks noChangeArrowheads="1"/>
          </p:cNvSpPr>
          <p:nvPr/>
        </p:nvSpPr>
        <p:spPr bwMode="auto">
          <a:xfrm>
            <a:off x="723900" y="5162550"/>
            <a:ext cx="7772400" cy="1143000"/>
          </a:xfrm>
          <a:prstGeom prst="rect">
            <a:avLst/>
          </a:prstGeom>
          <a:noFill/>
          <a:ln w="12700">
            <a:noFill/>
            <a:miter lim="800000"/>
            <a:headEnd/>
            <a:tailEnd/>
          </a:ln>
        </p:spPr>
        <p:txBody>
          <a:bodyPr wrap="none" anchor="ctr"/>
          <a:lstStyle/>
          <a:p>
            <a:endParaRPr lang="en-US" b="1"/>
          </a:p>
        </p:txBody>
      </p:sp>
      <p:sp>
        <p:nvSpPr>
          <p:cNvPr id="31756" name="Rectangle 10"/>
          <p:cNvSpPr>
            <a:spLocks noChangeArrowheads="1"/>
          </p:cNvSpPr>
          <p:nvPr/>
        </p:nvSpPr>
        <p:spPr bwMode="auto">
          <a:xfrm>
            <a:off x="1666875" y="231457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1</a:t>
            </a:r>
          </a:p>
        </p:txBody>
      </p:sp>
      <p:sp>
        <p:nvSpPr>
          <p:cNvPr id="31757" name="Line 11"/>
          <p:cNvSpPr>
            <a:spLocks noChangeShapeType="1"/>
          </p:cNvSpPr>
          <p:nvPr/>
        </p:nvSpPr>
        <p:spPr bwMode="auto">
          <a:xfrm>
            <a:off x="1817688" y="287655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1758" name="Rectangle 12"/>
          <p:cNvSpPr>
            <a:spLocks noChangeArrowheads="1"/>
          </p:cNvSpPr>
          <p:nvPr/>
        </p:nvSpPr>
        <p:spPr bwMode="auto">
          <a:xfrm>
            <a:off x="2047875" y="231457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2</a:t>
            </a:r>
          </a:p>
        </p:txBody>
      </p:sp>
      <p:sp>
        <p:nvSpPr>
          <p:cNvPr id="31759" name="Line 13"/>
          <p:cNvSpPr>
            <a:spLocks noChangeShapeType="1"/>
          </p:cNvSpPr>
          <p:nvPr/>
        </p:nvSpPr>
        <p:spPr bwMode="auto">
          <a:xfrm>
            <a:off x="2211388" y="286385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1760" name="Rectangle 14"/>
          <p:cNvSpPr>
            <a:spLocks noChangeArrowheads="1"/>
          </p:cNvSpPr>
          <p:nvPr/>
        </p:nvSpPr>
        <p:spPr bwMode="auto">
          <a:xfrm>
            <a:off x="2428875" y="232727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3</a:t>
            </a:r>
          </a:p>
        </p:txBody>
      </p:sp>
      <p:sp>
        <p:nvSpPr>
          <p:cNvPr id="31761" name="Line 15"/>
          <p:cNvSpPr>
            <a:spLocks noChangeShapeType="1"/>
          </p:cNvSpPr>
          <p:nvPr/>
        </p:nvSpPr>
        <p:spPr bwMode="auto">
          <a:xfrm>
            <a:off x="3074988" y="290195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1762" name="Rectangle 16"/>
          <p:cNvSpPr>
            <a:spLocks noChangeArrowheads="1"/>
          </p:cNvSpPr>
          <p:nvPr/>
        </p:nvSpPr>
        <p:spPr bwMode="auto">
          <a:xfrm>
            <a:off x="2847975" y="232727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4</a:t>
            </a:r>
          </a:p>
        </p:txBody>
      </p:sp>
      <p:grpSp>
        <p:nvGrpSpPr>
          <p:cNvPr id="31763" name="Group 17"/>
          <p:cNvGrpSpPr>
            <a:grpSpLocks/>
          </p:cNvGrpSpPr>
          <p:nvPr/>
        </p:nvGrpSpPr>
        <p:grpSpPr bwMode="auto">
          <a:xfrm>
            <a:off x="2630488" y="2889250"/>
            <a:ext cx="622300" cy="1108075"/>
            <a:chOff x="1584" y="1498"/>
            <a:chExt cx="392" cy="698"/>
          </a:xfrm>
        </p:grpSpPr>
        <p:sp>
          <p:nvSpPr>
            <p:cNvPr id="31812" name="Line 18"/>
            <p:cNvSpPr>
              <a:spLocks noChangeShapeType="1"/>
            </p:cNvSpPr>
            <p:nvPr/>
          </p:nvSpPr>
          <p:spPr bwMode="auto">
            <a:xfrm>
              <a:off x="1584" y="1498"/>
              <a:ext cx="392" cy="630"/>
            </a:xfrm>
            <a:prstGeom prst="line">
              <a:avLst/>
            </a:prstGeom>
            <a:noFill/>
            <a:ln w="50800">
              <a:solidFill>
                <a:schemeClr val="tx1"/>
              </a:solidFill>
              <a:round/>
              <a:headEnd/>
              <a:tailEnd/>
            </a:ln>
          </p:spPr>
          <p:txBody>
            <a:bodyPr wrap="none" anchor="ctr"/>
            <a:lstStyle/>
            <a:p>
              <a:endParaRPr lang="en-US"/>
            </a:p>
          </p:txBody>
        </p:sp>
        <p:sp>
          <p:nvSpPr>
            <p:cNvPr id="31813" name="Line 19"/>
            <p:cNvSpPr>
              <a:spLocks noChangeShapeType="1"/>
            </p:cNvSpPr>
            <p:nvPr/>
          </p:nvSpPr>
          <p:spPr bwMode="auto">
            <a:xfrm flipH="1">
              <a:off x="1876" y="2148"/>
              <a:ext cx="96" cy="48"/>
            </a:xfrm>
            <a:prstGeom prst="line">
              <a:avLst/>
            </a:prstGeom>
            <a:noFill/>
            <a:ln w="12700">
              <a:solidFill>
                <a:schemeClr val="tx1"/>
              </a:solidFill>
              <a:round/>
              <a:headEnd/>
              <a:tailEnd type="triangle" w="med" len="med"/>
            </a:ln>
          </p:spPr>
          <p:txBody>
            <a:bodyPr wrap="none" anchor="ctr"/>
            <a:lstStyle/>
            <a:p>
              <a:endParaRPr lang="en-US"/>
            </a:p>
          </p:txBody>
        </p:sp>
      </p:grpSp>
      <p:sp>
        <p:nvSpPr>
          <p:cNvPr id="31764" name="Line 20"/>
          <p:cNvSpPr>
            <a:spLocks noChangeShapeType="1"/>
          </p:cNvSpPr>
          <p:nvPr/>
        </p:nvSpPr>
        <p:spPr bwMode="auto">
          <a:xfrm>
            <a:off x="3506788" y="290195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1765" name="Line 21"/>
          <p:cNvSpPr>
            <a:spLocks noChangeShapeType="1"/>
          </p:cNvSpPr>
          <p:nvPr/>
        </p:nvSpPr>
        <p:spPr bwMode="auto">
          <a:xfrm>
            <a:off x="3887788" y="288925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1766" name="Line 22"/>
          <p:cNvSpPr>
            <a:spLocks noChangeShapeType="1"/>
          </p:cNvSpPr>
          <p:nvPr/>
        </p:nvSpPr>
        <p:spPr bwMode="auto">
          <a:xfrm>
            <a:off x="4421188" y="290195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1767" name="Rectangle 23"/>
          <p:cNvSpPr>
            <a:spLocks noChangeArrowheads="1"/>
          </p:cNvSpPr>
          <p:nvPr/>
        </p:nvSpPr>
        <p:spPr bwMode="auto">
          <a:xfrm>
            <a:off x="3228975" y="232727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5</a:t>
            </a:r>
          </a:p>
        </p:txBody>
      </p:sp>
      <p:sp>
        <p:nvSpPr>
          <p:cNvPr id="31768" name="Rectangle 24"/>
          <p:cNvSpPr>
            <a:spLocks noChangeArrowheads="1"/>
          </p:cNvSpPr>
          <p:nvPr/>
        </p:nvSpPr>
        <p:spPr bwMode="auto">
          <a:xfrm>
            <a:off x="3625850" y="2348880"/>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dirty="0" err="1"/>
              <a:t>fr</a:t>
            </a:r>
            <a:endParaRPr lang="en-US" sz="1400" dirty="0"/>
          </a:p>
          <a:p>
            <a:pPr algn="ctr" defTabSz="2057400" eaLnBrk="0" hangingPunct="0"/>
            <a:r>
              <a:rPr lang="en-US" sz="1400" dirty="0"/>
              <a:t>6</a:t>
            </a:r>
          </a:p>
        </p:txBody>
      </p:sp>
      <p:sp>
        <p:nvSpPr>
          <p:cNvPr id="31769" name="Rectangle 25"/>
          <p:cNvSpPr>
            <a:spLocks noChangeArrowheads="1"/>
          </p:cNvSpPr>
          <p:nvPr/>
        </p:nvSpPr>
        <p:spPr bwMode="auto">
          <a:xfrm>
            <a:off x="4133850" y="2352675"/>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3</a:t>
            </a:r>
          </a:p>
        </p:txBody>
      </p:sp>
      <p:sp>
        <p:nvSpPr>
          <p:cNvPr id="31770" name="Line 26"/>
          <p:cNvSpPr>
            <a:spLocks noChangeShapeType="1"/>
          </p:cNvSpPr>
          <p:nvPr/>
        </p:nvSpPr>
        <p:spPr bwMode="auto">
          <a:xfrm flipV="1">
            <a:off x="2319338" y="289242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1771" name="Line 27"/>
          <p:cNvSpPr>
            <a:spLocks noChangeShapeType="1"/>
          </p:cNvSpPr>
          <p:nvPr/>
        </p:nvSpPr>
        <p:spPr bwMode="auto">
          <a:xfrm flipV="1">
            <a:off x="2725738" y="290512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1772" name="Line 28"/>
          <p:cNvSpPr>
            <a:spLocks noChangeShapeType="1"/>
          </p:cNvSpPr>
          <p:nvPr/>
        </p:nvSpPr>
        <p:spPr bwMode="auto">
          <a:xfrm flipV="1">
            <a:off x="3119438" y="289242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1773" name="Rectangle 29"/>
          <p:cNvSpPr>
            <a:spLocks noChangeArrowheads="1"/>
          </p:cNvSpPr>
          <p:nvPr/>
        </p:nvSpPr>
        <p:spPr bwMode="auto">
          <a:xfrm>
            <a:off x="2171700" y="4356100"/>
            <a:ext cx="306388" cy="819150"/>
          </a:xfrm>
          <a:prstGeom prst="rect">
            <a:avLst/>
          </a:prstGeom>
          <a:noFill/>
          <a:ln w="12700">
            <a:noFill/>
            <a:miter lim="800000"/>
            <a:headEnd/>
            <a:tailEnd/>
          </a:ln>
        </p:spPr>
        <p:txBody>
          <a:bodyPr lIns="90488" tIns="44450" rIns="90488" bIns="44450">
            <a:spAutoFit/>
          </a:bodyPr>
          <a:lstStyle/>
          <a:p>
            <a:pPr eaLnBrk="0" hangingPunct="0"/>
            <a:r>
              <a:rPr lang="en-US" sz="1200"/>
              <a:t>ACK1</a:t>
            </a:r>
          </a:p>
        </p:txBody>
      </p:sp>
      <p:sp>
        <p:nvSpPr>
          <p:cNvPr id="31774" name="Line 30"/>
          <p:cNvSpPr>
            <a:spLocks noChangeShapeType="1"/>
          </p:cNvSpPr>
          <p:nvPr/>
        </p:nvSpPr>
        <p:spPr bwMode="auto">
          <a:xfrm flipH="1" flipV="1">
            <a:off x="3424238" y="4365625"/>
            <a:ext cx="215900" cy="584200"/>
          </a:xfrm>
          <a:prstGeom prst="line">
            <a:avLst/>
          </a:prstGeom>
          <a:noFill/>
          <a:ln w="12700">
            <a:solidFill>
              <a:schemeClr val="tx1"/>
            </a:solidFill>
            <a:round/>
            <a:headEnd/>
            <a:tailEnd type="triangle" w="med" len="med"/>
          </a:ln>
        </p:spPr>
        <p:txBody>
          <a:bodyPr wrap="none" anchor="ctr"/>
          <a:lstStyle/>
          <a:p>
            <a:endParaRPr lang="en-US"/>
          </a:p>
        </p:txBody>
      </p:sp>
      <p:sp>
        <p:nvSpPr>
          <p:cNvPr id="31775" name="Rectangle 31"/>
          <p:cNvSpPr>
            <a:spLocks noChangeArrowheads="1"/>
          </p:cNvSpPr>
          <p:nvPr/>
        </p:nvSpPr>
        <p:spPr bwMode="auto">
          <a:xfrm>
            <a:off x="3238500" y="4870450"/>
            <a:ext cx="625475" cy="363538"/>
          </a:xfrm>
          <a:prstGeom prst="rect">
            <a:avLst/>
          </a:prstGeom>
          <a:noFill/>
          <a:ln w="12700">
            <a:noFill/>
            <a:miter lim="800000"/>
            <a:headEnd/>
            <a:tailEnd/>
          </a:ln>
        </p:spPr>
        <p:txBody>
          <a:bodyPr wrap="none" lIns="90488" tIns="44450" rIns="90488" bIns="44450">
            <a:spAutoFit/>
          </a:bodyPr>
          <a:lstStyle/>
          <a:p>
            <a:pPr eaLnBrk="0" hangingPunct="0"/>
            <a:r>
              <a:rPr lang="en-US" sz="1800"/>
              <a:t>error</a:t>
            </a:r>
          </a:p>
        </p:txBody>
      </p:sp>
      <p:sp>
        <p:nvSpPr>
          <p:cNvPr id="31776" name="Rectangle 32"/>
          <p:cNvSpPr>
            <a:spLocks noChangeArrowheads="1"/>
          </p:cNvSpPr>
          <p:nvPr/>
        </p:nvSpPr>
        <p:spPr bwMode="auto">
          <a:xfrm>
            <a:off x="3563888" y="4343400"/>
            <a:ext cx="1652588" cy="271463"/>
          </a:xfrm>
          <a:prstGeom prst="rect">
            <a:avLst/>
          </a:prstGeom>
          <a:noFill/>
          <a:ln w="12700">
            <a:noFill/>
            <a:miter lim="800000"/>
            <a:headEnd/>
            <a:tailEnd/>
          </a:ln>
        </p:spPr>
        <p:txBody>
          <a:bodyPr wrap="none" lIns="90488" tIns="44450" rIns="90488" bIns="44450">
            <a:spAutoFit/>
          </a:bodyPr>
          <a:lstStyle/>
          <a:p>
            <a:pPr eaLnBrk="0" hangingPunct="0"/>
            <a:r>
              <a:rPr lang="en-US" sz="1200" dirty="0"/>
              <a:t>Out-of-sequence frames</a:t>
            </a:r>
          </a:p>
        </p:txBody>
      </p:sp>
      <p:sp>
        <p:nvSpPr>
          <p:cNvPr id="31777" name="Rectangle 33"/>
          <p:cNvSpPr>
            <a:spLocks noChangeArrowheads="1"/>
          </p:cNvSpPr>
          <p:nvPr/>
        </p:nvSpPr>
        <p:spPr bwMode="auto">
          <a:xfrm>
            <a:off x="1130300" y="1797050"/>
            <a:ext cx="1260475" cy="363538"/>
          </a:xfrm>
          <a:prstGeom prst="rect">
            <a:avLst/>
          </a:prstGeom>
          <a:noFill/>
          <a:ln w="12700">
            <a:noFill/>
            <a:miter lim="800000"/>
            <a:headEnd/>
            <a:tailEnd/>
          </a:ln>
        </p:spPr>
        <p:txBody>
          <a:bodyPr wrap="none" lIns="90488" tIns="44450" rIns="90488" bIns="44450">
            <a:spAutoFit/>
          </a:bodyPr>
          <a:lstStyle/>
          <a:p>
            <a:pPr eaLnBrk="0" hangingPunct="0"/>
            <a:r>
              <a:rPr lang="en-US" sz="1800"/>
              <a:t>Go-Back-4:</a:t>
            </a:r>
          </a:p>
        </p:txBody>
      </p:sp>
      <p:sp>
        <p:nvSpPr>
          <p:cNvPr id="31778" name="Line 34"/>
          <p:cNvSpPr>
            <a:spLocks noChangeShapeType="1"/>
          </p:cNvSpPr>
          <p:nvPr/>
        </p:nvSpPr>
        <p:spPr bwMode="auto">
          <a:xfrm>
            <a:off x="4141788" y="2143125"/>
            <a:ext cx="0" cy="660400"/>
          </a:xfrm>
          <a:prstGeom prst="line">
            <a:avLst/>
          </a:prstGeom>
          <a:noFill/>
          <a:ln w="25400">
            <a:solidFill>
              <a:srgbClr val="FF6600"/>
            </a:solidFill>
            <a:round/>
            <a:headEnd/>
            <a:tailEnd type="triangle" w="med" len="med"/>
          </a:ln>
        </p:spPr>
        <p:txBody>
          <a:bodyPr wrap="none" anchor="ctr"/>
          <a:lstStyle/>
          <a:p>
            <a:endParaRPr lang="en-US"/>
          </a:p>
        </p:txBody>
      </p:sp>
      <p:sp>
        <p:nvSpPr>
          <p:cNvPr id="31779" name="Line 36"/>
          <p:cNvSpPr>
            <a:spLocks noChangeShapeType="1"/>
          </p:cNvSpPr>
          <p:nvPr/>
        </p:nvSpPr>
        <p:spPr bwMode="auto">
          <a:xfrm>
            <a:off x="4802188" y="287655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1780" name="Line 37"/>
          <p:cNvSpPr>
            <a:spLocks noChangeShapeType="1"/>
          </p:cNvSpPr>
          <p:nvPr/>
        </p:nvSpPr>
        <p:spPr bwMode="auto">
          <a:xfrm>
            <a:off x="5233988" y="287655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1781" name="Line 38"/>
          <p:cNvSpPr>
            <a:spLocks noChangeShapeType="1"/>
          </p:cNvSpPr>
          <p:nvPr/>
        </p:nvSpPr>
        <p:spPr bwMode="auto">
          <a:xfrm>
            <a:off x="5614988" y="286385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1782" name="Rectangle 39"/>
          <p:cNvSpPr>
            <a:spLocks noChangeArrowheads="1"/>
          </p:cNvSpPr>
          <p:nvPr/>
        </p:nvSpPr>
        <p:spPr bwMode="auto">
          <a:xfrm>
            <a:off x="4981575" y="235267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5</a:t>
            </a:r>
          </a:p>
        </p:txBody>
      </p:sp>
      <p:sp>
        <p:nvSpPr>
          <p:cNvPr id="31783" name="Rectangle 40"/>
          <p:cNvSpPr>
            <a:spLocks noChangeArrowheads="1"/>
          </p:cNvSpPr>
          <p:nvPr/>
        </p:nvSpPr>
        <p:spPr bwMode="auto">
          <a:xfrm>
            <a:off x="5340350" y="2365375"/>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6</a:t>
            </a:r>
          </a:p>
        </p:txBody>
      </p:sp>
      <p:sp>
        <p:nvSpPr>
          <p:cNvPr id="31784" name="Rectangle 41"/>
          <p:cNvSpPr>
            <a:spLocks noChangeArrowheads="1"/>
          </p:cNvSpPr>
          <p:nvPr/>
        </p:nvSpPr>
        <p:spPr bwMode="auto">
          <a:xfrm>
            <a:off x="4579938" y="235267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4</a:t>
            </a:r>
          </a:p>
        </p:txBody>
      </p:sp>
      <p:sp>
        <p:nvSpPr>
          <p:cNvPr id="31785" name="Line 42"/>
          <p:cNvSpPr>
            <a:spLocks noChangeShapeType="1"/>
          </p:cNvSpPr>
          <p:nvPr/>
        </p:nvSpPr>
        <p:spPr bwMode="auto">
          <a:xfrm flipV="1">
            <a:off x="5341938" y="286702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1786" name="Line 43"/>
          <p:cNvSpPr>
            <a:spLocks noChangeShapeType="1"/>
          </p:cNvSpPr>
          <p:nvPr/>
        </p:nvSpPr>
        <p:spPr bwMode="auto">
          <a:xfrm flipV="1">
            <a:off x="5735638" y="286702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1787" name="Line 44"/>
          <p:cNvSpPr>
            <a:spLocks noChangeShapeType="1"/>
          </p:cNvSpPr>
          <p:nvPr/>
        </p:nvSpPr>
        <p:spPr bwMode="auto">
          <a:xfrm flipV="1">
            <a:off x="6167438" y="289242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1788" name="Line 45"/>
          <p:cNvSpPr>
            <a:spLocks noChangeShapeType="1"/>
          </p:cNvSpPr>
          <p:nvPr/>
        </p:nvSpPr>
        <p:spPr bwMode="auto">
          <a:xfrm flipV="1">
            <a:off x="6523038" y="289242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1789" name="Line 46"/>
          <p:cNvSpPr>
            <a:spLocks noChangeShapeType="1"/>
          </p:cNvSpPr>
          <p:nvPr/>
        </p:nvSpPr>
        <p:spPr bwMode="auto">
          <a:xfrm flipV="1">
            <a:off x="6878638" y="289242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1790" name="Line 47"/>
          <p:cNvSpPr>
            <a:spLocks noChangeShapeType="1"/>
          </p:cNvSpPr>
          <p:nvPr/>
        </p:nvSpPr>
        <p:spPr bwMode="auto">
          <a:xfrm flipV="1">
            <a:off x="7259638" y="291782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1791" name="Line 48"/>
          <p:cNvSpPr>
            <a:spLocks noChangeShapeType="1"/>
          </p:cNvSpPr>
          <p:nvPr/>
        </p:nvSpPr>
        <p:spPr bwMode="auto">
          <a:xfrm>
            <a:off x="6008688" y="288925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1792" name="Line 49"/>
          <p:cNvSpPr>
            <a:spLocks noChangeShapeType="1"/>
          </p:cNvSpPr>
          <p:nvPr/>
        </p:nvSpPr>
        <p:spPr bwMode="auto">
          <a:xfrm>
            <a:off x="6402388" y="290195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1793" name="Line 50"/>
          <p:cNvSpPr>
            <a:spLocks noChangeShapeType="1"/>
          </p:cNvSpPr>
          <p:nvPr/>
        </p:nvSpPr>
        <p:spPr bwMode="auto">
          <a:xfrm>
            <a:off x="6770688" y="288925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1794" name="Rectangle 51"/>
          <p:cNvSpPr>
            <a:spLocks noChangeArrowheads="1"/>
          </p:cNvSpPr>
          <p:nvPr/>
        </p:nvSpPr>
        <p:spPr bwMode="auto">
          <a:xfrm>
            <a:off x="5759450" y="2378075"/>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7</a:t>
            </a:r>
          </a:p>
        </p:txBody>
      </p:sp>
      <p:sp>
        <p:nvSpPr>
          <p:cNvPr id="31795" name="Rectangle 52"/>
          <p:cNvSpPr>
            <a:spLocks noChangeArrowheads="1"/>
          </p:cNvSpPr>
          <p:nvPr/>
        </p:nvSpPr>
        <p:spPr bwMode="auto">
          <a:xfrm>
            <a:off x="6127750" y="2378075"/>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8</a:t>
            </a:r>
          </a:p>
        </p:txBody>
      </p:sp>
      <p:sp>
        <p:nvSpPr>
          <p:cNvPr id="31796" name="Rectangle 53"/>
          <p:cNvSpPr>
            <a:spLocks noChangeArrowheads="1"/>
          </p:cNvSpPr>
          <p:nvPr/>
        </p:nvSpPr>
        <p:spPr bwMode="auto">
          <a:xfrm>
            <a:off x="6521450" y="2378075"/>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9</a:t>
            </a:r>
          </a:p>
        </p:txBody>
      </p:sp>
      <p:sp>
        <p:nvSpPr>
          <p:cNvPr id="31797" name="Rectangle 54"/>
          <p:cNvSpPr>
            <a:spLocks noChangeArrowheads="1"/>
          </p:cNvSpPr>
          <p:nvPr/>
        </p:nvSpPr>
        <p:spPr bwMode="auto">
          <a:xfrm>
            <a:off x="2565400" y="4368800"/>
            <a:ext cx="293688" cy="819150"/>
          </a:xfrm>
          <a:prstGeom prst="rect">
            <a:avLst/>
          </a:prstGeom>
          <a:noFill/>
          <a:ln w="12700">
            <a:noFill/>
            <a:miter lim="800000"/>
            <a:headEnd/>
            <a:tailEnd/>
          </a:ln>
        </p:spPr>
        <p:txBody>
          <a:bodyPr lIns="90488" tIns="44450" rIns="90488" bIns="44450">
            <a:spAutoFit/>
          </a:bodyPr>
          <a:lstStyle/>
          <a:p>
            <a:pPr eaLnBrk="0" hangingPunct="0"/>
            <a:r>
              <a:rPr lang="en-US" sz="1200"/>
              <a:t>ACK2</a:t>
            </a:r>
          </a:p>
        </p:txBody>
      </p:sp>
      <p:sp>
        <p:nvSpPr>
          <p:cNvPr id="31798" name="Rectangle 55"/>
          <p:cNvSpPr>
            <a:spLocks noChangeArrowheads="1"/>
          </p:cNvSpPr>
          <p:nvPr/>
        </p:nvSpPr>
        <p:spPr bwMode="auto">
          <a:xfrm>
            <a:off x="2959100" y="4381500"/>
            <a:ext cx="280988" cy="819150"/>
          </a:xfrm>
          <a:prstGeom prst="rect">
            <a:avLst/>
          </a:prstGeom>
          <a:noFill/>
          <a:ln w="12700">
            <a:noFill/>
            <a:miter lim="800000"/>
            <a:headEnd/>
            <a:tailEnd/>
          </a:ln>
        </p:spPr>
        <p:txBody>
          <a:bodyPr lIns="90488" tIns="44450" rIns="90488" bIns="44450">
            <a:spAutoFit/>
          </a:bodyPr>
          <a:lstStyle/>
          <a:p>
            <a:pPr eaLnBrk="0" hangingPunct="0"/>
            <a:r>
              <a:rPr lang="en-US" sz="1200"/>
              <a:t>ACK3</a:t>
            </a:r>
          </a:p>
        </p:txBody>
      </p:sp>
      <p:sp>
        <p:nvSpPr>
          <p:cNvPr id="31799" name="Rectangle 56"/>
          <p:cNvSpPr>
            <a:spLocks noChangeArrowheads="1"/>
          </p:cNvSpPr>
          <p:nvPr/>
        </p:nvSpPr>
        <p:spPr bwMode="auto">
          <a:xfrm>
            <a:off x="5207000" y="4368800"/>
            <a:ext cx="319088" cy="819150"/>
          </a:xfrm>
          <a:prstGeom prst="rect">
            <a:avLst/>
          </a:prstGeom>
          <a:noFill/>
          <a:ln w="12700">
            <a:noFill/>
            <a:miter lim="800000"/>
            <a:headEnd/>
            <a:tailEnd/>
          </a:ln>
        </p:spPr>
        <p:txBody>
          <a:bodyPr lIns="90488" tIns="44450" rIns="90488" bIns="44450">
            <a:spAutoFit/>
          </a:bodyPr>
          <a:lstStyle/>
          <a:p>
            <a:pPr eaLnBrk="0" hangingPunct="0"/>
            <a:r>
              <a:rPr lang="en-US" sz="1200"/>
              <a:t>ACK4</a:t>
            </a:r>
          </a:p>
        </p:txBody>
      </p:sp>
      <p:sp>
        <p:nvSpPr>
          <p:cNvPr id="31800" name="Rectangle 57"/>
          <p:cNvSpPr>
            <a:spLocks noChangeArrowheads="1"/>
          </p:cNvSpPr>
          <p:nvPr/>
        </p:nvSpPr>
        <p:spPr bwMode="auto">
          <a:xfrm>
            <a:off x="5600700" y="4368800"/>
            <a:ext cx="230188" cy="819150"/>
          </a:xfrm>
          <a:prstGeom prst="rect">
            <a:avLst/>
          </a:prstGeom>
          <a:noFill/>
          <a:ln w="12700">
            <a:noFill/>
            <a:miter lim="800000"/>
            <a:headEnd/>
            <a:tailEnd/>
          </a:ln>
        </p:spPr>
        <p:txBody>
          <a:bodyPr lIns="90488" tIns="44450" rIns="90488" bIns="44450">
            <a:spAutoFit/>
          </a:bodyPr>
          <a:lstStyle/>
          <a:p>
            <a:pPr eaLnBrk="0" hangingPunct="0"/>
            <a:r>
              <a:rPr lang="en-US" sz="1200"/>
              <a:t>ACK5</a:t>
            </a:r>
          </a:p>
        </p:txBody>
      </p:sp>
      <p:sp>
        <p:nvSpPr>
          <p:cNvPr id="31801" name="Rectangle 58"/>
          <p:cNvSpPr>
            <a:spLocks noChangeArrowheads="1"/>
          </p:cNvSpPr>
          <p:nvPr/>
        </p:nvSpPr>
        <p:spPr bwMode="auto">
          <a:xfrm>
            <a:off x="5981700" y="4394200"/>
            <a:ext cx="230188" cy="819150"/>
          </a:xfrm>
          <a:prstGeom prst="rect">
            <a:avLst/>
          </a:prstGeom>
          <a:noFill/>
          <a:ln w="12700">
            <a:noFill/>
            <a:miter lim="800000"/>
            <a:headEnd/>
            <a:tailEnd/>
          </a:ln>
        </p:spPr>
        <p:txBody>
          <a:bodyPr lIns="90488" tIns="44450" rIns="90488" bIns="44450">
            <a:spAutoFit/>
          </a:bodyPr>
          <a:lstStyle/>
          <a:p>
            <a:pPr eaLnBrk="0" hangingPunct="0"/>
            <a:r>
              <a:rPr lang="en-US" sz="1200"/>
              <a:t>ACK6</a:t>
            </a:r>
          </a:p>
        </p:txBody>
      </p:sp>
      <p:sp>
        <p:nvSpPr>
          <p:cNvPr id="31802" name="Rectangle 59"/>
          <p:cNvSpPr>
            <a:spLocks noChangeArrowheads="1"/>
          </p:cNvSpPr>
          <p:nvPr/>
        </p:nvSpPr>
        <p:spPr bwMode="auto">
          <a:xfrm>
            <a:off x="6388100" y="4381500"/>
            <a:ext cx="357188" cy="819150"/>
          </a:xfrm>
          <a:prstGeom prst="rect">
            <a:avLst/>
          </a:prstGeom>
          <a:noFill/>
          <a:ln w="12700">
            <a:noFill/>
            <a:miter lim="800000"/>
            <a:headEnd/>
            <a:tailEnd/>
          </a:ln>
        </p:spPr>
        <p:txBody>
          <a:bodyPr lIns="90488" tIns="44450" rIns="90488" bIns="44450">
            <a:spAutoFit/>
          </a:bodyPr>
          <a:lstStyle/>
          <a:p>
            <a:pPr eaLnBrk="0" hangingPunct="0"/>
            <a:r>
              <a:rPr lang="en-US" sz="1200"/>
              <a:t>ACK7</a:t>
            </a:r>
          </a:p>
        </p:txBody>
      </p:sp>
      <p:sp>
        <p:nvSpPr>
          <p:cNvPr id="31803" name="Rectangle 60"/>
          <p:cNvSpPr>
            <a:spLocks noChangeArrowheads="1"/>
          </p:cNvSpPr>
          <p:nvPr/>
        </p:nvSpPr>
        <p:spPr bwMode="auto">
          <a:xfrm>
            <a:off x="6781800" y="4406900"/>
            <a:ext cx="268288" cy="819150"/>
          </a:xfrm>
          <a:prstGeom prst="rect">
            <a:avLst/>
          </a:prstGeom>
          <a:noFill/>
          <a:ln w="12700">
            <a:noFill/>
            <a:miter lim="800000"/>
            <a:headEnd/>
            <a:tailEnd/>
          </a:ln>
        </p:spPr>
        <p:txBody>
          <a:bodyPr lIns="90488" tIns="44450" rIns="90488" bIns="44450">
            <a:spAutoFit/>
          </a:bodyPr>
          <a:lstStyle/>
          <a:p>
            <a:pPr eaLnBrk="0" hangingPunct="0"/>
            <a:r>
              <a:rPr lang="en-US" sz="1200"/>
              <a:t>ACK8</a:t>
            </a:r>
          </a:p>
        </p:txBody>
      </p:sp>
      <p:sp>
        <p:nvSpPr>
          <p:cNvPr id="31804" name="Rectangle 61"/>
          <p:cNvSpPr>
            <a:spLocks noChangeArrowheads="1"/>
          </p:cNvSpPr>
          <p:nvPr/>
        </p:nvSpPr>
        <p:spPr bwMode="auto">
          <a:xfrm>
            <a:off x="7175500" y="4394200"/>
            <a:ext cx="255588" cy="819150"/>
          </a:xfrm>
          <a:prstGeom prst="rect">
            <a:avLst/>
          </a:prstGeom>
          <a:noFill/>
          <a:ln w="12700">
            <a:noFill/>
            <a:miter lim="800000"/>
            <a:headEnd/>
            <a:tailEnd/>
          </a:ln>
        </p:spPr>
        <p:txBody>
          <a:bodyPr lIns="90488" tIns="44450" rIns="90488" bIns="44450">
            <a:spAutoFit/>
          </a:bodyPr>
          <a:lstStyle/>
          <a:p>
            <a:pPr eaLnBrk="0" hangingPunct="0"/>
            <a:r>
              <a:rPr lang="en-US" sz="1200"/>
              <a:t>ACK9</a:t>
            </a:r>
          </a:p>
        </p:txBody>
      </p:sp>
      <p:sp>
        <p:nvSpPr>
          <p:cNvPr id="30786" name="Rectangle 67"/>
          <p:cNvSpPr>
            <a:spLocks noChangeArrowheads="1"/>
          </p:cNvSpPr>
          <p:nvPr/>
        </p:nvSpPr>
        <p:spPr bwMode="auto">
          <a:xfrm>
            <a:off x="3348038" y="5445125"/>
            <a:ext cx="3455987" cy="360363"/>
          </a:xfrm>
          <a:prstGeom prst="rect">
            <a:avLst/>
          </a:prstGeom>
          <a:solidFill>
            <a:schemeClr val="bg1"/>
          </a:solidFill>
          <a:ln w="9525">
            <a:solidFill>
              <a:schemeClr val="bg1"/>
            </a:solidFill>
            <a:miter lim="800000"/>
            <a:headEnd/>
            <a:tailEnd/>
          </a:ln>
        </p:spPr>
        <p:txBody>
          <a:bodyPr wrap="none" anchor="ctr"/>
          <a:lstStyle/>
          <a:p>
            <a:pPr algn="ctr">
              <a:defRPr/>
            </a:pPr>
            <a:r>
              <a:rPr lang="en-US" sz="1800" b="1">
                <a:solidFill>
                  <a:srgbClr val="FF6600"/>
                </a:solidFill>
                <a:effectLst>
                  <a:outerShdw blurRad="38100" dist="38100" dir="2700000" algn="tl">
                    <a:srgbClr val="C0C0C0"/>
                  </a:outerShdw>
                </a:effectLst>
                <a:latin typeface="Comic Sans MS" pitchFamily="66" charset="0"/>
              </a:rPr>
              <a:t>ACKing next frame expected</a:t>
            </a:r>
          </a:p>
        </p:txBody>
      </p:sp>
      <p:sp>
        <p:nvSpPr>
          <p:cNvPr id="31809" name="Line 68"/>
          <p:cNvSpPr>
            <a:spLocks noChangeShapeType="1"/>
          </p:cNvSpPr>
          <p:nvPr/>
        </p:nvSpPr>
        <p:spPr bwMode="auto">
          <a:xfrm flipH="1" flipV="1">
            <a:off x="3124200" y="5181600"/>
            <a:ext cx="381000" cy="304800"/>
          </a:xfrm>
          <a:prstGeom prst="line">
            <a:avLst/>
          </a:prstGeom>
          <a:noFill/>
          <a:ln w="25400">
            <a:solidFill>
              <a:srgbClr val="FF6600"/>
            </a:solidFill>
            <a:round/>
            <a:headEnd/>
            <a:tailEnd type="triangle" w="med" len="med"/>
          </a:ln>
        </p:spPr>
        <p:txBody>
          <a:bodyPr/>
          <a:lstStyle/>
          <a:p>
            <a:endParaRPr lang="en-US"/>
          </a:p>
        </p:txBody>
      </p:sp>
      <p:sp>
        <p:nvSpPr>
          <p:cNvPr id="49156" name="Rectangle 3076"/>
          <p:cNvSpPr>
            <a:spLocks noChangeArrowheads="1"/>
          </p:cNvSpPr>
          <p:nvPr/>
        </p:nvSpPr>
        <p:spPr bwMode="auto">
          <a:xfrm>
            <a:off x="685800" y="44624"/>
            <a:ext cx="7772400" cy="990600"/>
          </a:xfrm>
          <a:prstGeom prst="rect">
            <a:avLst/>
          </a:prstGeom>
          <a:noFill/>
          <a:ln w="9525">
            <a:noFill/>
            <a:miter lim="800000"/>
            <a:headEnd/>
            <a:tailEnd/>
          </a:ln>
          <a:effectLst/>
        </p:spPr>
        <p:txBody>
          <a:bodyPr anchor="ctr"/>
          <a:lstStyle/>
          <a:p>
            <a:pPr algn="ctr">
              <a:defRPr/>
            </a:pPr>
            <a:r>
              <a:rPr lang="en-US" sz="4400" b="1" dirty="0">
                <a:solidFill>
                  <a:schemeClr val="bg1"/>
                </a:solidFill>
                <a:effectLst>
                  <a:outerShdw blurRad="38100" dist="38100" dir="2700000" algn="tl">
                    <a:srgbClr val="000000">
                      <a:alpha val="43137"/>
                    </a:srgbClr>
                  </a:outerShdw>
                </a:effectLst>
                <a:latin typeface="Comic Sans MS" pitchFamily="66" charset="0"/>
              </a:rPr>
              <a:t>Go Back N</a:t>
            </a:r>
          </a:p>
        </p:txBody>
      </p:sp>
      <p:sp>
        <p:nvSpPr>
          <p:cNvPr id="30792" name="Rectangle 67"/>
          <p:cNvSpPr>
            <a:spLocks noChangeArrowheads="1"/>
          </p:cNvSpPr>
          <p:nvPr/>
        </p:nvSpPr>
        <p:spPr bwMode="auto">
          <a:xfrm>
            <a:off x="2411413" y="1412875"/>
            <a:ext cx="3455987" cy="863600"/>
          </a:xfrm>
          <a:prstGeom prst="rect">
            <a:avLst/>
          </a:prstGeom>
          <a:solidFill>
            <a:schemeClr val="bg1"/>
          </a:solidFill>
          <a:ln w="9525">
            <a:solidFill>
              <a:schemeClr val="bg1"/>
            </a:solidFill>
            <a:miter lim="800000"/>
            <a:headEnd/>
            <a:tailEnd/>
          </a:ln>
        </p:spPr>
        <p:txBody>
          <a:bodyPr wrap="none" anchor="ctr"/>
          <a:lstStyle/>
          <a:p>
            <a:pPr algn="ctr">
              <a:defRPr/>
            </a:pPr>
            <a:r>
              <a:rPr lang="en-US" sz="1800" b="1">
                <a:solidFill>
                  <a:srgbClr val="FF6600"/>
                </a:solidFill>
                <a:effectLst>
                  <a:outerShdw blurRad="38100" dist="38100" dir="2700000" algn="tl">
                    <a:srgbClr val="C0C0C0"/>
                  </a:outerShdw>
                </a:effectLst>
                <a:latin typeface="Comic Sans MS" pitchFamily="66" charset="0"/>
              </a:rPr>
              <a:t>Timeout Occurs for frame 3 !!</a:t>
            </a:r>
          </a:p>
          <a:p>
            <a:pPr algn="ctr">
              <a:defRPr/>
            </a:pPr>
            <a:r>
              <a:rPr lang="en-US" sz="1600">
                <a:solidFill>
                  <a:srgbClr val="FF6600"/>
                </a:solidFill>
                <a:latin typeface="Comic Sans MS" pitchFamily="66" charset="0"/>
              </a:rPr>
              <a:t>4 outstanding frames</a:t>
            </a:r>
          </a:p>
          <a:p>
            <a:pPr algn="ctr">
              <a:defRPr/>
            </a:pPr>
            <a:r>
              <a:rPr lang="en-US" sz="1600">
                <a:solidFill>
                  <a:srgbClr val="FF6600"/>
                </a:solidFill>
                <a:latin typeface="Comic Sans MS" pitchFamily="66" charset="0"/>
              </a:rPr>
              <a:t> so go back 4</a:t>
            </a:r>
          </a:p>
        </p:txBody>
      </p:sp>
      <p:sp>
        <p:nvSpPr>
          <p:cNvPr id="70" name="Text Box 240"/>
          <p:cNvSpPr txBox="1">
            <a:spLocks noChangeArrowheads="1"/>
          </p:cNvSpPr>
          <p:nvPr/>
        </p:nvSpPr>
        <p:spPr bwMode="auto">
          <a:xfrm>
            <a:off x="7036246" y="5805264"/>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35</a:t>
            </a:fld>
            <a:endParaRPr lang="en-US" dirty="0"/>
          </a:p>
        </p:txBody>
      </p:sp>
    </p:spTree>
    <p:extLst>
      <p:ext uri="{BB962C8B-B14F-4D97-AF65-F5344CB8AC3E}">
        <p14:creationId xmlns:p14="http://schemas.microsoft.com/office/powerpoint/2010/main" val="401509279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Line 2"/>
          <p:cNvSpPr>
            <a:spLocks noChangeShapeType="1"/>
          </p:cNvSpPr>
          <p:nvPr/>
        </p:nvSpPr>
        <p:spPr bwMode="auto">
          <a:xfrm>
            <a:off x="901699" y="3117750"/>
            <a:ext cx="7920038" cy="0"/>
          </a:xfrm>
          <a:prstGeom prst="line">
            <a:avLst/>
          </a:prstGeom>
          <a:noFill/>
          <a:ln w="12700">
            <a:solidFill>
              <a:schemeClr val="tx1"/>
            </a:solidFill>
            <a:round/>
            <a:headEnd/>
            <a:tailEnd type="triangle" w="med" len="med"/>
          </a:ln>
        </p:spPr>
        <p:txBody>
          <a:bodyPr wrap="none" anchor="ctr"/>
          <a:lstStyle/>
          <a:p>
            <a:endParaRPr lang="en-US"/>
          </a:p>
        </p:txBody>
      </p:sp>
      <p:sp>
        <p:nvSpPr>
          <p:cNvPr id="32773" name="Line 3"/>
          <p:cNvSpPr>
            <a:spLocks noChangeShapeType="1"/>
          </p:cNvSpPr>
          <p:nvPr/>
        </p:nvSpPr>
        <p:spPr bwMode="auto">
          <a:xfrm>
            <a:off x="857249" y="4540150"/>
            <a:ext cx="8002588" cy="0"/>
          </a:xfrm>
          <a:prstGeom prst="line">
            <a:avLst/>
          </a:prstGeom>
          <a:noFill/>
          <a:ln w="12700">
            <a:solidFill>
              <a:schemeClr val="tx1"/>
            </a:solidFill>
            <a:round/>
            <a:headEnd/>
            <a:tailEnd type="triangle" w="med" len="med"/>
          </a:ln>
        </p:spPr>
        <p:txBody>
          <a:bodyPr wrap="none" anchor="ctr"/>
          <a:lstStyle/>
          <a:p>
            <a:endParaRPr lang="en-US"/>
          </a:p>
        </p:txBody>
      </p:sp>
      <p:sp>
        <p:nvSpPr>
          <p:cNvPr id="32774" name="Rectangle 4"/>
          <p:cNvSpPr>
            <a:spLocks noChangeArrowheads="1"/>
          </p:cNvSpPr>
          <p:nvPr/>
        </p:nvSpPr>
        <p:spPr bwMode="auto">
          <a:xfrm>
            <a:off x="238124" y="2873275"/>
            <a:ext cx="498475" cy="414338"/>
          </a:xfrm>
          <a:prstGeom prst="rect">
            <a:avLst/>
          </a:prstGeom>
          <a:noFill/>
          <a:ln w="38100" cmpd="dbl">
            <a:noFill/>
            <a:miter lim="800000"/>
            <a:headEnd/>
            <a:tailEnd/>
          </a:ln>
        </p:spPr>
        <p:txBody>
          <a:bodyPr wrap="none" lIns="138112" tIns="69850" rIns="138112" bIns="69850">
            <a:spAutoFit/>
          </a:bodyPr>
          <a:lstStyle/>
          <a:p>
            <a:pPr defTabSz="2057400" eaLnBrk="0" hangingPunct="0"/>
            <a:r>
              <a:rPr lang="en-US" sz="1800"/>
              <a:t> A</a:t>
            </a:r>
          </a:p>
        </p:txBody>
      </p:sp>
      <p:sp>
        <p:nvSpPr>
          <p:cNvPr id="32775" name="Rectangle 5"/>
          <p:cNvSpPr>
            <a:spLocks noChangeArrowheads="1"/>
          </p:cNvSpPr>
          <p:nvPr/>
        </p:nvSpPr>
        <p:spPr bwMode="auto">
          <a:xfrm>
            <a:off x="209549" y="4287738"/>
            <a:ext cx="485775" cy="414337"/>
          </a:xfrm>
          <a:prstGeom prst="rect">
            <a:avLst/>
          </a:prstGeom>
          <a:noFill/>
          <a:ln w="38100" cmpd="dbl">
            <a:noFill/>
            <a:miter lim="800000"/>
            <a:headEnd/>
            <a:tailEnd/>
          </a:ln>
        </p:spPr>
        <p:txBody>
          <a:bodyPr wrap="none" lIns="138112" tIns="69850" rIns="138112" bIns="69850">
            <a:spAutoFit/>
          </a:bodyPr>
          <a:lstStyle/>
          <a:p>
            <a:pPr defTabSz="2057400" eaLnBrk="0" hangingPunct="0"/>
            <a:r>
              <a:rPr lang="en-US" sz="1800"/>
              <a:t> B</a:t>
            </a:r>
          </a:p>
        </p:txBody>
      </p:sp>
      <p:sp>
        <p:nvSpPr>
          <p:cNvPr id="32776" name="Line 6"/>
          <p:cNvSpPr>
            <a:spLocks noChangeShapeType="1"/>
          </p:cNvSpPr>
          <p:nvPr/>
        </p:nvSpPr>
        <p:spPr bwMode="auto">
          <a:xfrm>
            <a:off x="1474787" y="314632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2777" name="Rectangle 7"/>
          <p:cNvSpPr>
            <a:spLocks noChangeArrowheads="1"/>
          </p:cNvSpPr>
          <p:nvPr/>
        </p:nvSpPr>
        <p:spPr bwMode="auto">
          <a:xfrm>
            <a:off x="1273174" y="2546250"/>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0</a:t>
            </a:r>
          </a:p>
        </p:txBody>
      </p:sp>
      <p:sp>
        <p:nvSpPr>
          <p:cNvPr id="32778" name="Rectangle 8"/>
          <p:cNvSpPr>
            <a:spLocks noChangeArrowheads="1"/>
          </p:cNvSpPr>
          <p:nvPr/>
        </p:nvSpPr>
        <p:spPr bwMode="auto">
          <a:xfrm>
            <a:off x="8080374" y="2512913"/>
            <a:ext cx="682625" cy="414337"/>
          </a:xfrm>
          <a:prstGeom prst="rect">
            <a:avLst/>
          </a:prstGeom>
          <a:noFill/>
          <a:ln w="38100" cmpd="dbl">
            <a:noFill/>
            <a:miter lim="800000"/>
            <a:headEnd/>
            <a:tailEnd/>
          </a:ln>
        </p:spPr>
        <p:txBody>
          <a:bodyPr wrap="none" lIns="138112" tIns="69850" rIns="138112" bIns="69850">
            <a:spAutoFit/>
          </a:bodyPr>
          <a:lstStyle/>
          <a:p>
            <a:pPr defTabSz="2057400" eaLnBrk="0" hangingPunct="0"/>
            <a:r>
              <a:rPr lang="en-US" sz="1800"/>
              <a:t>time</a:t>
            </a:r>
          </a:p>
        </p:txBody>
      </p:sp>
      <p:sp>
        <p:nvSpPr>
          <p:cNvPr id="32779" name="Rectangle 9"/>
          <p:cNvSpPr>
            <a:spLocks noChangeArrowheads="1"/>
          </p:cNvSpPr>
          <p:nvPr/>
        </p:nvSpPr>
        <p:spPr bwMode="auto">
          <a:xfrm>
            <a:off x="723900" y="5162550"/>
            <a:ext cx="7772400" cy="1143000"/>
          </a:xfrm>
          <a:prstGeom prst="rect">
            <a:avLst/>
          </a:prstGeom>
          <a:noFill/>
          <a:ln w="12700">
            <a:noFill/>
            <a:miter lim="800000"/>
            <a:headEnd/>
            <a:tailEnd/>
          </a:ln>
        </p:spPr>
        <p:txBody>
          <a:bodyPr wrap="none" anchor="ctr"/>
          <a:lstStyle/>
          <a:p>
            <a:endParaRPr lang="en-US" b="1"/>
          </a:p>
        </p:txBody>
      </p:sp>
      <p:sp>
        <p:nvSpPr>
          <p:cNvPr id="32780" name="Rectangle 10"/>
          <p:cNvSpPr>
            <a:spLocks noChangeArrowheads="1"/>
          </p:cNvSpPr>
          <p:nvPr/>
        </p:nvSpPr>
        <p:spPr bwMode="auto">
          <a:xfrm>
            <a:off x="1704974" y="2571650"/>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1</a:t>
            </a:r>
          </a:p>
        </p:txBody>
      </p:sp>
      <p:sp>
        <p:nvSpPr>
          <p:cNvPr id="32781" name="Line 11"/>
          <p:cNvSpPr>
            <a:spLocks noChangeShapeType="1"/>
          </p:cNvSpPr>
          <p:nvPr/>
        </p:nvSpPr>
        <p:spPr bwMode="auto">
          <a:xfrm>
            <a:off x="2706687" y="313362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2782" name="Rectangle 12"/>
          <p:cNvSpPr>
            <a:spLocks noChangeArrowheads="1"/>
          </p:cNvSpPr>
          <p:nvPr/>
        </p:nvSpPr>
        <p:spPr bwMode="auto">
          <a:xfrm>
            <a:off x="2085974" y="2571650"/>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2</a:t>
            </a:r>
          </a:p>
        </p:txBody>
      </p:sp>
      <p:sp>
        <p:nvSpPr>
          <p:cNvPr id="32783" name="Line 13"/>
          <p:cNvSpPr>
            <a:spLocks noChangeShapeType="1"/>
          </p:cNvSpPr>
          <p:nvPr/>
        </p:nvSpPr>
        <p:spPr bwMode="auto">
          <a:xfrm>
            <a:off x="2249487" y="312092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2784" name="Rectangle 14"/>
          <p:cNvSpPr>
            <a:spLocks noChangeArrowheads="1"/>
          </p:cNvSpPr>
          <p:nvPr/>
        </p:nvSpPr>
        <p:spPr bwMode="auto">
          <a:xfrm>
            <a:off x="2466974" y="2584350"/>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3</a:t>
            </a:r>
          </a:p>
        </p:txBody>
      </p:sp>
      <p:sp>
        <p:nvSpPr>
          <p:cNvPr id="32785" name="Line 15"/>
          <p:cNvSpPr>
            <a:spLocks noChangeShapeType="1"/>
          </p:cNvSpPr>
          <p:nvPr/>
        </p:nvSpPr>
        <p:spPr bwMode="auto">
          <a:xfrm>
            <a:off x="3113087" y="315902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2786" name="Rectangle 16"/>
          <p:cNvSpPr>
            <a:spLocks noChangeArrowheads="1"/>
          </p:cNvSpPr>
          <p:nvPr/>
        </p:nvSpPr>
        <p:spPr bwMode="auto">
          <a:xfrm>
            <a:off x="2886074" y="2584350"/>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4</a:t>
            </a:r>
          </a:p>
        </p:txBody>
      </p:sp>
      <p:grpSp>
        <p:nvGrpSpPr>
          <p:cNvPr id="32787" name="Group 17"/>
          <p:cNvGrpSpPr>
            <a:grpSpLocks/>
          </p:cNvGrpSpPr>
          <p:nvPr/>
        </p:nvGrpSpPr>
        <p:grpSpPr bwMode="auto">
          <a:xfrm>
            <a:off x="1931987" y="3197125"/>
            <a:ext cx="622300" cy="1108075"/>
            <a:chOff x="1120" y="1530"/>
            <a:chExt cx="392" cy="698"/>
          </a:xfrm>
        </p:grpSpPr>
        <p:sp>
          <p:nvSpPr>
            <p:cNvPr id="32834" name="Line 18"/>
            <p:cNvSpPr>
              <a:spLocks noChangeShapeType="1"/>
            </p:cNvSpPr>
            <p:nvPr/>
          </p:nvSpPr>
          <p:spPr bwMode="auto">
            <a:xfrm>
              <a:off x="1120" y="1530"/>
              <a:ext cx="392" cy="630"/>
            </a:xfrm>
            <a:prstGeom prst="line">
              <a:avLst/>
            </a:prstGeom>
            <a:noFill/>
            <a:ln w="50800">
              <a:solidFill>
                <a:schemeClr val="tx1"/>
              </a:solidFill>
              <a:round/>
              <a:headEnd/>
              <a:tailEnd/>
            </a:ln>
          </p:spPr>
          <p:txBody>
            <a:bodyPr wrap="none" anchor="ctr"/>
            <a:lstStyle/>
            <a:p>
              <a:endParaRPr lang="en-US"/>
            </a:p>
          </p:txBody>
        </p:sp>
        <p:sp>
          <p:nvSpPr>
            <p:cNvPr id="32835" name="Line 19"/>
            <p:cNvSpPr>
              <a:spLocks noChangeShapeType="1"/>
            </p:cNvSpPr>
            <p:nvPr/>
          </p:nvSpPr>
          <p:spPr bwMode="auto">
            <a:xfrm flipH="1">
              <a:off x="1412" y="2180"/>
              <a:ext cx="96" cy="48"/>
            </a:xfrm>
            <a:prstGeom prst="line">
              <a:avLst/>
            </a:prstGeom>
            <a:noFill/>
            <a:ln w="12700">
              <a:solidFill>
                <a:schemeClr val="tx1"/>
              </a:solidFill>
              <a:round/>
              <a:headEnd/>
              <a:tailEnd type="triangle" w="med" len="med"/>
            </a:ln>
          </p:spPr>
          <p:txBody>
            <a:bodyPr wrap="none" anchor="ctr"/>
            <a:lstStyle/>
            <a:p>
              <a:endParaRPr lang="en-US"/>
            </a:p>
          </p:txBody>
        </p:sp>
      </p:grpSp>
      <p:sp>
        <p:nvSpPr>
          <p:cNvPr id="32788" name="Line 20"/>
          <p:cNvSpPr>
            <a:spLocks noChangeShapeType="1"/>
          </p:cNvSpPr>
          <p:nvPr/>
        </p:nvSpPr>
        <p:spPr bwMode="auto">
          <a:xfrm>
            <a:off x="3544887" y="315902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2789" name="Line 21"/>
          <p:cNvSpPr>
            <a:spLocks noChangeShapeType="1"/>
          </p:cNvSpPr>
          <p:nvPr/>
        </p:nvSpPr>
        <p:spPr bwMode="auto">
          <a:xfrm>
            <a:off x="3925887" y="314632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2790" name="Line 22"/>
          <p:cNvSpPr>
            <a:spLocks noChangeShapeType="1"/>
          </p:cNvSpPr>
          <p:nvPr/>
        </p:nvSpPr>
        <p:spPr bwMode="auto">
          <a:xfrm>
            <a:off x="4459287" y="315902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2791" name="Rectangle 23"/>
          <p:cNvSpPr>
            <a:spLocks noChangeArrowheads="1"/>
          </p:cNvSpPr>
          <p:nvPr/>
        </p:nvSpPr>
        <p:spPr bwMode="auto">
          <a:xfrm>
            <a:off x="3267074" y="2584350"/>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5</a:t>
            </a:r>
          </a:p>
        </p:txBody>
      </p:sp>
      <p:sp>
        <p:nvSpPr>
          <p:cNvPr id="32792" name="Rectangle 24"/>
          <p:cNvSpPr>
            <a:spLocks noChangeArrowheads="1"/>
          </p:cNvSpPr>
          <p:nvPr/>
        </p:nvSpPr>
        <p:spPr bwMode="auto">
          <a:xfrm>
            <a:off x="3663949" y="2597050"/>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1</a:t>
            </a:r>
          </a:p>
        </p:txBody>
      </p:sp>
      <p:sp>
        <p:nvSpPr>
          <p:cNvPr id="32793" name="Rectangle 25"/>
          <p:cNvSpPr>
            <a:spLocks noChangeArrowheads="1"/>
          </p:cNvSpPr>
          <p:nvPr/>
        </p:nvSpPr>
        <p:spPr bwMode="auto">
          <a:xfrm>
            <a:off x="4171949" y="2609750"/>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2</a:t>
            </a:r>
          </a:p>
        </p:txBody>
      </p:sp>
      <p:sp>
        <p:nvSpPr>
          <p:cNvPr id="32794" name="Line 26"/>
          <p:cNvSpPr>
            <a:spLocks noChangeShapeType="1"/>
          </p:cNvSpPr>
          <p:nvPr/>
        </p:nvSpPr>
        <p:spPr bwMode="auto">
          <a:xfrm flipV="1">
            <a:off x="2357437" y="3149500"/>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2795" name="Line 27"/>
          <p:cNvSpPr>
            <a:spLocks noChangeShapeType="1"/>
          </p:cNvSpPr>
          <p:nvPr/>
        </p:nvSpPr>
        <p:spPr bwMode="auto">
          <a:xfrm flipV="1">
            <a:off x="3157537" y="3149500"/>
            <a:ext cx="520700" cy="1371600"/>
          </a:xfrm>
          <a:prstGeom prst="line">
            <a:avLst/>
          </a:prstGeom>
          <a:noFill/>
          <a:ln w="25400">
            <a:solidFill>
              <a:srgbClr val="FF6600"/>
            </a:solidFill>
            <a:round/>
            <a:headEnd/>
            <a:tailEnd type="triangle" w="med" len="med"/>
          </a:ln>
        </p:spPr>
        <p:txBody>
          <a:bodyPr wrap="none" anchor="ctr"/>
          <a:lstStyle/>
          <a:p>
            <a:endParaRPr lang="en-US"/>
          </a:p>
        </p:txBody>
      </p:sp>
      <p:sp>
        <p:nvSpPr>
          <p:cNvPr id="32796" name="Rectangle 28"/>
          <p:cNvSpPr>
            <a:spLocks noChangeArrowheads="1"/>
          </p:cNvSpPr>
          <p:nvPr/>
        </p:nvSpPr>
        <p:spPr bwMode="auto">
          <a:xfrm>
            <a:off x="2209799" y="4613175"/>
            <a:ext cx="280988" cy="819150"/>
          </a:xfrm>
          <a:prstGeom prst="rect">
            <a:avLst/>
          </a:prstGeom>
          <a:noFill/>
          <a:ln w="12700">
            <a:noFill/>
            <a:miter lim="800000"/>
            <a:headEnd/>
            <a:tailEnd/>
          </a:ln>
        </p:spPr>
        <p:txBody>
          <a:bodyPr lIns="90488" tIns="44450" rIns="90488" bIns="44450">
            <a:spAutoFit/>
          </a:bodyPr>
          <a:lstStyle/>
          <a:p>
            <a:pPr eaLnBrk="0" hangingPunct="0"/>
            <a:r>
              <a:rPr lang="en-US" sz="1200"/>
              <a:t>ACK1</a:t>
            </a:r>
          </a:p>
        </p:txBody>
      </p:sp>
      <p:sp>
        <p:nvSpPr>
          <p:cNvPr id="32797" name="Line 29"/>
          <p:cNvSpPr>
            <a:spLocks noChangeShapeType="1"/>
          </p:cNvSpPr>
          <p:nvPr/>
        </p:nvSpPr>
        <p:spPr bwMode="auto">
          <a:xfrm flipH="1" flipV="1">
            <a:off x="2649537" y="4610000"/>
            <a:ext cx="114300" cy="965200"/>
          </a:xfrm>
          <a:prstGeom prst="line">
            <a:avLst/>
          </a:prstGeom>
          <a:noFill/>
          <a:ln w="12700">
            <a:solidFill>
              <a:schemeClr val="tx1"/>
            </a:solidFill>
            <a:round/>
            <a:headEnd/>
            <a:tailEnd type="triangle" w="med" len="med"/>
          </a:ln>
        </p:spPr>
        <p:txBody>
          <a:bodyPr wrap="none" anchor="ctr"/>
          <a:lstStyle/>
          <a:p>
            <a:endParaRPr lang="en-US"/>
          </a:p>
        </p:txBody>
      </p:sp>
      <p:sp>
        <p:nvSpPr>
          <p:cNvPr id="32798" name="Rectangle 30"/>
          <p:cNvSpPr>
            <a:spLocks noChangeArrowheads="1"/>
          </p:cNvSpPr>
          <p:nvPr/>
        </p:nvSpPr>
        <p:spPr bwMode="auto">
          <a:xfrm>
            <a:off x="2476499" y="5622825"/>
            <a:ext cx="625475" cy="363538"/>
          </a:xfrm>
          <a:prstGeom prst="rect">
            <a:avLst/>
          </a:prstGeom>
          <a:noFill/>
          <a:ln w="12700">
            <a:noFill/>
            <a:miter lim="800000"/>
            <a:headEnd/>
            <a:tailEnd/>
          </a:ln>
        </p:spPr>
        <p:txBody>
          <a:bodyPr wrap="none" lIns="90488" tIns="44450" rIns="90488" bIns="44450">
            <a:spAutoFit/>
          </a:bodyPr>
          <a:lstStyle/>
          <a:p>
            <a:pPr eaLnBrk="0" hangingPunct="0"/>
            <a:r>
              <a:rPr lang="en-US" sz="1800"/>
              <a:t>error</a:t>
            </a:r>
          </a:p>
        </p:txBody>
      </p:sp>
      <p:sp>
        <p:nvSpPr>
          <p:cNvPr id="32799" name="Rectangle 31"/>
          <p:cNvSpPr>
            <a:spLocks noChangeArrowheads="1"/>
          </p:cNvSpPr>
          <p:nvPr/>
        </p:nvSpPr>
        <p:spPr bwMode="auto">
          <a:xfrm>
            <a:off x="3352799" y="4625875"/>
            <a:ext cx="1371600" cy="454025"/>
          </a:xfrm>
          <a:prstGeom prst="rect">
            <a:avLst/>
          </a:prstGeom>
          <a:noFill/>
          <a:ln w="12700">
            <a:noFill/>
            <a:miter lim="800000"/>
            <a:headEnd/>
            <a:tailEnd/>
          </a:ln>
        </p:spPr>
        <p:txBody>
          <a:bodyPr lIns="90488" tIns="44450" rIns="90488" bIns="44450">
            <a:spAutoFit/>
          </a:bodyPr>
          <a:lstStyle/>
          <a:p>
            <a:pPr algn="ctr" eaLnBrk="0" hangingPunct="0"/>
            <a:r>
              <a:rPr lang="en-US" sz="1200"/>
              <a:t>Out-of-sequence</a:t>
            </a:r>
          </a:p>
          <a:p>
            <a:pPr algn="ctr" eaLnBrk="0" hangingPunct="0"/>
            <a:r>
              <a:rPr lang="en-US" sz="1200"/>
              <a:t>frames</a:t>
            </a:r>
          </a:p>
        </p:txBody>
      </p:sp>
      <p:sp>
        <p:nvSpPr>
          <p:cNvPr id="32800" name="Rectangle 32"/>
          <p:cNvSpPr>
            <a:spLocks noChangeArrowheads="1"/>
          </p:cNvSpPr>
          <p:nvPr/>
        </p:nvSpPr>
        <p:spPr bwMode="auto">
          <a:xfrm>
            <a:off x="1168399" y="2054125"/>
            <a:ext cx="1260475" cy="363538"/>
          </a:xfrm>
          <a:prstGeom prst="rect">
            <a:avLst/>
          </a:prstGeom>
          <a:noFill/>
          <a:ln w="12700">
            <a:noFill/>
            <a:miter lim="800000"/>
            <a:headEnd/>
            <a:tailEnd/>
          </a:ln>
        </p:spPr>
        <p:txBody>
          <a:bodyPr wrap="none" lIns="90488" tIns="44450" rIns="90488" bIns="44450">
            <a:spAutoFit/>
          </a:bodyPr>
          <a:lstStyle/>
          <a:p>
            <a:pPr eaLnBrk="0" hangingPunct="0"/>
            <a:r>
              <a:rPr lang="en-US" sz="1800"/>
              <a:t>Go-Back-7:</a:t>
            </a:r>
          </a:p>
        </p:txBody>
      </p:sp>
      <p:sp>
        <p:nvSpPr>
          <p:cNvPr id="32801" name="Line 33"/>
          <p:cNvSpPr>
            <a:spLocks noChangeShapeType="1"/>
          </p:cNvSpPr>
          <p:nvPr/>
        </p:nvSpPr>
        <p:spPr bwMode="auto">
          <a:xfrm>
            <a:off x="3935412" y="1966813"/>
            <a:ext cx="0" cy="660400"/>
          </a:xfrm>
          <a:prstGeom prst="line">
            <a:avLst/>
          </a:prstGeom>
          <a:noFill/>
          <a:ln w="25400">
            <a:solidFill>
              <a:srgbClr val="FF6600"/>
            </a:solidFill>
            <a:round/>
            <a:headEnd/>
            <a:tailEnd type="triangle" w="med" len="med"/>
          </a:ln>
        </p:spPr>
        <p:txBody>
          <a:bodyPr wrap="none" anchor="ctr"/>
          <a:lstStyle/>
          <a:p>
            <a:endParaRPr lang="en-US"/>
          </a:p>
        </p:txBody>
      </p:sp>
      <p:sp>
        <p:nvSpPr>
          <p:cNvPr id="32802" name="Line 34"/>
          <p:cNvSpPr>
            <a:spLocks noChangeShapeType="1"/>
          </p:cNvSpPr>
          <p:nvPr/>
        </p:nvSpPr>
        <p:spPr bwMode="auto">
          <a:xfrm>
            <a:off x="4840287" y="313362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2803" name="Line 35"/>
          <p:cNvSpPr>
            <a:spLocks noChangeShapeType="1"/>
          </p:cNvSpPr>
          <p:nvPr/>
        </p:nvSpPr>
        <p:spPr bwMode="auto">
          <a:xfrm>
            <a:off x="5272087" y="313362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2804" name="Line 36"/>
          <p:cNvSpPr>
            <a:spLocks noChangeShapeType="1"/>
          </p:cNvSpPr>
          <p:nvPr/>
        </p:nvSpPr>
        <p:spPr bwMode="auto">
          <a:xfrm>
            <a:off x="5653087" y="312092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2805" name="Rectangle 37"/>
          <p:cNvSpPr>
            <a:spLocks noChangeArrowheads="1"/>
          </p:cNvSpPr>
          <p:nvPr/>
        </p:nvSpPr>
        <p:spPr bwMode="auto">
          <a:xfrm>
            <a:off x="5019674" y="2609750"/>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4</a:t>
            </a:r>
          </a:p>
        </p:txBody>
      </p:sp>
      <p:sp>
        <p:nvSpPr>
          <p:cNvPr id="32806" name="Rectangle 38"/>
          <p:cNvSpPr>
            <a:spLocks noChangeArrowheads="1"/>
          </p:cNvSpPr>
          <p:nvPr/>
        </p:nvSpPr>
        <p:spPr bwMode="auto">
          <a:xfrm>
            <a:off x="5378449" y="2622450"/>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5</a:t>
            </a:r>
          </a:p>
        </p:txBody>
      </p:sp>
      <p:sp>
        <p:nvSpPr>
          <p:cNvPr id="32807" name="Rectangle 39"/>
          <p:cNvSpPr>
            <a:spLocks noChangeArrowheads="1"/>
          </p:cNvSpPr>
          <p:nvPr/>
        </p:nvSpPr>
        <p:spPr bwMode="auto">
          <a:xfrm>
            <a:off x="4618037" y="2609750"/>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3</a:t>
            </a:r>
          </a:p>
        </p:txBody>
      </p:sp>
      <p:sp>
        <p:nvSpPr>
          <p:cNvPr id="32808" name="Line 40"/>
          <p:cNvSpPr>
            <a:spLocks noChangeShapeType="1"/>
          </p:cNvSpPr>
          <p:nvPr/>
        </p:nvSpPr>
        <p:spPr bwMode="auto">
          <a:xfrm flipV="1">
            <a:off x="5380037" y="3124100"/>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2809" name="Line 41"/>
          <p:cNvSpPr>
            <a:spLocks noChangeShapeType="1"/>
          </p:cNvSpPr>
          <p:nvPr/>
        </p:nvSpPr>
        <p:spPr bwMode="auto">
          <a:xfrm flipV="1">
            <a:off x="5773737" y="3124100"/>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2810" name="Line 42"/>
          <p:cNvSpPr>
            <a:spLocks noChangeShapeType="1"/>
          </p:cNvSpPr>
          <p:nvPr/>
        </p:nvSpPr>
        <p:spPr bwMode="auto">
          <a:xfrm flipV="1">
            <a:off x="6205537" y="3149500"/>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2811" name="Line 43"/>
          <p:cNvSpPr>
            <a:spLocks noChangeShapeType="1"/>
          </p:cNvSpPr>
          <p:nvPr/>
        </p:nvSpPr>
        <p:spPr bwMode="auto">
          <a:xfrm flipV="1">
            <a:off x="6561137" y="3149500"/>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2812" name="Line 44"/>
          <p:cNvSpPr>
            <a:spLocks noChangeShapeType="1"/>
          </p:cNvSpPr>
          <p:nvPr/>
        </p:nvSpPr>
        <p:spPr bwMode="auto">
          <a:xfrm flipV="1">
            <a:off x="6916737" y="3149500"/>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2813" name="Line 45"/>
          <p:cNvSpPr>
            <a:spLocks noChangeShapeType="1"/>
          </p:cNvSpPr>
          <p:nvPr/>
        </p:nvSpPr>
        <p:spPr bwMode="auto">
          <a:xfrm flipV="1">
            <a:off x="7297737" y="3174900"/>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2814" name="Line 46"/>
          <p:cNvSpPr>
            <a:spLocks noChangeShapeType="1"/>
          </p:cNvSpPr>
          <p:nvPr/>
        </p:nvSpPr>
        <p:spPr bwMode="auto">
          <a:xfrm>
            <a:off x="6046787" y="314632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2815" name="Line 47"/>
          <p:cNvSpPr>
            <a:spLocks noChangeShapeType="1"/>
          </p:cNvSpPr>
          <p:nvPr/>
        </p:nvSpPr>
        <p:spPr bwMode="auto">
          <a:xfrm>
            <a:off x="6440487" y="315902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2816" name="Line 48"/>
          <p:cNvSpPr>
            <a:spLocks noChangeShapeType="1"/>
          </p:cNvSpPr>
          <p:nvPr/>
        </p:nvSpPr>
        <p:spPr bwMode="auto">
          <a:xfrm>
            <a:off x="6808787" y="314632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2817" name="Rectangle 49"/>
          <p:cNvSpPr>
            <a:spLocks noChangeArrowheads="1"/>
          </p:cNvSpPr>
          <p:nvPr/>
        </p:nvSpPr>
        <p:spPr bwMode="auto">
          <a:xfrm>
            <a:off x="5797549" y="2635150"/>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6</a:t>
            </a:r>
          </a:p>
        </p:txBody>
      </p:sp>
      <p:sp>
        <p:nvSpPr>
          <p:cNvPr id="32818" name="Rectangle 50"/>
          <p:cNvSpPr>
            <a:spLocks noChangeArrowheads="1"/>
          </p:cNvSpPr>
          <p:nvPr/>
        </p:nvSpPr>
        <p:spPr bwMode="auto">
          <a:xfrm>
            <a:off x="6165849" y="2635150"/>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7</a:t>
            </a:r>
          </a:p>
        </p:txBody>
      </p:sp>
      <p:sp>
        <p:nvSpPr>
          <p:cNvPr id="32819" name="Rectangle 51"/>
          <p:cNvSpPr>
            <a:spLocks noChangeArrowheads="1"/>
          </p:cNvSpPr>
          <p:nvPr/>
        </p:nvSpPr>
        <p:spPr bwMode="auto">
          <a:xfrm>
            <a:off x="6559549" y="2635150"/>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0</a:t>
            </a:r>
          </a:p>
        </p:txBody>
      </p:sp>
      <p:sp>
        <p:nvSpPr>
          <p:cNvPr id="32820" name="Rectangle 52"/>
          <p:cNvSpPr>
            <a:spLocks noChangeArrowheads="1"/>
          </p:cNvSpPr>
          <p:nvPr/>
        </p:nvSpPr>
        <p:spPr bwMode="auto">
          <a:xfrm>
            <a:off x="2601912" y="4624288"/>
            <a:ext cx="219075" cy="822325"/>
          </a:xfrm>
          <a:prstGeom prst="rect">
            <a:avLst/>
          </a:prstGeom>
          <a:noFill/>
          <a:ln w="12700">
            <a:noFill/>
            <a:miter lim="800000"/>
            <a:headEnd/>
            <a:tailEnd/>
          </a:ln>
        </p:spPr>
        <p:txBody>
          <a:bodyPr wrap="none" anchor="ctr"/>
          <a:lstStyle/>
          <a:p>
            <a:endParaRPr lang="en-US" b="1"/>
          </a:p>
        </p:txBody>
      </p:sp>
      <p:sp>
        <p:nvSpPr>
          <p:cNvPr id="31797" name="Rectangle 53"/>
          <p:cNvSpPr>
            <a:spLocks noChangeArrowheads="1"/>
          </p:cNvSpPr>
          <p:nvPr/>
        </p:nvSpPr>
        <p:spPr bwMode="auto">
          <a:xfrm>
            <a:off x="2997199" y="4638575"/>
            <a:ext cx="215900" cy="939800"/>
          </a:xfrm>
          <a:prstGeom prst="rect">
            <a:avLst/>
          </a:prstGeom>
          <a:noFill/>
          <a:ln w="12700">
            <a:noFill/>
            <a:miter lim="800000"/>
            <a:headEnd/>
            <a:tailEnd/>
          </a:ln>
        </p:spPr>
        <p:txBody>
          <a:bodyPr lIns="90488" tIns="44450" rIns="90488" bIns="44450">
            <a:spAutoFit/>
          </a:bodyPr>
          <a:lstStyle/>
          <a:p>
            <a:pPr eaLnBrk="0" hangingPunct="0">
              <a:defRPr/>
            </a:pPr>
            <a:r>
              <a:rPr lang="en-US" sz="1400" b="1">
                <a:solidFill>
                  <a:srgbClr val="FF6600"/>
                </a:solidFill>
                <a:effectLst>
                  <a:outerShdw blurRad="38100" dist="38100" dir="2700000" algn="tl">
                    <a:srgbClr val="C0C0C0"/>
                  </a:outerShdw>
                </a:effectLst>
              </a:rPr>
              <a:t>NAK1</a:t>
            </a:r>
          </a:p>
        </p:txBody>
      </p:sp>
      <p:sp>
        <p:nvSpPr>
          <p:cNvPr id="32822" name="Rectangle 54"/>
          <p:cNvSpPr>
            <a:spLocks noChangeArrowheads="1"/>
          </p:cNvSpPr>
          <p:nvPr/>
        </p:nvSpPr>
        <p:spPr bwMode="auto">
          <a:xfrm>
            <a:off x="5245099" y="4610000"/>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ACK3</a:t>
            </a:r>
          </a:p>
        </p:txBody>
      </p:sp>
      <p:sp>
        <p:nvSpPr>
          <p:cNvPr id="32823" name="Rectangle 55"/>
          <p:cNvSpPr>
            <a:spLocks noChangeArrowheads="1"/>
          </p:cNvSpPr>
          <p:nvPr/>
        </p:nvSpPr>
        <p:spPr bwMode="auto">
          <a:xfrm>
            <a:off x="5638799" y="4610000"/>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ACK4</a:t>
            </a:r>
          </a:p>
        </p:txBody>
      </p:sp>
      <p:sp>
        <p:nvSpPr>
          <p:cNvPr id="32824" name="Rectangle 56"/>
          <p:cNvSpPr>
            <a:spLocks noChangeArrowheads="1"/>
          </p:cNvSpPr>
          <p:nvPr/>
        </p:nvSpPr>
        <p:spPr bwMode="auto">
          <a:xfrm>
            <a:off x="6019799" y="4619525"/>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ACK5</a:t>
            </a:r>
          </a:p>
        </p:txBody>
      </p:sp>
      <p:sp>
        <p:nvSpPr>
          <p:cNvPr id="32825" name="Rectangle 57"/>
          <p:cNvSpPr>
            <a:spLocks noChangeArrowheads="1"/>
          </p:cNvSpPr>
          <p:nvPr/>
        </p:nvSpPr>
        <p:spPr bwMode="auto">
          <a:xfrm>
            <a:off x="6426199" y="4606825"/>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ACK6</a:t>
            </a:r>
          </a:p>
        </p:txBody>
      </p:sp>
      <p:sp>
        <p:nvSpPr>
          <p:cNvPr id="32826" name="Rectangle 58"/>
          <p:cNvSpPr>
            <a:spLocks noChangeArrowheads="1"/>
          </p:cNvSpPr>
          <p:nvPr/>
        </p:nvSpPr>
        <p:spPr bwMode="auto">
          <a:xfrm>
            <a:off x="6819899" y="4616350"/>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ACK7</a:t>
            </a:r>
          </a:p>
        </p:txBody>
      </p:sp>
      <p:sp>
        <p:nvSpPr>
          <p:cNvPr id="32827" name="Rectangle 59"/>
          <p:cNvSpPr>
            <a:spLocks noChangeArrowheads="1"/>
          </p:cNvSpPr>
          <p:nvPr/>
        </p:nvSpPr>
        <p:spPr bwMode="auto">
          <a:xfrm>
            <a:off x="4698999" y="4587775"/>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ACK2</a:t>
            </a:r>
          </a:p>
        </p:txBody>
      </p:sp>
      <p:sp>
        <p:nvSpPr>
          <p:cNvPr id="32828" name="Line 60"/>
          <p:cNvSpPr>
            <a:spLocks noChangeShapeType="1"/>
          </p:cNvSpPr>
          <p:nvPr/>
        </p:nvSpPr>
        <p:spPr bwMode="auto">
          <a:xfrm flipV="1">
            <a:off x="4872037" y="3111400"/>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2829" name="Rectangle 61"/>
          <p:cNvSpPr>
            <a:spLocks noChangeArrowheads="1"/>
          </p:cNvSpPr>
          <p:nvPr/>
        </p:nvSpPr>
        <p:spPr bwMode="auto">
          <a:xfrm>
            <a:off x="2239962" y="1662013"/>
            <a:ext cx="3340100" cy="317500"/>
          </a:xfrm>
          <a:prstGeom prst="rect">
            <a:avLst/>
          </a:prstGeom>
          <a:noFill/>
          <a:ln w="12700">
            <a:noFill/>
            <a:miter lim="800000"/>
            <a:headEnd/>
            <a:tailEnd/>
          </a:ln>
        </p:spPr>
        <p:txBody>
          <a:bodyPr wrap="none" lIns="73025" tIns="36512" rIns="73025" bIns="36512">
            <a:spAutoFit/>
          </a:bodyPr>
          <a:lstStyle/>
          <a:p>
            <a:pPr defTabSz="585788" eaLnBrk="0" hangingPunct="0"/>
            <a:r>
              <a:rPr lang="en-US" sz="1600">
                <a:solidFill>
                  <a:srgbClr val="FF6600"/>
                </a:solidFill>
                <a:latin typeface="Comic Sans MS" pitchFamily="66" charset="0"/>
              </a:rPr>
              <a:t>Transmitter goes back to frame 1</a:t>
            </a:r>
          </a:p>
        </p:txBody>
      </p:sp>
      <p:sp>
        <p:nvSpPr>
          <p:cNvPr id="49156" name="Rectangle 3076"/>
          <p:cNvSpPr>
            <a:spLocks noChangeArrowheads="1"/>
          </p:cNvSpPr>
          <p:nvPr/>
        </p:nvSpPr>
        <p:spPr bwMode="auto">
          <a:xfrm>
            <a:off x="685800" y="305842"/>
            <a:ext cx="7847013" cy="1250950"/>
          </a:xfrm>
          <a:prstGeom prst="rect">
            <a:avLst/>
          </a:prstGeom>
          <a:noFill/>
          <a:ln w="9525">
            <a:noFill/>
            <a:miter lim="800000"/>
            <a:headEnd/>
            <a:tailEnd/>
          </a:ln>
          <a:effectLst/>
        </p:spPr>
        <p:txBody>
          <a:bodyPr anchor="ctr"/>
          <a:lstStyle/>
          <a:p>
            <a:pPr algn="ctr">
              <a:defRPr/>
            </a:pPr>
            <a:r>
              <a:rPr lang="en-US" sz="4400" b="1" dirty="0">
                <a:solidFill>
                  <a:schemeClr val="bg1"/>
                </a:solidFill>
                <a:effectLst>
                  <a:outerShdw blurRad="38100" dist="38100" dir="2700000" algn="tl">
                    <a:srgbClr val="000000">
                      <a:alpha val="43137"/>
                    </a:srgbClr>
                  </a:outerShdw>
                </a:effectLst>
                <a:latin typeface="Comic Sans MS" pitchFamily="66" charset="0"/>
              </a:rPr>
              <a:t>Go Back N</a:t>
            </a:r>
          </a:p>
          <a:p>
            <a:pPr algn="ctr">
              <a:defRPr/>
            </a:pPr>
            <a:r>
              <a:rPr lang="en-US" sz="4400" b="1" dirty="0">
                <a:effectLst>
                  <a:outerShdw blurRad="38100" dist="38100" dir="2700000" algn="tl">
                    <a:srgbClr val="C0C0C0"/>
                  </a:outerShdw>
                </a:effectLst>
                <a:latin typeface="Comic Sans MS" pitchFamily="66" charset="0"/>
              </a:rPr>
              <a:t>with NAK error recovery</a:t>
            </a:r>
          </a:p>
        </p:txBody>
      </p:sp>
      <p:sp>
        <p:nvSpPr>
          <p:cNvPr id="68" name="Text Box 240"/>
          <p:cNvSpPr txBox="1">
            <a:spLocks noChangeArrowheads="1"/>
          </p:cNvSpPr>
          <p:nvPr/>
        </p:nvSpPr>
        <p:spPr bwMode="auto">
          <a:xfrm>
            <a:off x="7036246" y="5805264"/>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36</a:t>
            </a:fld>
            <a:endParaRPr lang="en-US" dirty="0"/>
          </a:p>
        </p:txBody>
      </p:sp>
    </p:spTree>
    <p:extLst>
      <p:ext uri="{BB962C8B-B14F-4D97-AF65-F5344CB8AC3E}">
        <p14:creationId xmlns:p14="http://schemas.microsoft.com/office/powerpoint/2010/main" val="356641826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2" descr="C:\WINDOWS\Desktop\protocol5.bmp"/>
          <p:cNvPicPr>
            <a:picLocks noChangeAspect="1" noChangeArrowheads="1"/>
          </p:cNvPicPr>
          <p:nvPr/>
        </p:nvPicPr>
        <p:blipFill>
          <a:blip r:embed="rId2"/>
          <a:srcRect/>
          <a:stretch>
            <a:fillRect/>
          </a:stretch>
        </p:blipFill>
        <p:spPr bwMode="auto">
          <a:xfrm>
            <a:off x="35496" y="-387424"/>
            <a:ext cx="8153400" cy="7620000"/>
          </a:xfrm>
          <a:prstGeom prst="rect">
            <a:avLst/>
          </a:prstGeom>
          <a:noFill/>
          <a:ln w="9525">
            <a:noFill/>
            <a:miter lim="800000"/>
            <a:headEnd/>
            <a:tailEnd/>
          </a:ln>
        </p:spPr>
      </p:pic>
      <p:sp>
        <p:nvSpPr>
          <p:cNvPr id="5" name="Slide Number Placeholder 4"/>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37</a:t>
            </a:fld>
            <a:endParaRPr lang="en-US" dirty="0">
              <a:latin typeface="Comic Sans MS" pitchFamily="66" charset="0"/>
            </a:endParaRP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12762839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1026" descr="C:\WINDOWS\Desktop\protocol5bot.bmp"/>
          <p:cNvPicPr>
            <a:picLocks noChangeAspect="1" noChangeArrowheads="1"/>
          </p:cNvPicPr>
          <p:nvPr/>
        </p:nvPicPr>
        <p:blipFill>
          <a:blip r:embed="rId2"/>
          <a:srcRect/>
          <a:stretch>
            <a:fillRect/>
          </a:stretch>
        </p:blipFill>
        <p:spPr bwMode="auto">
          <a:xfrm>
            <a:off x="0" y="-304800"/>
            <a:ext cx="8001000" cy="7467600"/>
          </a:xfrm>
          <a:prstGeom prst="rect">
            <a:avLst/>
          </a:prstGeom>
          <a:noFill/>
          <a:ln w="9525">
            <a:noFill/>
            <a:miter lim="800000"/>
            <a:headEnd/>
            <a:tailEnd/>
          </a:ln>
        </p:spPr>
      </p:pic>
      <p:sp>
        <p:nvSpPr>
          <p:cNvPr id="2" name="Slide Number Placeholder 1"/>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38</a:t>
            </a:fld>
            <a:endParaRPr lang="en-US" dirty="0">
              <a:latin typeface="Comic Sans MS" pitchFamily="66" charset="0"/>
            </a:endParaRPr>
          </a:p>
        </p:txBody>
      </p:sp>
      <p:sp>
        <p:nvSpPr>
          <p:cNvPr id="3" name="Footer Placeholder 2"/>
          <p:cNvSpPr>
            <a:spLocks noGrp="1"/>
          </p:cNvSpPr>
          <p:nvPr>
            <p:ph type="ftr" sz="quarter" idx="10"/>
          </p:nvPr>
        </p:nvSpPr>
        <p:spPr>
          <a:xfrm>
            <a:off x="1403350" y="6309320"/>
            <a:ext cx="6656388" cy="287338"/>
          </a:xfrm>
        </p:spPr>
        <p:txBody>
          <a:body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29954128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kumimoji="1" lang="en-US" dirty="0">
                <a:ea typeface="+mj-ea"/>
                <a:cs typeface="+mj-cs"/>
              </a:rPr>
              <a:t>Sliding Window Example</a:t>
            </a:r>
          </a:p>
        </p:txBody>
      </p:sp>
      <p:pic>
        <p:nvPicPr>
          <p:cNvPr id="33795" name="Picture 5" descr="Sliding-Win Example                                            0028285E  Mnementh                      BEAE7A2F:"/>
          <p:cNvPicPr>
            <a:picLocks noChangeAspect="1" noChangeArrowheads="1"/>
          </p:cNvPicPr>
          <p:nvPr/>
        </p:nvPicPr>
        <p:blipFill>
          <a:blip r:embed="rId3">
            <a:alphaModFix/>
            <a:lum/>
          </a:blip>
          <a:srcRect l="3580" t="4633" r="3580" b="11581"/>
          <a:stretch>
            <a:fillRect/>
          </a:stretch>
        </p:blipFill>
        <p:spPr bwMode="auto">
          <a:xfrm>
            <a:off x="467544" y="999256"/>
            <a:ext cx="7469188" cy="5208588"/>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39</a:t>
            </a:fld>
            <a:endParaRPr lang="en-US" dirty="0"/>
          </a:p>
        </p:txBody>
      </p:sp>
      <p:sp>
        <p:nvSpPr>
          <p:cNvPr id="6" name="Rectangle 5"/>
          <p:cNvSpPr>
            <a:spLocks noChangeArrowheads="1"/>
          </p:cNvSpPr>
          <p:nvPr/>
        </p:nvSpPr>
        <p:spPr bwMode="auto">
          <a:xfrm>
            <a:off x="7679183"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a:t>
            </a:r>
            <a:r>
              <a:rPr lang="en-US" sz="1600" b="1" dirty="0" smtClean="0">
                <a:solidFill>
                  <a:srgbClr val="FF0000"/>
                </a:solidFill>
                <a:latin typeface="Comic Sans MS" pitchFamily="66" charset="0"/>
              </a:rPr>
              <a:t>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a:t>
            </a:r>
            <a:r>
              <a:rPr lang="en-US" sz="1600" b="1" dirty="0">
                <a:solidFill>
                  <a:srgbClr val="FF0000"/>
                </a:solidFill>
                <a:latin typeface="Comic Sans MS" pitchFamily="66" charset="0"/>
              </a:rPr>
              <a:t>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Tree>
    <p:extLst>
      <p:ext uri="{BB962C8B-B14F-4D97-AF65-F5344CB8AC3E}">
        <p14:creationId xmlns:p14="http://schemas.microsoft.com/office/powerpoint/2010/main" val="3050987605"/>
      </p:ext>
    </p:extLst>
  </p:cSld>
  <p:clrMapOvr>
    <a:masterClrMapping/>
  </p:clrMapOvr>
  <p:transition spd="slow">
    <p:split orient="ver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4" name="Group 2"/>
          <p:cNvGrpSpPr>
            <a:grpSpLocks/>
          </p:cNvGrpSpPr>
          <p:nvPr/>
        </p:nvGrpSpPr>
        <p:grpSpPr bwMode="auto">
          <a:xfrm>
            <a:off x="619125" y="1141990"/>
            <a:ext cx="8053388" cy="2241550"/>
            <a:chOff x="373" y="288"/>
            <a:chExt cx="5073" cy="1412"/>
          </a:xfrm>
        </p:grpSpPr>
        <p:sp>
          <p:nvSpPr>
            <p:cNvPr id="5162" name="Rectangle 3"/>
            <p:cNvSpPr>
              <a:spLocks noChangeArrowheads="1"/>
            </p:cNvSpPr>
            <p:nvPr/>
          </p:nvSpPr>
          <p:spPr bwMode="auto">
            <a:xfrm>
              <a:off x="373" y="1081"/>
              <a:ext cx="499" cy="429"/>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63" name="Text Box 4"/>
            <p:cNvSpPr txBox="1">
              <a:spLocks noChangeArrowheads="1"/>
            </p:cNvSpPr>
            <p:nvPr/>
          </p:nvSpPr>
          <p:spPr bwMode="auto">
            <a:xfrm>
              <a:off x="496" y="1190"/>
              <a:ext cx="390" cy="212"/>
            </a:xfrm>
            <a:prstGeom prst="rect">
              <a:avLst/>
            </a:prstGeom>
            <a:noFill/>
            <a:ln w="12700">
              <a:noFill/>
              <a:miter lim="800000"/>
              <a:headEnd/>
              <a:tailEnd/>
            </a:ln>
          </p:spPr>
          <p:txBody>
            <a:bodyPr>
              <a:spAutoFit/>
            </a:bodyPr>
            <a:lstStyle/>
            <a:p>
              <a:pPr eaLnBrk="0" hangingPunct="0">
                <a:spcBef>
                  <a:spcPct val="50000"/>
                </a:spcBef>
              </a:pPr>
              <a:r>
                <a:rPr lang="en-US" sz="1600"/>
                <a:t>1</a:t>
              </a:r>
            </a:p>
          </p:txBody>
        </p:sp>
        <p:sp>
          <p:nvSpPr>
            <p:cNvPr id="5164" name="Rectangle 5"/>
            <p:cNvSpPr>
              <a:spLocks noChangeArrowheads="1"/>
            </p:cNvSpPr>
            <p:nvPr/>
          </p:nvSpPr>
          <p:spPr bwMode="auto">
            <a:xfrm>
              <a:off x="1513" y="1083"/>
              <a:ext cx="499" cy="429"/>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65" name="Text Box 6"/>
            <p:cNvSpPr txBox="1">
              <a:spLocks noChangeArrowheads="1"/>
            </p:cNvSpPr>
            <p:nvPr/>
          </p:nvSpPr>
          <p:spPr bwMode="auto">
            <a:xfrm>
              <a:off x="1636" y="1192"/>
              <a:ext cx="390" cy="212"/>
            </a:xfrm>
            <a:prstGeom prst="rect">
              <a:avLst/>
            </a:prstGeom>
            <a:noFill/>
            <a:ln w="12700">
              <a:noFill/>
              <a:miter lim="800000"/>
              <a:headEnd/>
              <a:tailEnd/>
            </a:ln>
          </p:spPr>
          <p:txBody>
            <a:bodyPr>
              <a:spAutoFit/>
            </a:bodyPr>
            <a:lstStyle/>
            <a:p>
              <a:pPr eaLnBrk="0" hangingPunct="0">
                <a:spcBef>
                  <a:spcPct val="50000"/>
                </a:spcBef>
              </a:pPr>
              <a:r>
                <a:rPr lang="en-US" sz="1600"/>
                <a:t>2</a:t>
              </a:r>
            </a:p>
          </p:txBody>
        </p:sp>
        <p:sp>
          <p:nvSpPr>
            <p:cNvPr id="5166" name="Rectangle 7"/>
            <p:cNvSpPr>
              <a:spLocks noChangeArrowheads="1"/>
            </p:cNvSpPr>
            <p:nvPr/>
          </p:nvSpPr>
          <p:spPr bwMode="auto">
            <a:xfrm>
              <a:off x="2653" y="1085"/>
              <a:ext cx="499" cy="429"/>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67" name="Text Box 8"/>
            <p:cNvSpPr txBox="1">
              <a:spLocks noChangeArrowheads="1"/>
            </p:cNvSpPr>
            <p:nvPr/>
          </p:nvSpPr>
          <p:spPr bwMode="auto">
            <a:xfrm>
              <a:off x="2776" y="1194"/>
              <a:ext cx="390" cy="212"/>
            </a:xfrm>
            <a:prstGeom prst="rect">
              <a:avLst/>
            </a:prstGeom>
            <a:noFill/>
            <a:ln w="12700">
              <a:noFill/>
              <a:miter lim="800000"/>
              <a:headEnd/>
              <a:tailEnd/>
            </a:ln>
          </p:spPr>
          <p:txBody>
            <a:bodyPr>
              <a:spAutoFit/>
            </a:bodyPr>
            <a:lstStyle/>
            <a:p>
              <a:pPr eaLnBrk="0" hangingPunct="0">
                <a:spcBef>
                  <a:spcPct val="50000"/>
                </a:spcBef>
              </a:pPr>
              <a:r>
                <a:rPr lang="en-US" sz="1600"/>
                <a:t>3</a:t>
              </a:r>
            </a:p>
          </p:txBody>
        </p:sp>
        <p:sp>
          <p:nvSpPr>
            <p:cNvPr id="5168" name="Rectangle 9"/>
            <p:cNvSpPr>
              <a:spLocks noChangeArrowheads="1"/>
            </p:cNvSpPr>
            <p:nvPr/>
          </p:nvSpPr>
          <p:spPr bwMode="auto">
            <a:xfrm>
              <a:off x="3793" y="1087"/>
              <a:ext cx="499" cy="429"/>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69" name="Text Box 10"/>
            <p:cNvSpPr txBox="1">
              <a:spLocks noChangeArrowheads="1"/>
            </p:cNvSpPr>
            <p:nvPr/>
          </p:nvSpPr>
          <p:spPr bwMode="auto">
            <a:xfrm>
              <a:off x="3916" y="1196"/>
              <a:ext cx="390" cy="212"/>
            </a:xfrm>
            <a:prstGeom prst="rect">
              <a:avLst/>
            </a:prstGeom>
            <a:noFill/>
            <a:ln w="12700">
              <a:noFill/>
              <a:miter lim="800000"/>
              <a:headEnd/>
              <a:tailEnd/>
            </a:ln>
          </p:spPr>
          <p:txBody>
            <a:bodyPr>
              <a:spAutoFit/>
            </a:bodyPr>
            <a:lstStyle/>
            <a:p>
              <a:pPr eaLnBrk="0" hangingPunct="0">
                <a:spcBef>
                  <a:spcPct val="50000"/>
                </a:spcBef>
              </a:pPr>
              <a:r>
                <a:rPr lang="en-US" sz="1600"/>
                <a:t>4</a:t>
              </a:r>
            </a:p>
          </p:txBody>
        </p:sp>
        <p:sp>
          <p:nvSpPr>
            <p:cNvPr id="5170" name="Rectangle 11"/>
            <p:cNvSpPr>
              <a:spLocks noChangeArrowheads="1"/>
            </p:cNvSpPr>
            <p:nvPr/>
          </p:nvSpPr>
          <p:spPr bwMode="auto">
            <a:xfrm>
              <a:off x="4933" y="1089"/>
              <a:ext cx="499" cy="429"/>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71" name="Text Box 12"/>
            <p:cNvSpPr txBox="1">
              <a:spLocks noChangeArrowheads="1"/>
            </p:cNvSpPr>
            <p:nvPr/>
          </p:nvSpPr>
          <p:spPr bwMode="auto">
            <a:xfrm>
              <a:off x="5056" y="1198"/>
              <a:ext cx="390" cy="212"/>
            </a:xfrm>
            <a:prstGeom prst="rect">
              <a:avLst/>
            </a:prstGeom>
            <a:noFill/>
            <a:ln w="12700">
              <a:noFill/>
              <a:miter lim="800000"/>
              <a:headEnd/>
              <a:tailEnd/>
            </a:ln>
          </p:spPr>
          <p:txBody>
            <a:bodyPr>
              <a:spAutoFit/>
            </a:bodyPr>
            <a:lstStyle/>
            <a:p>
              <a:pPr eaLnBrk="0" hangingPunct="0">
                <a:spcBef>
                  <a:spcPct val="50000"/>
                </a:spcBef>
              </a:pPr>
              <a:r>
                <a:rPr lang="en-US" sz="1600"/>
                <a:t>5</a:t>
              </a:r>
            </a:p>
          </p:txBody>
        </p:sp>
        <p:sp>
          <p:nvSpPr>
            <p:cNvPr id="5172" name="Text Box 13"/>
            <p:cNvSpPr txBox="1">
              <a:spLocks noChangeArrowheads="1"/>
            </p:cNvSpPr>
            <p:nvPr/>
          </p:nvSpPr>
          <p:spPr bwMode="auto">
            <a:xfrm>
              <a:off x="960" y="1488"/>
              <a:ext cx="475" cy="212"/>
            </a:xfrm>
            <a:prstGeom prst="rect">
              <a:avLst/>
            </a:prstGeom>
            <a:noFill/>
            <a:ln w="12700">
              <a:noFill/>
              <a:miter lim="800000"/>
              <a:headEnd/>
              <a:tailEnd/>
            </a:ln>
          </p:spPr>
          <p:txBody>
            <a:bodyPr>
              <a:spAutoFit/>
            </a:bodyPr>
            <a:lstStyle/>
            <a:p>
              <a:pPr eaLnBrk="0" hangingPunct="0">
                <a:spcBef>
                  <a:spcPct val="50000"/>
                </a:spcBef>
              </a:pPr>
              <a:r>
                <a:rPr lang="en-US" sz="1600"/>
                <a:t>Data</a:t>
              </a:r>
            </a:p>
          </p:txBody>
        </p:sp>
        <p:sp>
          <p:nvSpPr>
            <p:cNvPr id="5173" name="Text Box 14"/>
            <p:cNvSpPr txBox="1">
              <a:spLocks noChangeArrowheads="1"/>
            </p:cNvSpPr>
            <p:nvPr/>
          </p:nvSpPr>
          <p:spPr bwMode="auto">
            <a:xfrm>
              <a:off x="2112" y="1488"/>
              <a:ext cx="475" cy="212"/>
            </a:xfrm>
            <a:prstGeom prst="rect">
              <a:avLst/>
            </a:prstGeom>
            <a:noFill/>
            <a:ln w="12700">
              <a:noFill/>
              <a:miter lim="800000"/>
              <a:headEnd/>
              <a:tailEnd/>
            </a:ln>
          </p:spPr>
          <p:txBody>
            <a:bodyPr>
              <a:spAutoFit/>
            </a:bodyPr>
            <a:lstStyle/>
            <a:p>
              <a:pPr eaLnBrk="0" hangingPunct="0">
                <a:spcBef>
                  <a:spcPct val="50000"/>
                </a:spcBef>
              </a:pPr>
              <a:r>
                <a:rPr lang="en-US" sz="1600"/>
                <a:t>Data</a:t>
              </a:r>
            </a:p>
          </p:txBody>
        </p:sp>
        <p:sp>
          <p:nvSpPr>
            <p:cNvPr id="5174" name="Text Box 15"/>
            <p:cNvSpPr txBox="1">
              <a:spLocks noChangeArrowheads="1"/>
            </p:cNvSpPr>
            <p:nvPr/>
          </p:nvSpPr>
          <p:spPr bwMode="auto">
            <a:xfrm>
              <a:off x="3216" y="1488"/>
              <a:ext cx="475" cy="212"/>
            </a:xfrm>
            <a:prstGeom prst="rect">
              <a:avLst/>
            </a:prstGeom>
            <a:noFill/>
            <a:ln w="12700">
              <a:noFill/>
              <a:miter lim="800000"/>
              <a:headEnd/>
              <a:tailEnd/>
            </a:ln>
          </p:spPr>
          <p:txBody>
            <a:bodyPr>
              <a:spAutoFit/>
            </a:bodyPr>
            <a:lstStyle/>
            <a:p>
              <a:pPr eaLnBrk="0" hangingPunct="0">
                <a:spcBef>
                  <a:spcPct val="50000"/>
                </a:spcBef>
              </a:pPr>
              <a:r>
                <a:rPr lang="en-US" sz="1600"/>
                <a:t>Data</a:t>
              </a:r>
            </a:p>
          </p:txBody>
        </p:sp>
        <p:sp>
          <p:nvSpPr>
            <p:cNvPr id="5175" name="Line 16"/>
            <p:cNvSpPr>
              <a:spLocks noChangeShapeType="1"/>
            </p:cNvSpPr>
            <p:nvPr/>
          </p:nvSpPr>
          <p:spPr bwMode="auto">
            <a:xfrm>
              <a:off x="887" y="1292"/>
              <a:ext cx="616" cy="0"/>
            </a:xfrm>
            <a:prstGeom prst="line">
              <a:avLst/>
            </a:prstGeom>
            <a:noFill/>
            <a:ln w="12700">
              <a:solidFill>
                <a:schemeClr val="tx1"/>
              </a:solidFill>
              <a:round/>
              <a:headEnd/>
              <a:tailEnd type="triangle" w="med" len="med"/>
            </a:ln>
          </p:spPr>
          <p:txBody>
            <a:bodyPr wrap="none" anchor="ctr"/>
            <a:lstStyle/>
            <a:p>
              <a:endParaRPr lang="en-US"/>
            </a:p>
          </p:txBody>
        </p:sp>
        <p:sp>
          <p:nvSpPr>
            <p:cNvPr id="5176" name="Line 17"/>
            <p:cNvSpPr>
              <a:spLocks noChangeShapeType="1"/>
            </p:cNvSpPr>
            <p:nvPr/>
          </p:nvSpPr>
          <p:spPr bwMode="auto">
            <a:xfrm>
              <a:off x="2035" y="1287"/>
              <a:ext cx="616" cy="0"/>
            </a:xfrm>
            <a:prstGeom prst="line">
              <a:avLst/>
            </a:prstGeom>
            <a:noFill/>
            <a:ln w="12700">
              <a:solidFill>
                <a:schemeClr val="tx1"/>
              </a:solidFill>
              <a:round/>
              <a:headEnd/>
              <a:tailEnd type="triangle" w="med" len="med"/>
            </a:ln>
          </p:spPr>
          <p:txBody>
            <a:bodyPr wrap="none" anchor="ctr"/>
            <a:lstStyle/>
            <a:p>
              <a:endParaRPr lang="en-US"/>
            </a:p>
          </p:txBody>
        </p:sp>
        <p:sp>
          <p:nvSpPr>
            <p:cNvPr id="5177" name="Line 18"/>
            <p:cNvSpPr>
              <a:spLocks noChangeShapeType="1"/>
            </p:cNvSpPr>
            <p:nvPr/>
          </p:nvSpPr>
          <p:spPr bwMode="auto">
            <a:xfrm>
              <a:off x="3167" y="1282"/>
              <a:ext cx="616" cy="0"/>
            </a:xfrm>
            <a:prstGeom prst="line">
              <a:avLst/>
            </a:prstGeom>
            <a:noFill/>
            <a:ln w="12700">
              <a:solidFill>
                <a:schemeClr val="tx1"/>
              </a:solidFill>
              <a:round/>
              <a:headEnd/>
              <a:tailEnd type="triangle" w="med" len="med"/>
            </a:ln>
          </p:spPr>
          <p:txBody>
            <a:bodyPr wrap="none" anchor="ctr"/>
            <a:lstStyle/>
            <a:p>
              <a:endParaRPr lang="en-US"/>
            </a:p>
          </p:txBody>
        </p:sp>
        <p:sp>
          <p:nvSpPr>
            <p:cNvPr id="5178" name="Line 19"/>
            <p:cNvSpPr>
              <a:spLocks noChangeShapeType="1"/>
            </p:cNvSpPr>
            <p:nvPr/>
          </p:nvSpPr>
          <p:spPr bwMode="auto">
            <a:xfrm>
              <a:off x="4308" y="1285"/>
              <a:ext cx="616" cy="0"/>
            </a:xfrm>
            <a:prstGeom prst="line">
              <a:avLst/>
            </a:prstGeom>
            <a:noFill/>
            <a:ln w="12700">
              <a:solidFill>
                <a:schemeClr val="tx1"/>
              </a:solidFill>
              <a:round/>
              <a:headEnd/>
              <a:tailEnd type="triangle" w="med" len="med"/>
            </a:ln>
          </p:spPr>
          <p:txBody>
            <a:bodyPr wrap="none" anchor="ctr"/>
            <a:lstStyle/>
            <a:p>
              <a:endParaRPr lang="en-US"/>
            </a:p>
          </p:txBody>
        </p:sp>
        <p:sp>
          <p:nvSpPr>
            <p:cNvPr id="5179" name="Text Box 20"/>
            <p:cNvSpPr txBox="1">
              <a:spLocks noChangeArrowheads="1"/>
            </p:cNvSpPr>
            <p:nvPr/>
          </p:nvSpPr>
          <p:spPr bwMode="auto">
            <a:xfrm>
              <a:off x="2208" y="288"/>
              <a:ext cx="859" cy="212"/>
            </a:xfrm>
            <a:prstGeom prst="rect">
              <a:avLst/>
            </a:prstGeom>
            <a:noFill/>
            <a:ln w="12700">
              <a:noFill/>
              <a:miter lim="800000"/>
              <a:headEnd/>
              <a:tailEnd/>
            </a:ln>
          </p:spPr>
          <p:txBody>
            <a:bodyPr>
              <a:spAutoFit/>
            </a:bodyPr>
            <a:lstStyle/>
            <a:p>
              <a:pPr eaLnBrk="0" hangingPunct="0">
                <a:spcBef>
                  <a:spcPct val="50000"/>
                </a:spcBef>
              </a:pPr>
              <a:r>
                <a:rPr lang="en-US" sz="1600" b="1" dirty="0">
                  <a:solidFill>
                    <a:srgbClr val="66FFCC"/>
                  </a:solidFill>
                </a:rPr>
                <a:t>ACK/NAK</a:t>
              </a:r>
            </a:p>
          </p:txBody>
        </p:sp>
        <p:sp>
          <p:nvSpPr>
            <p:cNvPr id="5180" name="Rectangle 21"/>
            <p:cNvSpPr>
              <a:spLocks noChangeArrowheads="1"/>
            </p:cNvSpPr>
            <p:nvPr/>
          </p:nvSpPr>
          <p:spPr bwMode="auto">
            <a:xfrm>
              <a:off x="384" y="384"/>
              <a:ext cx="499" cy="429"/>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81" name="Rectangle 22"/>
            <p:cNvSpPr>
              <a:spLocks noChangeArrowheads="1"/>
            </p:cNvSpPr>
            <p:nvPr/>
          </p:nvSpPr>
          <p:spPr bwMode="auto">
            <a:xfrm>
              <a:off x="4944" y="384"/>
              <a:ext cx="499" cy="429"/>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82" name="Line 23"/>
            <p:cNvSpPr>
              <a:spLocks noChangeShapeType="1"/>
            </p:cNvSpPr>
            <p:nvPr/>
          </p:nvSpPr>
          <p:spPr bwMode="auto">
            <a:xfrm>
              <a:off x="624" y="816"/>
              <a:ext cx="0" cy="288"/>
            </a:xfrm>
            <a:prstGeom prst="line">
              <a:avLst/>
            </a:prstGeom>
            <a:noFill/>
            <a:ln w="12700">
              <a:solidFill>
                <a:schemeClr val="tx1"/>
              </a:solidFill>
              <a:round/>
              <a:headEnd/>
              <a:tailEnd type="triangle" w="med" len="med"/>
            </a:ln>
          </p:spPr>
          <p:txBody>
            <a:bodyPr wrap="none" anchor="ctr"/>
            <a:lstStyle/>
            <a:p>
              <a:endParaRPr lang="en-US"/>
            </a:p>
          </p:txBody>
        </p:sp>
        <p:sp>
          <p:nvSpPr>
            <p:cNvPr id="5183" name="Line 24"/>
            <p:cNvSpPr>
              <a:spLocks noChangeShapeType="1"/>
            </p:cNvSpPr>
            <p:nvPr/>
          </p:nvSpPr>
          <p:spPr bwMode="auto">
            <a:xfrm>
              <a:off x="5184" y="816"/>
              <a:ext cx="0" cy="288"/>
            </a:xfrm>
            <a:prstGeom prst="line">
              <a:avLst/>
            </a:prstGeom>
            <a:noFill/>
            <a:ln w="12700">
              <a:solidFill>
                <a:schemeClr val="tx1"/>
              </a:solidFill>
              <a:round/>
              <a:headEnd type="triangle" w="med" len="med"/>
              <a:tailEnd/>
            </a:ln>
          </p:spPr>
          <p:txBody>
            <a:bodyPr wrap="none" anchor="ctr"/>
            <a:lstStyle/>
            <a:p>
              <a:endParaRPr lang="en-US"/>
            </a:p>
          </p:txBody>
        </p:sp>
        <p:sp>
          <p:nvSpPr>
            <p:cNvPr id="5184" name="Text Box 25"/>
            <p:cNvSpPr txBox="1">
              <a:spLocks noChangeArrowheads="1"/>
            </p:cNvSpPr>
            <p:nvPr/>
          </p:nvSpPr>
          <p:spPr bwMode="auto">
            <a:xfrm>
              <a:off x="4368" y="1488"/>
              <a:ext cx="475" cy="212"/>
            </a:xfrm>
            <a:prstGeom prst="rect">
              <a:avLst/>
            </a:prstGeom>
            <a:noFill/>
            <a:ln w="12700">
              <a:noFill/>
              <a:miter lim="800000"/>
              <a:headEnd/>
              <a:tailEnd/>
            </a:ln>
          </p:spPr>
          <p:txBody>
            <a:bodyPr>
              <a:spAutoFit/>
            </a:bodyPr>
            <a:lstStyle/>
            <a:p>
              <a:pPr eaLnBrk="0" hangingPunct="0">
                <a:spcBef>
                  <a:spcPct val="50000"/>
                </a:spcBef>
              </a:pPr>
              <a:r>
                <a:rPr lang="en-US" sz="1600"/>
                <a:t>Data</a:t>
              </a:r>
            </a:p>
          </p:txBody>
        </p:sp>
        <p:sp>
          <p:nvSpPr>
            <p:cNvPr id="5185" name="Line 26"/>
            <p:cNvSpPr>
              <a:spLocks noChangeShapeType="1"/>
            </p:cNvSpPr>
            <p:nvPr/>
          </p:nvSpPr>
          <p:spPr bwMode="auto">
            <a:xfrm flipH="1">
              <a:off x="912" y="576"/>
              <a:ext cx="4032" cy="0"/>
            </a:xfrm>
            <a:prstGeom prst="line">
              <a:avLst/>
            </a:prstGeom>
            <a:noFill/>
            <a:ln w="12700">
              <a:solidFill>
                <a:schemeClr val="tx1"/>
              </a:solidFill>
              <a:prstDash val="sysDot"/>
              <a:round/>
              <a:headEnd/>
              <a:tailEnd type="triangle" w="med" len="med"/>
            </a:ln>
          </p:spPr>
          <p:txBody>
            <a:bodyPr wrap="none" anchor="ctr"/>
            <a:lstStyle/>
            <a:p>
              <a:endParaRPr lang="en-US"/>
            </a:p>
          </p:txBody>
        </p:sp>
      </p:grpSp>
      <p:sp>
        <p:nvSpPr>
          <p:cNvPr id="5125" name="Rectangle 27"/>
          <p:cNvSpPr>
            <a:spLocks noChangeArrowheads="1"/>
          </p:cNvSpPr>
          <p:nvPr/>
        </p:nvSpPr>
        <p:spPr bwMode="auto">
          <a:xfrm>
            <a:off x="619125" y="5131378"/>
            <a:ext cx="792163" cy="681037"/>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26" name="Text Box 28"/>
          <p:cNvSpPr txBox="1">
            <a:spLocks noChangeArrowheads="1"/>
          </p:cNvSpPr>
          <p:nvPr/>
        </p:nvSpPr>
        <p:spPr bwMode="auto">
          <a:xfrm>
            <a:off x="814388" y="5304415"/>
            <a:ext cx="619125" cy="336550"/>
          </a:xfrm>
          <a:prstGeom prst="rect">
            <a:avLst/>
          </a:prstGeom>
          <a:noFill/>
          <a:ln w="12700">
            <a:noFill/>
            <a:miter lim="800000"/>
            <a:headEnd/>
            <a:tailEnd/>
          </a:ln>
        </p:spPr>
        <p:txBody>
          <a:bodyPr>
            <a:spAutoFit/>
          </a:bodyPr>
          <a:lstStyle/>
          <a:p>
            <a:pPr eaLnBrk="0" hangingPunct="0">
              <a:spcBef>
                <a:spcPct val="50000"/>
              </a:spcBef>
            </a:pPr>
            <a:r>
              <a:rPr lang="en-US" sz="1600"/>
              <a:t>1</a:t>
            </a:r>
          </a:p>
        </p:txBody>
      </p:sp>
      <p:sp>
        <p:nvSpPr>
          <p:cNvPr id="5127" name="Rectangle 29"/>
          <p:cNvSpPr>
            <a:spLocks noChangeArrowheads="1"/>
          </p:cNvSpPr>
          <p:nvPr/>
        </p:nvSpPr>
        <p:spPr bwMode="auto">
          <a:xfrm>
            <a:off x="2428875" y="5134553"/>
            <a:ext cx="792163" cy="681037"/>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28" name="Text Box 30"/>
          <p:cNvSpPr txBox="1">
            <a:spLocks noChangeArrowheads="1"/>
          </p:cNvSpPr>
          <p:nvPr/>
        </p:nvSpPr>
        <p:spPr bwMode="auto">
          <a:xfrm>
            <a:off x="2624138" y="5307590"/>
            <a:ext cx="619125" cy="336550"/>
          </a:xfrm>
          <a:prstGeom prst="rect">
            <a:avLst/>
          </a:prstGeom>
          <a:noFill/>
          <a:ln w="12700">
            <a:noFill/>
            <a:miter lim="800000"/>
            <a:headEnd/>
            <a:tailEnd/>
          </a:ln>
        </p:spPr>
        <p:txBody>
          <a:bodyPr>
            <a:spAutoFit/>
          </a:bodyPr>
          <a:lstStyle/>
          <a:p>
            <a:pPr eaLnBrk="0" hangingPunct="0">
              <a:spcBef>
                <a:spcPct val="50000"/>
              </a:spcBef>
            </a:pPr>
            <a:r>
              <a:rPr lang="en-US" sz="1600"/>
              <a:t>2</a:t>
            </a:r>
          </a:p>
        </p:txBody>
      </p:sp>
      <p:sp>
        <p:nvSpPr>
          <p:cNvPr id="5129" name="Rectangle 31"/>
          <p:cNvSpPr>
            <a:spLocks noChangeArrowheads="1"/>
          </p:cNvSpPr>
          <p:nvPr/>
        </p:nvSpPr>
        <p:spPr bwMode="auto">
          <a:xfrm>
            <a:off x="4238625" y="5137728"/>
            <a:ext cx="792163" cy="681037"/>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30" name="Text Box 32"/>
          <p:cNvSpPr txBox="1">
            <a:spLocks noChangeArrowheads="1"/>
          </p:cNvSpPr>
          <p:nvPr/>
        </p:nvSpPr>
        <p:spPr bwMode="auto">
          <a:xfrm>
            <a:off x="4433888" y="5310765"/>
            <a:ext cx="619125" cy="336550"/>
          </a:xfrm>
          <a:prstGeom prst="rect">
            <a:avLst/>
          </a:prstGeom>
          <a:noFill/>
          <a:ln w="12700">
            <a:noFill/>
            <a:miter lim="800000"/>
            <a:headEnd/>
            <a:tailEnd/>
          </a:ln>
        </p:spPr>
        <p:txBody>
          <a:bodyPr>
            <a:spAutoFit/>
          </a:bodyPr>
          <a:lstStyle/>
          <a:p>
            <a:pPr eaLnBrk="0" hangingPunct="0">
              <a:spcBef>
                <a:spcPct val="50000"/>
              </a:spcBef>
            </a:pPr>
            <a:r>
              <a:rPr lang="en-US" sz="1600"/>
              <a:t>3</a:t>
            </a:r>
          </a:p>
        </p:txBody>
      </p:sp>
      <p:sp>
        <p:nvSpPr>
          <p:cNvPr id="5131" name="Rectangle 33"/>
          <p:cNvSpPr>
            <a:spLocks noChangeArrowheads="1"/>
          </p:cNvSpPr>
          <p:nvPr/>
        </p:nvSpPr>
        <p:spPr bwMode="auto">
          <a:xfrm>
            <a:off x="6048375" y="5140903"/>
            <a:ext cx="792163" cy="681037"/>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32" name="Text Box 34"/>
          <p:cNvSpPr txBox="1">
            <a:spLocks noChangeArrowheads="1"/>
          </p:cNvSpPr>
          <p:nvPr/>
        </p:nvSpPr>
        <p:spPr bwMode="auto">
          <a:xfrm>
            <a:off x="6243638" y="5313940"/>
            <a:ext cx="619125" cy="336550"/>
          </a:xfrm>
          <a:prstGeom prst="rect">
            <a:avLst/>
          </a:prstGeom>
          <a:noFill/>
          <a:ln w="12700">
            <a:noFill/>
            <a:miter lim="800000"/>
            <a:headEnd/>
            <a:tailEnd/>
          </a:ln>
        </p:spPr>
        <p:txBody>
          <a:bodyPr>
            <a:spAutoFit/>
          </a:bodyPr>
          <a:lstStyle/>
          <a:p>
            <a:pPr eaLnBrk="0" hangingPunct="0">
              <a:spcBef>
                <a:spcPct val="50000"/>
              </a:spcBef>
            </a:pPr>
            <a:r>
              <a:rPr lang="en-US" sz="1600"/>
              <a:t>4</a:t>
            </a:r>
          </a:p>
        </p:txBody>
      </p:sp>
      <p:sp>
        <p:nvSpPr>
          <p:cNvPr id="5133" name="Rectangle 35"/>
          <p:cNvSpPr>
            <a:spLocks noChangeArrowheads="1"/>
          </p:cNvSpPr>
          <p:nvPr/>
        </p:nvSpPr>
        <p:spPr bwMode="auto">
          <a:xfrm>
            <a:off x="7858125" y="5144078"/>
            <a:ext cx="792163" cy="681037"/>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34" name="Text Box 36"/>
          <p:cNvSpPr txBox="1">
            <a:spLocks noChangeArrowheads="1"/>
          </p:cNvSpPr>
          <p:nvPr/>
        </p:nvSpPr>
        <p:spPr bwMode="auto">
          <a:xfrm>
            <a:off x="8053388" y="5317115"/>
            <a:ext cx="619125" cy="336550"/>
          </a:xfrm>
          <a:prstGeom prst="rect">
            <a:avLst/>
          </a:prstGeom>
          <a:noFill/>
          <a:ln w="12700">
            <a:noFill/>
            <a:miter lim="800000"/>
            <a:headEnd/>
            <a:tailEnd/>
          </a:ln>
        </p:spPr>
        <p:txBody>
          <a:bodyPr>
            <a:spAutoFit/>
          </a:bodyPr>
          <a:lstStyle/>
          <a:p>
            <a:pPr eaLnBrk="0" hangingPunct="0">
              <a:spcBef>
                <a:spcPct val="50000"/>
              </a:spcBef>
            </a:pPr>
            <a:r>
              <a:rPr lang="en-US" sz="1600"/>
              <a:t>5</a:t>
            </a:r>
          </a:p>
        </p:txBody>
      </p:sp>
      <p:sp>
        <p:nvSpPr>
          <p:cNvPr id="5135" name="Text Box 37"/>
          <p:cNvSpPr txBox="1">
            <a:spLocks noChangeArrowheads="1"/>
          </p:cNvSpPr>
          <p:nvPr/>
        </p:nvSpPr>
        <p:spPr bwMode="auto">
          <a:xfrm>
            <a:off x="1533525" y="5015490"/>
            <a:ext cx="754063" cy="336550"/>
          </a:xfrm>
          <a:prstGeom prst="rect">
            <a:avLst/>
          </a:prstGeom>
          <a:noFill/>
          <a:ln w="12700">
            <a:noFill/>
            <a:miter lim="800000"/>
            <a:headEnd/>
            <a:tailEnd/>
          </a:ln>
        </p:spPr>
        <p:txBody>
          <a:bodyPr>
            <a:spAutoFit/>
          </a:bodyPr>
          <a:lstStyle/>
          <a:p>
            <a:pPr eaLnBrk="0" hangingPunct="0">
              <a:spcBef>
                <a:spcPct val="50000"/>
              </a:spcBef>
            </a:pPr>
            <a:r>
              <a:rPr lang="en-US" sz="1600"/>
              <a:t>Data</a:t>
            </a:r>
          </a:p>
        </p:txBody>
      </p:sp>
      <p:sp>
        <p:nvSpPr>
          <p:cNvPr id="5136" name="Text Box 38"/>
          <p:cNvSpPr txBox="1">
            <a:spLocks noChangeArrowheads="1"/>
          </p:cNvSpPr>
          <p:nvPr/>
        </p:nvSpPr>
        <p:spPr bwMode="auto">
          <a:xfrm>
            <a:off x="3286125" y="5015490"/>
            <a:ext cx="754063" cy="336550"/>
          </a:xfrm>
          <a:prstGeom prst="rect">
            <a:avLst/>
          </a:prstGeom>
          <a:noFill/>
          <a:ln w="12700">
            <a:noFill/>
            <a:miter lim="800000"/>
            <a:headEnd/>
            <a:tailEnd/>
          </a:ln>
        </p:spPr>
        <p:txBody>
          <a:bodyPr>
            <a:spAutoFit/>
          </a:bodyPr>
          <a:lstStyle/>
          <a:p>
            <a:pPr eaLnBrk="0" hangingPunct="0">
              <a:spcBef>
                <a:spcPct val="50000"/>
              </a:spcBef>
            </a:pPr>
            <a:r>
              <a:rPr lang="en-US" sz="1600" b="1">
                <a:solidFill>
                  <a:srgbClr val="FF6600"/>
                </a:solidFill>
                <a:latin typeface="Comic Sans MS" pitchFamily="66" charset="0"/>
              </a:rPr>
              <a:t>Data</a:t>
            </a:r>
          </a:p>
        </p:txBody>
      </p:sp>
      <p:sp>
        <p:nvSpPr>
          <p:cNvPr id="5137" name="Text Box 39"/>
          <p:cNvSpPr txBox="1">
            <a:spLocks noChangeArrowheads="1"/>
          </p:cNvSpPr>
          <p:nvPr/>
        </p:nvSpPr>
        <p:spPr bwMode="auto">
          <a:xfrm>
            <a:off x="5114925" y="5015490"/>
            <a:ext cx="754063" cy="336550"/>
          </a:xfrm>
          <a:prstGeom prst="rect">
            <a:avLst/>
          </a:prstGeom>
          <a:noFill/>
          <a:ln w="12700">
            <a:noFill/>
            <a:miter lim="800000"/>
            <a:headEnd/>
            <a:tailEnd/>
          </a:ln>
        </p:spPr>
        <p:txBody>
          <a:bodyPr>
            <a:spAutoFit/>
          </a:bodyPr>
          <a:lstStyle/>
          <a:p>
            <a:pPr eaLnBrk="0" hangingPunct="0">
              <a:spcBef>
                <a:spcPct val="50000"/>
              </a:spcBef>
            </a:pPr>
            <a:r>
              <a:rPr lang="en-US" sz="1600"/>
              <a:t>Data</a:t>
            </a:r>
          </a:p>
        </p:txBody>
      </p:sp>
      <p:sp>
        <p:nvSpPr>
          <p:cNvPr id="5138" name="Line 40"/>
          <p:cNvSpPr>
            <a:spLocks noChangeShapeType="1"/>
          </p:cNvSpPr>
          <p:nvPr/>
        </p:nvSpPr>
        <p:spPr bwMode="auto">
          <a:xfrm>
            <a:off x="1435100" y="5466340"/>
            <a:ext cx="977900" cy="1588"/>
          </a:xfrm>
          <a:prstGeom prst="line">
            <a:avLst/>
          </a:prstGeom>
          <a:noFill/>
          <a:ln w="12700">
            <a:solidFill>
              <a:schemeClr val="tx1"/>
            </a:solidFill>
            <a:round/>
            <a:headEnd/>
            <a:tailEnd type="triangle" w="med" len="med"/>
          </a:ln>
        </p:spPr>
        <p:txBody>
          <a:bodyPr wrap="none" anchor="ctr"/>
          <a:lstStyle/>
          <a:p>
            <a:endParaRPr lang="en-US"/>
          </a:p>
        </p:txBody>
      </p:sp>
      <p:sp>
        <p:nvSpPr>
          <p:cNvPr id="5139" name="Line 41"/>
          <p:cNvSpPr>
            <a:spLocks noChangeShapeType="1"/>
          </p:cNvSpPr>
          <p:nvPr/>
        </p:nvSpPr>
        <p:spPr bwMode="auto">
          <a:xfrm>
            <a:off x="3257550" y="5458403"/>
            <a:ext cx="977900" cy="1587"/>
          </a:xfrm>
          <a:prstGeom prst="line">
            <a:avLst/>
          </a:prstGeom>
          <a:noFill/>
          <a:ln w="12700">
            <a:solidFill>
              <a:schemeClr val="tx1"/>
            </a:solidFill>
            <a:round/>
            <a:headEnd/>
            <a:tailEnd type="triangle" w="med" len="med"/>
          </a:ln>
        </p:spPr>
        <p:txBody>
          <a:bodyPr wrap="none" anchor="ctr"/>
          <a:lstStyle/>
          <a:p>
            <a:endParaRPr lang="en-US"/>
          </a:p>
        </p:txBody>
      </p:sp>
      <p:sp>
        <p:nvSpPr>
          <p:cNvPr id="5140" name="Line 42"/>
          <p:cNvSpPr>
            <a:spLocks noChangeShapeType="1"/>
          </p:cNvSpPr>
          <p:nvPr/>
        </p:nvSpPr>
        <p:spPr bwMode="auto">
          <a:xfrm>
            <a:off x="5054600" y="5450465"/>
            <a:ext cx="977900" cy="1588"/>
          </a:xfrm>
          <a:prstGeom prst="line">
            <a:avLst/>
          </a:prstGeom>
          <a:noFill/>
          <a:ln w="12700">
            <a:solidFill>
              <a:schemeClr val="tx1"/>
            </a:solidFill>
            <a:round/>
            <a:headEnd/>
            <a:tailEnd type="triangle" w="med" len="med"/>
          </a:ln>
        </p:spPr>
        <p:txBody>
          <a:bodyPr wrap="none" anchor="ctr"/>
          <a:lstStyle/>
          <a:p>
            <a:endParaRPr lang="en-US"/>
          </a:p>
        </p:txBody>
      </p:sp>
      <p:sp>
        <p:nvSpPr>
          <p:cNvPr id="5141" name="Line 43"/>
          <p:cNvSpPr>
            <a:spLocks noChangeShapeType="1"/>
          </p:cNvSpPr>
          <p:nvPr/>
        </p:nvSpPr>
        <p:spPr bwMode="auto">
          <a:xfrm>
            <a:off x="6865938" y="5455228"/>
            <a:ext cx="977900" cy="1587"/>
          </a:xfrm>
          <a:prstGeom prst="line">
            <a:avLst/>
          </a:prstGeom>
          <a:noFill/>
          <a:ln w="12700">
            <a:solidFill>
              <a:schemeClr val="tx1"/>
            </a:solidFill>
            <a:round/>
            <a:headEnd/>
            <a:tailEnd type="triangle" w="med" len="med"/>
          </a:ln>
        </p:spPr>
        <p:txBody>
          <a:bodyPr wrap="none" anchor="ctr"/>
          <a:lstStyle/>
          <a:p>
            <a:endParaRPr lang="en-US"/>
          </a:p>
        </p:txBody>
      </p:sp>
      <p:sp>
        <p:nvSpPr>
          <p:cNvPr id="5142" name="Rectangle 44"/>
          <p:cNvSpPr>
            <a:spLocks noChangeArrowheads="1"/>
          </p:cNvSpPr>
          <p:nvPr/>
        </p:nvSpPr>
        <p:spPr bwMode="auto">
          <a:xfrm>
            <a:off x="636588" y="4024890"/>
            <a:ext cx="792162" cy="681038"/>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43" name="Rectangle 45"/>
          <p:cNvSpPr>
            <a:spLocks noChangeArrowheads="1"/>
          </p:cNvSpPr>
          <p:nvPr/>
        </p:nvSpPr>
        <p:spPr bwMode="auto">
          <a:xfrm>
            <a:off x="7875588" y="4024890"/>
            <a:ext cx="792162" cy="681038"/>
          </a:xfrm>
          <a:prstGeom prst="rect">
            <a:avLst/>
          </a:prstGeom>
          <a:solidFill>
            <a:schemeClr val="folHlink"/>
          </a:solidFill>
          <a:ln w="12700">
            <a:solidFill>
              <a:schemeClr val="tx1"/>
            </a:solidFill>
            <a:miter lim="800000"/>
            <a:headEnd/>
            <a:tailEnd/>
          </a:ln>
        </p:spPr>
        <p:txBody>
          <a:bodyPr wrap="none" anchor="ctr"/>
          <a:lstStyle/>
          <a:p>
            <a:endParaRPr lang="en-US" b="1"/>
          </a:p>
        </p:txBody>
      </p:sp>
      <p:sp>
        <p:nvSpPr>
          <p:cNvPr id="5144" name="Line 46"/>
          <p:cNvSpPr>
            <a:spLocks noChangeShapeType="1"/>
          </p:cNvSpPr>
          <p:nvPr/>
        </p:nvSpPr>
        <p:spPr bwMode="auto">
          <a:xfrm flipH="1">
            <a:off x="1000125" y="4710690"/>
            <a:ext cx="17463" cy="457200"/>
          </a:xfrm>
          <a:prstGeom prst="line">
            <a:avLst/>
          </a:prstGeom>
          <a:noFill/>
          <a:ln w="12700">
            <a:solidFill>
              <a:schemeClr val="tx1"/>
            </a:solidFill>
            <a:round/>
            <a:headEnd/>
            <a:tailEnd type="triangle" w="med" len="med"/>
          </a:ln>
        </p:spPr>
        <p:txBody>
          <a:bodyPr wrap="none" anchor="ctr"/>
          <a:lstStyle/>
          <a:p>
            <a:endParaRPr lang="en-US"/>
          </a:p>
        </p:txBody>
      </p:sp>
      <p:sp>
        <p:nvSpPr>
          <p:cNvPr id="5145" name="Line 47"/>
          <p:cNvSpPr>
            <a:spLocks noChangeShapeType="1"/>
          </p:cNvSpPr>
          <p:nvPr/>
        </p:nvSpPr>
        <p:spPr bwMode="auto">
          <a:xfrm>
            <a:off x="8256588" y="4710690"/>
            <a:ext cx="1587" cy="457200"/>
          </a:xfrm>
          <a:prstGeom prst="line">
            <a:avLst/>
          </a:prstGeom>
          <a:noFill/>
          <a:ln w="12700">
            <a:solidFill>
              <a:schemeClr val="tx1"/>
            </a:solidFill>
            <a:round/>
            <a:headEnd type="triangle" w="med" len="med"/>
            <a:tailEnd/>
          </a:ln>
        </p:spPr>
        <p:txBody>
          <a:bodyPr wrap="none" anchor="ctr"/>
          <a:lstStyle/>
          <a:p>
            <a:endParaRPr lang="en-US"/>
          </a:p>
        </p:txBody>
      </p:sp>
      <p:sp>
        <p:nvSpPr>
          <p:cNvPr id="5146" name="Text Box 48"/>
          <p:cNvSpPr txBox="1">
            <a:spLocks noChangeArrowheads="1"/>
          </p:cNvSpPr>
          <p:nvPr/>
        </p:nvSpPr>
        <p:spPr bwMode="auto">
          <a:xfrm>
            <a:off x="6943725" y="5015490"/>
            <a:ext cx="754063" cy="336550"/>
          </a:xfrm>
          <a:prstGeom prst="rect">
            <a:avLst/>
          </a:prstGeom>
          <a:noFill/>
          <a:ln w="12700">
            <a:noFill/>
            <a:miter lim="800000"/>
            <a:headEnd/>
            <a:tailEnd/>
          </a:ln>
        </p:spPr>
        <p:txBody>
          <a:bodyPr>
            <a:spAutoFit/>
          </a:bodyPr>
          <a:lstStyle/>
          <a:p>
            <a:pPr eaLnBrk="0" hangingPunct="0">
              <a:spcBef>
                <a:spcPct val="50000"/>
              </a:spcBef>
            </a:pPr>
            <a:r>
              <a:rPr lang="en-US" sz="1600"/>
              <a:t>Data</a:t>
            </a:r>
          </a:p>
        </p:txBody>
      </p:sp>
      <p:sp>
        <p:nvSpPr>
          <p:cNvPr id="5147" name="Line 49"/>
          <p:cNvSpPr>
            <a:spLocks noChangeShapeType="1"/>
          </p:cNvSpPr>
          <p:nvPr/>
        </p:nvSpPr>
        <p:spPr bwMode="auto">
          <a:xfrm>
            <a:off x="1457325" y="5625090"/>
            <a:ext cx="977900" cy="1588"/>
          </a:xfrm>
          <a:prstGeom prst="line">
            <a:avLst/>
          </a:prstGeom>
          <a:noFill/>
          <a:ln w="12700">
            <a:solidFill>
              <a:schemeClr val="tx1"/>
            </a:solidFill>
            <a:round/>
            <a:headEnd type="triangle" w="med" len="med"/>
            <a:tailEnd/>
          </a:ln>
        </p:spPr>
        <p:txBody>
          <a:bodyPr wrap="none" anchor="ctr"/>
          <a:lstStyle/>
          <a:p>
            <a:endParaRPr lang="en-US"/>
          </a:p>
        </p:txBody>
      </p:sp>
      <p:sp>
        <p:nvSpPr>
          <p:cNvPr id="5148" name="Line 50"/>
          <p:cNvSpPr>
            <a:spLocks noChangeShapeType="1"/>
          </p:cNvSpPr>
          <p:nvPr/>
        </p:nvSpPr>
        <p:spPr bwMode="auto">
          <a:xfrm>
            <a:off x="3209925" y="5625090"/>
            <a:ext cx="977900" cy="1588"/>
          </a:xfrm>
          <a:prstGeom prst="line">
            <a:avLst/>
          </a:prstGeom>
          <a:noFill/>
          <a:ln w="12700">
            <a:solidFill>
              <a:schemeClr val="tx1"/>
            </a:solidFill>
            <a:round/>
            <a:headEnd type="triangle" w="med" len="med"/>
            <a:tailEnd/>
          </a:ln>
        </p:spPr>
        <p:txBody>
          <a:bodyPr wrap="none" anchor="ctr"/>
          <a:lstStyle/>
          <a:p>
            <a:endParaRPr lang="en-US"/>
          </a:p>
        </p:txBody>
      </p:sp>
      <p:sp>
        <p:nvSpPr>
          <p:cNvPr id="5149" name="Line 51"/>
          <p:cNvSpPr>
            <a:spLocks noChangeShapeType="1"/>
          </p:cNvSpPr>
          <p:nvPr/>
        </p:nvSpPr>
        <p:spPr bwMode="auto">
          <a:xfrm>
            <a:off x="5038725" y="5625090"/>
            <a:ext cx="977900" cy="1588"/>
          </a:xfrm>
          <a:prstGeom prst="line">
            <a:avLst/>
          </a:prstGeom>
          <a:noFill/>
          <a:ln w="12700">
            <a:solidFill>
              <a:schemeClr val="tx1"/>
            </a:solidFill>
            <a:round/>
            <a:headEnd type="triangle" w="med" len="med"/>
            <a:tailEnd/>
          </a:ln>
        </p:spPr>
        <p:txBody>
          <a:bodyPr wrap="none" anchor="ctr"/>
          <a:lstStyle/>
          <a:p>
            <a:endParaRPr lang="en-US"/>
          </a:p>
        </p:txBody>
      </p:sp>
      <p:sp>
        <p:nvSpPr>
          <p:cNvPr id="5150" name="Line 52"/>
          <p:cNvSpPr>
            <a:spLocks noChangeShapeType="1"/>
          </p:cNvSpPr>
          <p:nvPr/>
        </p:nvSpPr>
        <p:spPr bwMode="auto">
          <a:xfrm>
            <a:off x="6867525" y="5625090"/>
            <a:ext cx="977900" cy="1588"/>
          </a:xfrm>
          <a:prstGeom prst="line">
            <a:avLst/>
          </a:prstGeom>
          <a:noFill/>
          <a:ln w="12700">
            <a:solidFill>
              <a:schemeClr val="tx1"/>
            </a:solidFill>
            <a:round/>
            <a:headEnd type="triangle" w="med" len="med"/>
            <a:tailEnd/>
          </a:ln>
        </p:spPr>
        <p:txBody>
          <a:bodyPr wrap="none" anchor="ctr"/>
          <a:lstStyle/>
          <a:p>
            <a:endParaRPr lang="en-US"/>
          </a:p>
        </p:txBody>
      </p:sp>
      <p:sp>
        <p:nvSpPr>
          <p:cNvPr id="5151" name="Text Box 53"/>
          <p:cNvSpPr txBox="1">
            <a:spLocks noChangeArrowheads="1"/>
          </p:cNvSpPr>
          <p:nvPr/>
        </p:nvSpPr>
        <p:spPr bwMode="auto">
          <a:xfrm>
            <a:off x="1533525" y="5625090"/>
            <a:ext cx="762000" cy="581025"/>
          </a:xfrm>
          <a:prstGeom prst="rect">
            <a:avLst/>
          </a:prstGeom>
          <a:noFill/>
          <a:ln w="12700">
            <a:noFill/>
            <a:miter lim="800000"/>
            <a:headEnd/>
            <a:tailEnd/>
          </a:ln>
        </p:spPr>
        <p:txBody>
          <a:bodyPr>
            <a:spAutoFit/>
          </a:bodyPr>
          <a:lstStyle/>
          <a:p>
            <a:pPr eaLnBrk="0" hangingPunct="0">
              <a:spcBef>
                <a:spcPct val="50000"/>
              </a:spcBef>
            </a:pPr>
            <a:r>
              <a:rPr lang="en-US" sz="1600"/>
              <a:t>ACK/NAK</a:t>
            </a:r>
          </a:p>
        </p:txBody>
      </p:sp>
      <p:sp>
        <p:nvSpPr>
          <p:cNvPr id="5152" name="Text Box 54"/>
          <p:cNvSpPr txBox="1">
            <a:spLocks noChangeArrowheads="1"/>
          </p:cNvSpPr>
          <p:nvPr/>
        </p:nvSpPr>
        <p:spPr bwMode="auto">
          <a:xfrm>
            <a:off x="3286125" y="5625090"/>
            <a:ext cx="762000" cy="581025"/>
          </a:xfrm>
          <a:prstGeom prst="rect">
            <a:avLst/>
          </a:prstGeom>
          <a:noFill/>
          <a:ln w="12700">
            <a:noFill/>
            <a:miter lim="800000"/>
            <a:headEnd/>
            <a:tailEnd/>
          </a:ln>
        </p:spPr>
        <p:txBody>
          <a:bodyPr>
            <a:spAutoFit/>
          </a:bodyPr>
          <a:lstStyle/>
          <a:p>
            <a:pPr eaLnBrk="0" hangingPunct="0">
              <a:spcBef>
                <a:spcPct val="50000"/>
              </a:spcBef>
            </a:pPr>
            <a:r>
              <a:rPr lang="en-US" sz="1600" b="1">
                <a:solidFill>
                  <a:srgbClr val="FF6600"/>
                </a:solidFill>
                <a:latin typeface="Comic Sans MS" pitchFamily="66" charset="0"/>
              </a:rPr>
              <a:t>ACK/NAK</a:t>
            </a:r>
          </a:p>
        </p:txBody>
      </p:sp>
      <p:sp>
        <p:nvSpPr>
          <p:cNvPr id="5153" name="Text Box 55"/>
          <p:cNvSpPr txBox="1">
            <a:spLocks noChangeArrowheads="1"/>
          </p:cNvSpPr>
          <p:nvPr/>
        </p:nvSpPr>
        <p:spPr bwMode="auto">
          <a:xfrm>
            <a:off x="5038725" y="5625090"/>
            <a:ext cx="762000" cy="581025"/>
          </a:xfrm>
          <a:prstGeom prst="rect">
            <a:avLst/>
          </a:prstGeom>
          <a:noFill/>
          <a:ln w="12700">
            <a:noFill/>
            <a:miter lim="800000"/>
            <a:headEnd/>
            <a:tailEnd/>
          </a:ln>
        </p:spPr>
        <p:txBody>
          <a:bodyPr>
            <a:spAutoFit/>
          </a:bodyPr>
          <a:lstStyle/>
          <a:p>
            <a:pPr eaLnBrk="0" hangingPunct="0">
              <a:spcBef>
                <a:spcPct val="50000"/>
              </a:spcBef>
            </a:pPr>
            <a:r>
              <a:rPr lang="en-US" sz="1600"/>
              <a:t>ACK/NAK</a:t>
            </a:r>
          </a:p>
        </p:txBody>
      </p:sp>
      <p:sp>
        <p:nvSpPr>
          <p:cNvPr id="5154" name="Text Box 56"/>
          <p:cNvSpPr txBox="1">
            <a:spLocks noChangeArrowheads="1"/>
          </p:cNvSpPr>
          <p:nvPr/>
        </p:nvSpPr>
        <p:spPr bwMode="auto">
          <a:xfrm>
            <a:off x="6943725" y="5625090"/>
            <a:ext cx="685800" cy="581025"/>
          </a:xfrm>
          <a:prstGeom prst="rect">
            <a:avLst/>
          </a:prstGeom>
          <a:noFill/>
          <a:ln w="12700">
            <a:noFill/>
            <a:miter lim="800000"/>
            <a:headEnd/>
            <a:tailEnd/>
          </a:ln>
        </p:spPr>
        <p:txBody>
          <a:bodyPr>
            <a:spAutoFit/>
          </a:bodyPr>
          <a:lstStyle/>
          <a:p>
            <a:pPr eaLnBrk="0" hangingPunct="0">
              <a:spcBef>
                <a:spcPct val="50000"/>
              </a:spcBef>
            </a:pPr>
            <a:r>
              <a:rPr lang="en-US" sz="1600"/>
              <a:t>ACK/NAK</a:t>
            </a:r>
          </a:p>
        </p:txBody>
      </p:sp>
      <p:sp>
        <p:nvSpPr>
          <p:cNvPr id="5156" name="Rectangle 60"/>
          <p:cNvSpPr>
            <a:spLocks noChangeArrowheads="1"/>
          </p:cNvSpPr>
          <p:nvPr/>
        </p:nvSpPr>
        <p:spPr bwMode="auto">
          <a:xfrm>
            <a:off x="3429000" y="1743472"/>
            <a:ext cx="2286000" cy="533400"/>
          </a:xfrm>
          <a:prstGeom prst="rect">
            <a:avLst/>
          </a:prstGeom>
          <a:solidFill>
            <a:srgbClr val="66FFCC"/>
          </a:solidFill>
          <a:ln w="9525">
            <a:solidFill>
              <a:schemeClr val="tx1"/>
            </a:solidFill>
            <a:miter lim="800000"/>
            <a:headEnd/>
            <a:tailEnd/>
          </a:ln>
        </p:spPr>
        <p:txBody>
          <a:bodyPr wrap="none" anchor="ctr"/>
          <a:lstStyle/>
          <a:p>
            <a:pPr algn="ctr"/>
            <a:r>
              <a:rPr lang="en-US"/>
              <a:t>End to End</a:t>
            </a:r>
          </a:p>
        </p:txBody>
      </p:sp>
      <p:sp>
        <p:nvSpPr>
          <p:cNvPr id="5157" name="Rectangle 61"/>
          <p:cNvSpPr>
            <a:spLocks noChangeArrowheads="1"/>
          </p:cNvSpPr>
          <p:nvPr/>
        </p:nvSpPr>
        <p:spPr bwMode="auto">
          <a:xfrm>
            <a:off x="3044825" y="3861048"/>
            <a:ext cx="2286000" cy="533400"/>
          </a:xfrm>
          <a:prstGeom prst="rect">
            <a:avLst/>
          </a:prstGeom>
          <a:solidFill>
            <a:srgbClr val="FF9900"/>
          </a:solidFill>
          <a:ln w="9525">
            <a:solidFill>
              <a:schemeClr val="tx1"/>
            </a:solidFill>
            <a:miter lim="800000"/>
            <a:headEnd/>
            <a:tailEnd/>
          </a:ln>
        </p:spPr>
        <p:txBody>
          <a:bodyPr wrap="none" anchor="ctr"/>
          <a:lstStyle/>
          <a:p>
            <a:pPr algn="ctr"/>
            <a:r>
              <a:rPr lang="en-US"/>
              <a:t>Hop by Hop</a:t>
            </a:r>
          </a:p>
        </p:txBody>
      </p:sp>
      <p:sp>
        <p:nvSpPr>
          <p:cNvPr id="64" name="Rectangle 63"/>
          <p:cNvSpPr>
            <a:spLocks noChangeArrowheads="1"/>
          </p:cNvSpPr>
          <p:nvPr/>
        </p:nvSpPr>
        <p:spPr bwMode="auto">
          <a:xfrm>
            <a:off x="5580112" y="1056159"/>
            <a:ext cx="2200275" cy="428625"/>
          </a:xfrm>
          <a:prstGeom prst="rect">
            <a:avLst/>
          </a:prstGeom>
          <a:solidFill>
            <a:srgbClr val="66FFCC"/>
          </a:solidFill>
          <a:ln w="9525" algn="ctr">
            <a:solidFill>
              <a:schemeClr val="tx1"/>
            </a:solidFill>
            <a:round/>
            <a:headEnd/>
            <a:tailEnd/>
          </a:ln>
        </p:spPr>
        <p:txBody>
          <a:bodyPr/>
          <a:lstStyle/>
          <a:p>
            <a:pPr algn="ctr"/>
            <a:r>
              <a:rPr lang="en-US" sz="1800" b="1" dirty="0"/>
              <a:t>Transport Layer</a:t>
            </a:r>
          </a:p>
        </p:txBody>
      </p:sp>
      <p:cxnSp>
        <p:nvCxnSpPr>
          <p:cNvPr id="66" name="Straight Arrow Connector 65"/>
          <p:cNvCxnSpPr>
            <a:cxnSpLocks noChangeShapeType="1"/>
            <a:stCxn id="64" idx="1"/>
          </p:cNvCxnSpPr>
          <p:nvPr/>
        </p:nvCxnSpPr>
        <p:spPr bwMode="auto">
          <a:xfrm flipH="1">
            <a:off x="4641468" y="1270472"/>
            <a:ext cx="938644" cy="298921"/>
          </a:xfrm>
          <a:prstGeom prst="straightConnector1">
            <a:avLst/>
          </a:prstGeom>
          <a:noFill/>
          <a:ln w="25400" algn="ctr">
            <a:solidFill>
              <a:srgbClr val="99FFCC"/>
            </a:solidFill>
            <a:round/>
            <a:headEnd/>
            <a:tailEnd type="arrow" w="med" len="med"/>
          </a:ln>
        </p:spPr>
      </p:cxnSp>
      <p:sp>
        <p:nvSpPr>
          <p:cNvPr id="67" name="Text Box 240"/>
          <p:cNvSpPr txBox="1">
            <a:spLocks noChangeArrowheads="1"/>
          </p:cNvSpPr>
          <p:nvPr/>
        </p:nvSpPr>
        <p:spPr bwMode="auto">
          <a:xfrm>
            <a:off x="88894" y="3387073"/>
            <a:ext cx="1857388" cy="400110"/>
          </a:xfrm>
          <a:prstGeom prst="rect">
            <a:avLst/>
          </a:prstGeom>
          <a:noFill/>
          <a:ln w="25400">
            <a:solidFill>
              <a:srgbClr val="FF6600"/>
            </a:solidFill>
            <a:miter lim="800000"/>
            <a:headEnd/>
            <a:tailEnd/>
          </a:ln>
        </p:spPr>
        <p:txBody>
          <a:bodyPr wrap="square" anchor="ctr">
            <a:spAutoFit/>
          </a:bodyPr>
          <a:lstStyle/>
          <a:p>
            <a:pPr algn="ct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endParaRPr lang="en-US" sz="1000" b="1" dirty="0" smtClean="0">
              <a:solidFill>
                <a:srgbClr val="FF6600"/>
              </a:solidFill>
            </a:endParaRPr>
          </a:p>
          <a:p>
            <a:pPr algn="ctr" eaLnBrk="0" hangingPunct="0"/>
            <a:r>
              <a:rPr lang="en-US" sz="1000" b="1" i="1" dirty="0" smtClean="0">
                <a:solidFill>
                  <a:srgbClr val="FF6600"/>
                </a:solidFill>
              </a:rPr>
              <a:t>Communication </a:t>
            </a:r>
            <a:r>
              <a:rPr lang="en-US" sz="1000" b="1" i="1" dirty="0">
                <a:solidFill>
                  <a:srgbClr val="FF6600"/>
                </a:solidFill>
              </a:rPr>
              <a:t>Networks</a:t>
            </a:r>
          </a:p>
        </p:txBody>
      </p:sp>
      <p:sp>
        <p:nvSpPr>
          <p:cNvPr id="65" name="Oval 64"/>
          <p:cNvSpPr/>
          <p:nvPr/>
        </p:nvSpPr>
        <p:spPr bwMode="auto">
          <a:xfrm>
            <a:off x="2867013" y="4737684"/>
            <a:ext cx="1714512" cy="1571636"/>
          </a:xfrm>
          <a:prstGeom prst="ellipse">
            <a:avLst/>
          </a:prstGeom>
          <a:noFill/>
          <a:ln w="254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a:xfrm>
            <a:off x="8194675" y="6512768"/>
            <a:ext cx="914400" cy="228600"/>
          </a:xfrm>
        </p:spPr>
        <p:txBody>
          <a:bodyPr/>
          <a:lstStyle/>
          <a:p>
            <a:pPr>
              <a:defRPr/>
            </a:pPr>
            <a:fld id="{1A54BAB6-FEBD-4F64-A6D7-C50E0F3E21C7}" type="slidenum">
              <a:rPr lang="en-US" smtClean="0">
                <a:latin typeface="Comic Sans MS" pitchFamily="66" charset="0"/>
              </a:rPr>
              <a:pPr>
                <a:defRPr/>
              </a:pPr>
              <a:t>4</a:t>
            </a:fld>
            <a:endParaRPr lang="en-US" dirty="0">
              <a:latin typeface="Comic Sans MS" pitchFamily="66" charset="0"/>
            </a:endParaRPr>
          </a:p>
        </p:txBody>
      </p:sp>
      <p:sp>
        <p:nvSpPr>
          <p:cNvPr id="70" name="Rectangle 69"/>
          <p:cNvSpPr>
            <a:spLocks noChangeArrowheads="1"/>
          </p:cNvSpPr>
          <p:nvPr/>
        </p:nvSpPr>
        <p:spPr bwMode="auto">
          <a:xfrm>
            <a:off x="5580112" y="4297960"/>
            <a:ext cx="2200275" cy="428625"/>
          </a:xfrm>
          <a:prstGeom prst="rect">
            <a:avLst/>
          </a:prstGeom>
          <a:solidFill>
            <a:srgbClr val="FF6600"/>
          </a:solidFill>
          <a:ln w="9525" algn="ctr">
            <a:solidFill>
              <a:schemeClr val="tx1"/>
            </a:solidFill>
            <a:round/>
            <a:headEnd/>
            <a:tailEnd/>
          </a:ln>
        </p:spPr>
        <p:txBody>
          <a:bodyPr/>
          <a:lstStyle/>
          <a:p>
            <a:pPr algn="ctr"/>
            <a:r>
              <a:rPr lang="en-US" sz="1800" b="1" dirty="0" smtClean="0"/>
              <a:t>Data Link Layer</a:t>
            </a:r>
            <a:endParaRPr lang="en-US" sz="1800" b="1" dirty="0"/>
          </a:p>
        </p:txBody>
      </p:sp>
      <p:cxnSp>
        <p:nvCxnSpPr>
          <p:cNvPr id="71" name="Straight Arrow Connector 70"/>
          <p:cNvCxnSpPr>
            <a:cxnSpLocks noChangeShapeType="1"/>
            <a:stCxn id="70" idx="1"/>
          </p:cNvCxnSpPr>
          <p:nvPr/>
        </p:nvCxnSpPr>
        <p:spPr bwMode="auto">
          <a:xfrm flipH="1">
            <a:off x="4324546" y="4512273"/>
            <a:ext cx="1255566" cy="451389"/>
          </a:xfrm>
          <a:prstGeom prst="straightConnector1">
            <a:avLst/>
          </a:prstGeom>
          <a:noFill/>
          <a:ln w="25400" algn="ctr">
            <a:solidFill>
              <a:srgbClr val="FF6600"/>
            </a:solidFill>
            <a:round/>
            <a:headEnd/>
            <a:tailEnd type="arrow" w="med" len="med"/>
          </a:ln>
        </p:spPr>
      </p:cxnSp>
      <p:sp>
        <p:nvSpPr>
          <p:cNvPr id="72" name="Title 1"/>
          <p:cNvSpPr txBox="1">
            <a:spLocks/>
          </p:cNvSpPr>
          <p:nvPr/>
        </p:nvSpPr>
        <p:spPr>
          <a:xfrm>
            <a:off x="0" y="115888"/>
            <a:ext cx="9144000" cy="792162"/>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r>
              <a:rPr lang="en-US" dirty="0" smtClean="0"/>
              <a:t>Reliable Protocols at Two Layers</a:t>
            </a:r>
            <a:endParaRPr lang="en-US" dirty="0"/>
          </a:p>
        </p:txBody>
      </p:sp>
    </p:spTree>
    <p:extLst>
      <p:ext uri="{BB962C8B-B14F-4D97-AF65-F5344CB8AC3E}">
        <p14:creationId xmlns:p14="http://schemas.microsoft.com/office/powerpoint/2010/main" val="34281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0" fill="hold"/>
                                        <p:tgtEl>
                                          <p:spTgt spid="65"/>
                                        </p:tgtEl>
                                        <p:attrNameLst>
                                          <p:attrName>ppt_x</p:attrName>
                                        </p:attrNameLst>
                                      </p:cBhvr>
                                      <p:tavLst>
                                        <p:tav tm="0">
                                          <p:val>
                                            <p:strVal val="#ppt_x"/>
                                          </p:val>
                                        </p:tav>
                                        <p:tav tm="100000">
                                          <p:val>
                                            <p:strVal val="#ppt_x"/>
                                          </p:val>
                                        </p:tav>
                                      </p:tavLst>
                                    </p:anim>
                                    <p:anim calcmode="lin" valueType="num">
                                      <p:cBhvr additive="base">
                                        <p:cTn id="8" dur="50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Line 2"/>
          <p:cNvSpPr>
            <a:spLocks noChangeShapeType="1"/>
          </p:cNvSpPr>
          <p:nvPr/>
        </p:nvSpPr>
        <p:spPr bwMode="auto">
          <a:xfrm>
            <a:off x="609600" y="3081685"/>
            <a:ext cx="7920038" cy="0"/>
          </a:xfrm>
          <a:prstGeom prst="line">
            <a:avLst/>
          </a:prstGeom>
          <a:noFill/>
          <a:ln w="12700">
            <a:solidFill>
              <a:schemeClr val="tx1"/>
            </a:solidFill>
            <a:round/>
            <a:headEnd/>
            <a:tailEnd type="triangle" w="med" len="med"/>
          </a:ln>
        </p:spPr>
        <p:txBody>
          <a:bodyPr wrap="none" anchor="ctr"/>
          <a:lstStyle/>
          <a:p>
            <a:endParaRPr lang="en-US"/>
          </a:p>
        </p:txBody>
      </p:sp>
      <p:sp>
        <p:nvSpPr>
          <p:cNvPr id="35845" name="Line 3"/>
          <p:cNvSpPr>
            <a:spLocks noChangeShapeType="1"/>
          </p:cNvSpPr>
          <p:nvPr/>
        </p:nvSpPr>
        <p:spPr bwMode="auto">
          <a:xfrm>
            <a:off x="565150" y="4504085"/>
            <a:ext cx="8002588" cy="0"/>
          </a:xfrm>
          <a:prstGeom prst="line">
            <a:avLst/>
          </a:prstGeom>
          <a:noFill/>
          <a:ln w="12700">
            <a:solidFill>
              <a:schemeClr val="tx1"/>
            </a:solidFill>
            <a:round/>
            <a:headEnd/>
            <a:tailEnd type="triangle" w="med" len="med"/>
          </a:ln>
        </p:spPr>
        <p:txBody>
          <a:bodyPr wrap="none" anchor="ctr"/>
          <a:lstStyle/>
          <a:p>
            <a:endParaRPr lang="en-US"/>
          </a:p>
        </p:txBody>
      </p:sp>
      <p:sp>
        <p:nvSpPr>
          <p:cNvPr id="35846" name="Rectangle 4"/>
          <p:cNvSpPr>
            <a:spLocks noChangeArrowheads="1"/>
          </p:cNvSpPr>
          <p:nvPr/>
        </p:nvSpPr>
        <p:spPr bwMode="auto">
          <a:xfrm>
            <a:off x="152400" y="2870647"/>
            <a:ext cx="498475" cy="414337"/>
          </a:xfrm>
          <a:prstGeom prst="rect">
            <a:avLst/>
          </a:prstGeom>
          <a:noFill/>
          <a:ln w="38100" cmpd="dbl">
            <a:noFill/>
            <a:miter lim="800000"/>
            <a:headEnd/>
            <a:tailEnd/>
          </a:ln>
        </p:spPr>
        <p:txBody>
          <a:bodyPr wrap="none" lIns="138112" tIns="69850" rIns="138112" bIns="69850">
            <a:spAutoFit/>
          </a:bodyPr>
          <a:lstStyle/>
          <a:p>
            <a:pPr defTabSz="2057400" eaLnBrk="0" hangingPunct="0"/>
            <a:r>
              <a:rPr lang="en-US" sz="1800" dirty="0"/>
              <a:t> A</a:t>
            </a:r>
          </a:p>
        </p:txBody>
      </p:sp>
      <p:sp>
        <p:nvSpPr>
          <p:cNvPr id="35847" name="Rectangle 5"/>
          <p:cNvSpPr>
            <a:spLocks noChangeArrowheads="1"/>
          </p:cNvSpPr>
          <p:nvPr/>
        </p:nvSpPr>
        <p:spPr bwMode="auto">
          <a:xfrm>
            <a:off x="76200" y="4310063"/>
            <a:ext cx="485775" cy="414337"/>
          </a:xfrm>
          <a:prstGeom prst="rect">
            <a:avLst/>
          </a:prstGeom>
          <a:noFill/>
          <a:ln w="38100" cmpd="dbl">
            <a:noFill/>
            <a:miter lim="800000"/>
            <a:headEnd/>
            <a:tailEnd/>
          </a:ln>
        </p:spPr>
        <p:txBody>
          <a:bodyPr wrap="none" lIns="138112" tIns="69850" rIns="138112" bIns="69850">
            <a:spAutoFit/>
          </a:bodyPr>
          <a:lstStyle/>
          <a:p>
            <a:pPr defTabSz="2057400" eaLnBrk="0" hangingPunct="0"/>
            <a:r>
              <a:rPr lang="en-US" sz="1800"/>
              <a:t> B</a:t>
            </a:r>
          </a:p>
        </p:txBody>
      </p:sp>
      <p:sp>
        <p:nvSpPr>
          <p:cNvPr id="35848" name="Line 6"/>
          <p:cNvSpPr>
            <a:spLocks noChangeShapeType="1"/>
          </p:cNvSpPr>
          <p:nvPr/>
        </p:nvSpPr>
        <p:spPr bwMode="auto">
          <a:xfrm>
            <a:off x="1182688" y="311026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5849" name="Rectangle 7"/>
          <p:cNvSpPr>
            <a:spLocks noChangeArrowheads="1"/>
          </p:cNvSpPr>
          <p:nvPr/>
        </p:nvSpPr>
        <p:spPr bwMode="auto">
          <a:xfrm>
            <a:off x="981075" y="251018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0</a:t>
            </a:r>
          </a:p>
        </p:txBody>
      </p:sp>
      <p:sp>
        <p:nvSpPr>
          <p:cNvPr id="35850" name="Rectangle 8"/>
          <p:cNvSpPr>
            <a:spLocks noChangeArrowheads="1"/>
          </p:cNvSpPr>
          <p:nvPr/>
        </p:nvSpPr>
        <p:spPr bwMode="auto">
          <a:xfrm>
            <a:off x="7788275" y="2476847"/>
            <a:ext cx="682625" cy="414338"/>
          </a:xfrm>
          <a:prstGeom prst="rect">
            <a:avLst/>
          </a:prstGeom>
          <a:noFill/>
          <a:ln w="38100" cmpd="dbl">
            <a:noFill/>
            <a:miter lim="800000"/>
            <a:headEnd/>
            <a:tailEnd/>
          </a:ln>
        </p:spPr>
        <p:txBody>
          <a:bodyPr wrap="none" lIns="138112" tIns="69850" rIns="138112" bIns="69850">
            <a:spAutoFit/>
          </a:bodyPr>
          <a:lstStyle/>
          <a:p>
            <a:pPr defTabSz="2057400" eaLnBrk="0" hangingPunct="0"/>
            <a:r>
              <a:rPr lang="en-US" sz="1800"/>
              <a:t>time</a:t>
            </a:r>
          </a:p>
        </p:txBody>
      </p:sp>
      <p:sp>
        <p:nvSpPr>
          <p:cNvPr id="35851" name="Rectangle 9"/>
          <p:cNvSpPr>
            <a:spLocks noChangeArrowheads="1"/>
          </p:cNvSpPr>
          <p:nvPr/>
        </p:nvSpPr>
        <p:spPr bwMode="auto">
          <a:xfrm>
            <a:off x="723900" y="5162550"/>
            <a:ext cx="7772400" cy="1143000"/>
          </a:xfrm>
          <a:prstGeom prst="rect">
            <a:avLst/>
          </a:prstGeom>
          <a:noFill/>
          <a:ln w="12700">
            <a:noFill/>
            <a:miter lim="800000"/>
            <a:headEnd/>
            <a:tailEnd/>
          </a:ln>
        </p:spPr>
        <p:txBody>
          <a:bodyPr wrap="none" anchor="ctr"/>
          <a:lstStyle/>
          <a:p>
            <a:endParaRPr lang="en-US" b="1"/>
          </a:p>
        </p:txBody>
      </p:sp>
      <p:sp>
        <p:nvSpPr>
          <p:cNvPr id="35852" name="Rectangle 10"/>
          <p:cNvSpPr>
            <a:spLocks noChangeArrowheads="1"/>
          </p:cNvSpPr>
          <p:nvPr/>
        </p:nvSpPr>
        <p:spPr bwMode="auto">
          <a:xfrm>
            <a:off x="1412875" y="253558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1</a:t>
            </a:r>
          </a:p>
        </p:txBody>
      </p:sp>
      <p:sp>
        <p:nvSpPr>
          <p:cNvPr id="35853" name="Line 11"/>
          <p:cNvSpPr>
            <a:spLocks noChangeShapeType="1"/>
          </p:cNvSpPr>
          <p:nvPr/>
        </p:nvSpPr>
        <p:spPr bwMode="auto">
          <a:xfrm>
            <a:off x="1563688" y="309756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5854" name="Rectangle 12"/>
          <p:cNvSpPr>
            <a:spLocks noChangeArrowheads="1"/>
          </p:cNvSpPr>
          <p:nvPr/>
        </p:nvSpPr>
        <p:spPr bwMode="auto">
          <a:xfrm>
            <a:off x="1793875" y="253558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2</a:t>
            </a:r>
          </a:p>
        </p:txBody>
      </p:sp>
      <p:sp>
        <p:nvSpPr>
          <p:cNvPr id="35855" name="Line 13"/>
          <p:cNvSpPr>
            <a:spLocks noChangeShapeType="1"/>
          </p:cNvSpPr>
          <p:nvPr/>
        </p:nvSpPr>
        <p:spPr bwMode="auto">
          <a:xfrm>
            <a:off x="2373313" y="3094385"/>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5856" name="Rectangle 14"/>
          <p:cNvSpPr>
            <a:spLocks noChangeArrowheads="1"/>
          </p:cNvSpPr>
          <p:nvPr/>
        </p:nvSpPr>
        <p:spPr bwMode="auto">
          <a:xfrm>
            <a:off x="2174875" y="254828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3</a:t>
            </a:r>
          </a:p>
        </p:txBody>
      </p:sp>
      <p:sp>
        <p:nvSpPr>
          <p:cNvPr id="35857" name="Line 15"/>
          <p:cNvSpPr>
            <a:spLocks noChangeShapeType="1"/>
          </p:cNvSpPr>
          <p:nvPr/>
        </p:nvSpPr>
        <p:spPr bwMode="auto">
          <a:xfrm>
            <a:off x="2820988" y="312296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5858" name="Rectangle 16"/>
          <p:cNvSpPr>
            <a:spLocks noChangeArrowheads="1"/>
          </p:cNvSpPr>
          <p:nvPr/>
        </p:nvSpPr>
        <p:spPr bwMode="auto">
          <a:xfrm>
            <a:off x="2593975" y="254828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4</a:t>
            </a:r>
          </a:p>
        </p:txBody>
      </p:sp>
      <p:grpSp>
        <p:nvGrpSpPr>
          <p:cNvPr id="35859" name="Group 17"/>
          <p:cNvGrpSpPr>
            <a:grpSpLocks/>
          </p:cNvGrpSpPr>
          <p:nvPr/>
        </p:nvGrpSpPr>
        <p:grpSpPr bwMode="auto">
          <a:xfrm>
            <a:off x="2001838" y="3140422"/>
            <a:ext cx="622300" cy="1108075"/>
            <a:chOff x="1348" y="1517"/>
            <a:chExt cx="392" cy="698"/>
          </a:xfrm>
        </p:grpSpPr>
        <p:sp>
          <p:nvSpPr>
            <p:cNvPr id="35912" name="Line 18"/>
            <p:cNvSpPr>
              <a:spLocks noChangeShapeType="1"/>
            </p:cNvSpPr>
            <p:nvPr/>
          </p:nvSpPr>
          <p:spPr bwMode="auto">
            <a:xfrm>
              <a:off x="1348" y="1517"/>
              <a:ext cx="392" cy="630"/>
            </a:xfrm>
            <a:prstGeom prst="line">
              <a:avLst/>
            </a:prstGeom>
            <a:noFill/>
            <a:ln w="50800">
              <a:solidFill>
                <a:schemeClr val="tx1"/>
              </a:solidFill>
              <a:round/>
              <a:headEnd/>
              <a:tailEnd/>
            </a:ln>
          </p:spPr>
          <p:txBody>
            <a:bodyPr wrap="none" anchor="ctr"/>
            <a:lstStyle/>
            <a:p>
              <a:endParaRPr lang="en-US"/>
            </a:p>
          </p:txBody>
        </p:sp>
        <p:sp>
          <p:nvSpPr>
            <p:cNvPr id="35913" name="Line 19"/>
            <p:cNvSpPr>
              <a:spLocks noChangeShapeType="1"/>
            </p:cNvSpPr>
            <p:nvPr/>
          </p:nvSpPr>
          <p:spPr bwMode="auto">
            <a:xfrm flipH="1">
              <a:off x="1640" y="2167"/>
              <a:ext cx="96" cy="48"/>
            </a:xfrm>
            <a:prstGeom prst="line">
              <a:avLst/>
            </a:prstGeom>
            <a:noFill/>
            <a:ln w="12700">
              <a:solidFill>
                <a:schemeClr val="tx1"/>
              </a:solidFill>
              <a:round/>
              <a:headEnd/>
              <a:tailEnd type="triangle" w="med" len="med"/>
            </a:ln>
          </p:spPr>
          <p:txBody>
            <a:bodyPr wrap="none" anchor="ctr"/>
            <a:lstStyle/>
            <a:p>
              <a:endParaRPr lang="en-US"/>
            </a:p>
          </p:txBody>
        </p:sp>
      </p:grpSp>
      <p:sp>
        <p:nvSpPr>
          <p:cNvPr id="35860" name="Line 20"/>
          <p:cNvSpPr>
            <a:spLocks noChangeShapeType="1"/>
          </p:cNvSpPr>
          <p:nvPr/>
        </p:nvSpPr>
        <p:spPr bwMode="auto">
          <a:xfrm>
            <a:off x="3252788" y="312296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5861" name="Line 21"/>
          <p:cNvSpPr>
            <a:spLocks noChangeShapeType="1"/>
          </p:cNvSpPr>
          <p:nvPr/>
        </p:nvSpPr>
        <p:spPr bwMode="auto">
          <a:xfrm>
            <a:off x="3633788" y="311026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5862" name="Line 22"/>
          <p:cNvSpPr>
            <a:spLocks noChangeShapeType="1"/>
          </p:cNvSpPr>
          <p:nvPr/>
        </p:nvSpPr>
        <p:spPr bwMode="auto">
          <a:xfrm>
            <a:off x="4167188" y="312296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5863" name="Rectangle 23"/>
          <p:cNvSpPr>
            <a:spLocks noChangeArrowheads="1"/>
          </p:cNvSpPr>
          <p:nvPr/>
        </p:nvSpPr>
        <p:spPr bwMode="auto">
          <a:xfrm>
            <a:off x="2974975" y="254828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5</a:t>
            </a:r>
          </a:p>
        </p:txBody>
      </p:sp>
      <p:sp>
        <p:nvSpPr>
          <p:cNvPr id="35864" name="Rectangle 24"/>
          <p:cNvSpPr>
            <a:spLocks noChangeArrowheads="1"/>
          </p:cNvSpPr>
          <p:nvPr/>
        </p:nvSpPr>
        <p:spPr bwMode="auto">
          <a:xfrm>
            <a:off x="3371850" y="2586385"/>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6</a:t>
            </a:r>
          </a:p>
        </p:txBody>
      </p:sp>
      <p:sp>
        <p:nvSpPr>
          <p:cNvPr id="35865" name="Rectangle 25"/>
          <p:cNvSpPr>
            <a:spLocks noChangeArrowheads="1"/>
          </p:cNvSpPr>
          <p:nvPr/>
        </p:nvSpPr>
        <p:spPr bwMode="auto">
          <a:xfrm>
            <a:off x="3879850" y="2573685"/>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2</a:t>
            </a:r>
          </a:p>
        </p:txBody>
      </p:sp>
      <p:sp>
        <p:nvSpPr>
          <p:cNvPr id="35866" name="Line 26"/>
          <p:cNvSpPr>
            <a:spLocks noChangeShapeType="1"/>
          </p:cNvSpPr>
          <p:nvPr/>
        </p:nvSpPr>
        <p:spPr bwMode="auto">
          <a:xfrm flipV="1">
            <a:off x="2065338" y="311343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5867" name="Line 27"/>
          <p:cNvSpPr>
            <a:spLocks noChangeShapeType="1"/>
          </p:cNvSpPr>
          <p:nvPr/>
        </p:nvSpPr>
        <p:spPr bwMode="auto">
          <a:xfrm flipV="1">
            <a:off x="2471738" y="312613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5868" name="Line 28"/>
          <p:cNvSpPr>
            <a:spLocks noChangeShapeType="1"/>
          </p:cNvSpPr>
          <p:nvPr/>
        </p:nvSpPr>
        <p:spPr bwMode="auto">
          <a:xfrm flipV="1">
            <a:off x="3271838" y="3132485"/>
            <a:ext cx="520700" cy="1371600"/>
          </a:xfrm>
          <a:prstGeom prst="line">
            <a:avLst/>
          </a:prstGeom>
          <a:noFill/>
          <a:ln w="25400">
            <a:solidFill>
              <a:srgbClr val="FF6600"/>
            </a:solidFill>
            <a:round/>
            <a:headEnd/>
            <a:tailEnd type="triangle" w="med" len="med"/>
          </a:ln>
        </p:spPr>
        <p:txBody>
          <a:bodyPr wrap="none" anchor="ctr"/>
          <a:lstStyle/>
          <a:p>
            <a:endParaRPr lang="en-US"/>
          </a:p>
        </p:txBody>
      </p:sp>
      <p:sp>
        <p:nvSpPr>
          <p:cNvPr id="35869" name="Rectangle 29"/>
          <p:cNvSpPr>
            <a:spLocks noChangeArrowheads="1"/>
          </p:cNvSpPr>
          <p:nvPr/>
        </p:nvSpPr>
        <p:spPr bwMode="auto">
          <a:xfrm>
            <a:off x="1919288" y="4594572"/>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ACK1</a:t>
            </a:r>
          </a:p>
        </p:txBody>
      </p:sp>
      <p:sp>
        <p:nvSpPr>
          <p:cNvPr id="35870" name="Line 30"/>
          <p:cNvSpPr>
            <a:spLocks noChangeShapeType="1"/>
          </p:cNvSpPr>
          <p:nvPr/>
        </p:nvSpPr>
        <p:spPr bwMode="auto">
          <a:xfrm flipH="1" flipV="1">
            <a:off x="2794000" y="4535835"/>
            <a:ext cx="215900" cy="584200"/>
          </a:xfrm>
          <a:prstGeom prst="line">
            <a:avLst/>
          </a:prstGeom>
          <a:noFill/>
          <a:ln w="12700">
            <a:solidFill>
              <a:schemeClr val="tx1"/>
            </a:solidFill>
            <a:round/>
            <a:headEnd/>
            <a:tailEnd type="triangle" w="med" len="med"/>
          </a:ln>
        </p:spPr>
        <p:txBody>
          <a:bodyPr wrap="none" anchor="ctr"/>
          <a:lstStyle/>
          <a:p>
            <a:endParaRPr lang="en-US"/>
          </a:p>
        </p:txBody>
      </p:sp>
      <p:sp>
        <p:nvSpPr>
          <p:cNvPr id="35871" name="Rectangle 31"/>
          <p:cNvSpPr>
            <a:spLocks noChangeArrowheads="1"/>
          </p:cNvSpPr>
          <p:nvPr/>
        </p:nvSpPr>
        <p:spPr bwMode="auto">
          <a:xfrm>
            <a:off x="2649538" y="5142260"/>
            <a:ext cx="625475" cy="363537"/>
          </a:xfrm>
          <a:prstGeom prst="rect">
            <a:avLst/>
          </a:prstGeom>
          <a:noFill/>
          <a:ln w="12700">
            <a:noFill/>
            <a:miter lim="800000"/>
            <a:headEnd/>
            <a:tailEnd/>
          </a:ln>
        </p:spPr>
        <p:txBody>
          <a:bodyPr wrap="none" lIns="90488" tIns="44450" rIns="90488" bIns="44450">
            <a:spAutoFit/>
          </a:bodyPr>
          <a:lstStyle/>
          <a:p>
            <a:pPr eaLnBrk="0" hangingPunct="0"/>
            <a:r>
              <a:rPr lang="en-US" sz="1800"/>
              <a:t>error</a:t>
            </a:r>
          </a:p>
        </p:txBody>
      </p:sp>
      <p:sp>
        <p:nvSpPr>
          <p:cNvPr id="35872" name="Line 32"/>
          <p:cNvSpPr>
            <a:spLocks noChangeShapeType="1"/>
          </p:cNvSpPr>
          <p:nvPr/>
        </p:nvSpPr>
        <p:spPr bwMode="auto">
          <a:xfrm>
            <a:off x="4548188" y="309756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5873" name="Line 33"/>
          <p:cNvSpPr>
            <a:spLocks noChangeShapeType="1"/>
          </p:cNvSpPr>
          <p:nvPr/>
        </p:nvSpPr>
        <p:spPr bwMode="auto">
          <a:xfrm>
            <a:off x="4979988" y="309756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5874" name="Line 34"/>
          <p:cNvSpPr>
            <a:spLocks noChangeShapeType="1"/>
          </p:cNvSpPr>
          <p:nvPr/>
        </p:nvSpPr>
        <p:spPr bwMode="auto">
          <a:xfrm>
            <a:off x="5360988" y="308486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5875" name="Rectangle 35"/>
          <p:cNvSpPr>
            <a:spLocks noChangeArrowheads="1"/>
          </p:cNvSpPr>
          <p:nvPr/>
        </p:nvSpPr>
        <p:spPr bwMode="auto">
          <a:xfrm>
            <a:off x="4727575" y="257368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8</a:t>
            </a:r>
          </a:p>
        </p:txBody>
      </p:sp>
      <p:sp>
        <p:nvSpPr>
          <p:cNvPr id="35876" name="Rectangle 36"/>
          <p:cNvSpPr>
            <a:spLocks noChangeArrowheads="1"/>
          </p:cNvSpPr>
          <p:nvPr/>
        </p:nvSpPr>
        <p:spPr bwMode="auto">
          <a:xfrm>
            <a:off x="5086350" y="2586385"/>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9</a:t>
            </a:r>
          </a:p>
        </p:txBody>
      </p:sp>
      <p:sp>
        <p:nvSpPr>
          <p:cNvPr id="35877" name="Rectangle 37"/>
          <p:cNvSpPr>
            <a:spLocks noChangeArrowheads="1"/>
          </p:cNvSpPr>
          <p:nvPr/>
        </p:nvSpPr>
        <p:spPr bwMode="auto">
          <a:xfrm>
            <a:off x="4325938" y="2573685"/>
            <a:ext cx="393700" cy="565150"/>
          </a:xfrm>
          <a:prstGeom prst="rect">
            <a:avLst/>
          </a:prstGeom>
          <a:noFill/>
          <a:ln w="38100" cmpd="dbl">
            <a:noFill/>
            <a:miter lim="800000"/>
            <a:headEnd/>
            <a:tailEnd/>
          </a:ln>
        </p:spPr>
        <p:txBody>
          <a:bodyPr wrap="none" lIns="138112" tIns="69850" rIns="138112" bIns="69850">
            <a:spAutoFit/>
          </a:bodyPr>
          <a:lstStyle/>
          <a:p>
            <a:pPr algn="ctr" defTabSz="2057400" eaLnBrk="0" hangingPunct="0"/>
            <a:r>
              <a:rPr lang="en-US" sz="1400"/>
              <a:t>fr</a:t>
            </a:r>
          </a:p>
          <a:p>
            <a:pPr algn="ctr" defTabSz="2057400" eaLnBrk="0" hangingPunct="0"/>
            <a:r>
              <a:rPr lang="en-US" sz="1400"/>
              <a:t>7</a:t>
            </a:r>
          </a:p>
        </p:txBody>
      </p:sp>
      <p:sp>
        <p:nvSpPr>
          <p:cNvPr id="35878" name="Line 38"/>
          <p:cNvSpPr>
            <a:spLocks noChangeShapeType="1"/>
          </p:cNvSpPr>
          <p:nvPr/>
        </p:nvSpPr>
        <p:spPr bwMode="auto">
          <a:xfrm flipV="1">
            <a:off x="5087938" y="3078510"/>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5879" name="Line 39"/>
          <p:cNvSpPr>
            <a:spLocks noChangeShapeType="1"/>
          </p:cNvSpPr>
          <p:nvPr/>
        </p:nvSpPr>
        <p:spPr bwMode="auto">
          <a:xfrm flipV="1">
            <a:off x="5481638" y="308803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5880" name="Line 40"/>
          <p:cNvSpPr>
            <a:spLocks noChangeShapeType="1"/>
          </p:cNvSpPr>
          <p:nvPr/>
        </p:nvSpPr>
        <p:spPr bwMode="auto">
          <a:xfrm flipV="1">
            <a:off x="5913438" y="311343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5881" name="Line 41"/>
          <p:cNvSpPr>
            <a:spLocks noChangeShapeType="1"/>
          </p:cNvSpPr>
          <p:nvPr/>
        </p:nvSpPr>
        <p:spPr bwMode="auto">
          <a:xfrm flipV="1">
            <a:off x="6269038" y="311343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5882" name="Line 42"/>
          <p:cNvSpPr>
            <a:spLocks noChangeShapeType="1"/>
          </p:cNvSpPr>
          <p:nvPr/>
        </p:nvSpPr>
        <p:spPr bwMode="auto">
          <a:xfrm flipV="1">
            <a:off x="6624638" y="311343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5883" name="Line 43"/>
          <p:cNvSpPr>
            <a:spLocks noChangeShapeType="1"/>
          </p:cNvSpPr>
          <p:nvPr/>
        </p:nvSpPr>
        <p:spPr bwMode="auto">
          <a:xfrm flipV="1">
            <a:off x="7005638" y="3138835"/>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5884" name="Line 44"/>
          <p:cNvSpPr>
            <a:spLocks noChangeShapeType="1"/>
          </p:cNvSpPr>
          <p:nvPr/>
        </p:nvSpPr>
        <p:spPr bwMode="auto">
          <a:xfrm>
            <a:off x="5754688" y="311026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5885" name="Line 45"/>
          <p:cNvSpPr>
            <a:spLocks noChangeShapeType="1"/>
          </p:cNvSpPr>
          <p:nvPr/>
        </p:nvSpPr>
        <p:spPr bwMode="auto">
          <a:xfrm>
            <a:off x="6148388" y="312296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5886" name="Line 46"/>
          <p:cNvSpPr>
            <a:spLocks noChangeShapeType="1"/>
          </p:cNvSpPr>
          <p:nvPr/>
        </p:nvSpPr>
        <p:spPr bwMode="auto">
          <a:xfrm>
            <a:off x="6516688" y="3110260"/>
            <a:ext cx="863600" cy="1377950"/>
          </a:xfrm>
          <a:prstGeom prst="line">
            <a:avLst/>
          </a:prstGeom>
          <a:noFill/>
          <a:ln w="50800">
            <a:solidFill>
              <a:schemeClr val="tx1"/>
            </a:solidFill>
            <a:round/>
            <a:headEnd/>
            <a:tailEnd type="triangle" w="med" len="med"/>
          </a:ln>
        </p:spPr>
        <p:txBody>
          <a:bodyPr wrap="none" anchor="ctr"/>
          <a:lstStyle/>
          <a:p>
            <a:endParaRPr lang="en-US"/>
          </a:p>
        </p:txBody>
      </p:sp>
      <p:sp>
        <p:nvSpPr>
          <p:cNvPr id="35887" name="Rectangle 47"/>
          <p:cNvSpPr>
            <a:spLocks noChangeArrowheads="1"/>
          </p:cNvSpPr>
          <p:nvPr/>
        </p:nvSpPr>
        <p:spPr bwMode="auto">
          <a:xfrm>
            <a:off x="5505450" y="2599085"/>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10</a:t>
            </a:r>
          </a:p>
        </p:txBody>
      </p:sp>
      <p:sp>
        <p:nvSpPr>
          <p:cNvPr id="35888" name="Rectangle 48"/>
          <p:cNvSpPr>
            <a:spLocks noChangeArrowheads="1"/>
          </p:cNvSpPr>
          <p:nvPr/>
        </p:nvSpPr>
        <p:spPr bwMode="auto">
          <a:xfrm>
            <a:off x="5873750" y="2599085"/>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11</a:t>
            </a:r>
          </a:p>
        </p:txBody>
      </p:sp>
      <p:sp>
        <p:nvSpPr>
          <p:cNvPr id="35889" name="Rectangle 49"/>
          <p:cNvSpPr>
            <a:spLocks noChangeArrowheads="1"/>
          </p:cNvSpPr>
          <p:nvPr/>
        </p:nvSpPr>
        <p:spPr bwMode="auto">
          <a:xfrm>
            <a:off x="6267450" y="2599085"/>
            <a:ext cx="503238" cy="565150"/>
          </a:xfrm>
          <a:prstGeom prst="rect">
            <a:avLst/>
          </a:prstGeom>
          <a:noFill/>
          <a:ln w="38100" cmpd="dbl">
            <a:noFill/>
            <a:miter lim="800000"/>
            <a:headEnd/>
            <a:tailEnd/>
          </a:ln>
        </p:spPr>
        <p:txBody>
          <a:bodyPr lIns="138112" tIns="69850" rIns="138112" bIns="69850">
            <a:spAutoFit/>
          </a:bodyPr>
          <a:lstStyle/>
          <a:p>
            <a:pPr algn="ctr" defTabSz="2057400" eaLnBrk="0" hangingPunct="0"/>
            <a:r>
              <a:rPr lang="en-US" sz="1400"/>
              <a:t>fr</a:t>
            </a:r>
          </a:p>
          <a:p>
            <a:pPr algn="ctr" defTabSz="2057400" eaLnBrk="0" hangingPunct="0"/>
            <a:r>
              <a:rPr lang="en-US" sz="1400"/>
              <a:t>12</a:t>
            </a:r>
          </a:p>
        </p:txBody>
      </p:sp>
      <p:sp>
        <p:nvSpPr>
          <p:cNvPr id="35890" name="Rectangle 50"/>
          <p:cNvSpPr>
            <a:spLocks noChangeArrowheads="1"/>
          </p:cNvSpPr>
          <p:nvPr/>
        </p:nvSpPr>
        <p:spPr bwMode="auto">
          <a:xfrm>
            <a:off x="3563938" y="4551710"/>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ACK2</a:t>
            </a:r>
          </a:p>
        </p:txBody>
      </p:sp>
      <p:sp>
        <p:nvSpPr>
          <p:cNvPr id="34867" name="Rectangle 51"/>
          <p:cNvSpPr>
            <a:spLocks noChangeArrowheads="1"/>
          </p:cNvSpPr>
          <p:nvPr/>
        </p:nvSpPr>
        <p:spPr bwMode="auto">
          <a:xfrm>
            <a:off x="3203575" y="4551710"/>
            <a:ext cx="215900" cy="939800"/>
          </a:xfrm>
          <a:prstGeom prst="rect">
            <a:avLst/>
          </a:prstGeom>
          <a:noFill/>
          <a:ln w="12700">
            <a:noFill/>
            <a:miter lim="800000"/>
            <a:headEnd/>
            <a:tailEnd/>
          </a:ln>
        </p:spPr>
        <p:txBody>
          <a:bodyPr lIns="90488" tIns="44450" rIns="90488" bIns="44450">
            <a:spAutoFit/>
          </a:bodyPr>
          <a:lstStyle/>
          <a:p>
            <a:pPr eaLnBrk="0" hangingPunct="0">
              <a:defRPr/>
            </a:pPr>
            <a:r>
              <a:rPr lang="en-US" sz="1400" b="1">
                <a:solidFill>
                  <a:srgbClr val="FF6600"/>
                </a:solidFill>
                <a:effectLst>
                  <a:outerShdw blurRad="38100" dist="38100" dir="2700000" algn="tl">
                    <a:srgbClr val="C0C0C0"/>
                  </a:outerShdw>
                </a:effectLst>
              </a:rPr>
              <a:t>NAK2</a:t>
            </a:r>
          </a:p>
        </p:txBody>
      </p:sp>
      <p:sp>
        <p:nvSpPr>
          <p:cNvPr id="35892" name="Rectangle 52"/>
          <p:cNvSpPr>
            <a:spLocks noChangeArrowheads="1"/>
          </p:cNvSpPr>
          <p:nvPr/>
        </p:nvSpPr>
        <p:spPr bwMode="auto">
          <a:xfrm>
            <a:off x="4953000" y="4589810"/>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ACK7</a:t>
            </a:r>
          </a:p>
        </p:txBody>
      </p:sp>
      <p:sp>
        <p:nvSpPr>
          <p:cNvPr id="35893" name="Rectangle 53"/>
          <p:cNvSpPr>
            <a:spLocks noChangeArrowheads="1"/>
          </p:cNvSpPr>
          <p:nvPr/>
        </p:nvSpPr>
        <p:spPr bwMode="auto">
          <a:xfrm>
            <a:off x="5346700" y="4589810"/>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ACK8</a:t>
            </a:r>
          </a:p>
        </p:txBody>
      </p:sp>
      <p:sp>
        <p:nvSpPr>
          <p:cNvPr id="35894" name="Rectangle 54"/>
          <p:cNvSpPr>
            <a:spLocks noChangeArrowheads="1"/>
          </p:cNvSpPr>
          <p:nvPr/>
        </p:nvSpPr>
        <p:spPr bwMode="auto">
          <a:xfrm>
            <a:off x="5727700" y="4589810"/>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ACK9</a:t>
            </a:r>
          </a:p>
        </p:txBody>
      </p:sp>
      <p:sp>
        <p:nvSpPr>
          <p:cNvPr id="35895" name="Rectangle 55"/>
          <p:cNvSpPr>
            <a:spLocks noChangeArrowheads="1"/>
          </p:cNvSpPr>
          <p:nvPr/>
        </p:nvSpPr>
        <p:spPr bwMode="auto">
          <a:xfrm>
            <a:off x="6134100" y="4589810"/>
            <a:ext cx="215900" cy="1001712"/>
          </a:xfrm>
          <a:prstGeom prst="rect">
            <a:avLst/>
          </a:prstGeom>
          <a:noFill/>
          <a:ln w="12700">
            <a:noFill/>
            <a:miter lim="800000"/>
            <a:headEnd/>
            <a:tailEnd/>
          </a:ln>
        </p:spPr>
        <p:txBody>
          <a:bodyPr lIns="90488" tIns="44450" rIns="90488" bIns="44450">
            <a:spAutoFit/>
          </a:bodyPr>
          <a:lstStyle/>
          <a:p>
            <a:pPr eaLnBrk="0" hangingPunct="0"/>
            <a:r>
              <a:rPr lang="en-US" sz="1200"/>
              <a:t>ACK10</a:t>
            </a:r>
          </a:p>
        </p:txBody>
      </p:sp>
      <p:sp>
        <p:nvSpPr>
          <p:cNvPr id="35896" name="Rectangle 56"/>
          <p:cNvSpPr>
            <a:spLocks noChangeArrowheads="1"/>
          </p:cNvSpPr>
          <p:nvPr/>
        </p:nvSpPr>
        <p:spPr bwMode="auto">
          <a:xfrm>
            <a:off x="6527800" y="4589810"/>
            <a:ext cx="215900" cy="1001712"/>
          </a:xfrm>
          <a:prstGeom prst="rect">
            <a:avLst/>
          </a:prstGeom>
          <a:noFill/>
          <a:ln w="12700">
            <a:noFill/>
            <a:miter lim="800000"/>
            <a:headEnd/>
            <a:tailEnd/>
          </a:ln>
        </p:spPr>
        <p:txBody>
          <a:bodyPr lIns="90488" tIns="44450" rIns="90488" bIns="44450">
            <a:spAutoFit/>
          </a:bodyPr>
          <a:lstStyle/>
          <a:p>
            <a:pPr eaLnBrk="0" hangingPunct="0"/>
            <a:r>
              <a:rPr lang="en-US" sz="1200"/>
              <a:t>ACK11</a:t>
            </a:r>
          </a:p>
        </p:txBody>
      </p:sp>
      <p:sp>
        <p:nvSpPr>
          <p:cNvPr id="35897" name="Rectangle 57"/>
          <p:cNvSpPr>
            <a:spLocks noChangeArrowheads="1"/>
          </p:cNvSpPr>
          <p:nvPr/>
        </p:nvSpPr>
        <p:spPr bwMode="auto">
          <a:xfrm>
            <a:off x="6921500" y="4589810"/>
            <a:ext cx="215900" cy="1001712"/>
          </a:xfrm>
          <a:prstGeom prst="rect">
            <a:avLst/>
          </a:prstGeom>
          <a:noFill/>
          <a:ln w="12700">
            <a:noFill/>
            <a:miter lim="800000"/>
            <a:headEnd/>
            <a:tailEnd/>
          </a:ln>
        </p:spPr>
        <p:txBody>
          <a:bodyPr lIns="90488" tIns="44450" rIns="90488" bIns="44450">
            <a:spAutoFit/>
          </a:bodyPr>
          <a:lstStyle/>
          <a:p>
            <a:pPr eaLnBrk="0" hangingPunct="0"/>
            <a:r>
              <a:rPr lang="en-US" sz="1200"/>
              <a:t>ACK12</a:t>
            </a:r>
          </a:p>
        </p:txBody>
      </p:sp>
      <p:sp>
        <p:nvSpPr>
          <p:cNvPr id="35898" name="Rectangle 58"/>
          <p:cNvSpPr>
            <a:spLocks noChangeArrowheads="1"/>
          </p:cNvSpPr>
          <p:nvPr/>
        </p:nvSpPr>
        <p:spPr bwMode="auto">
          <a:xfrm>
            <a:off x="2301875" y="4600922"/>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ACK2</a:t>
            </a:r>
          </a:p>
        </p:txBody>
      </p:sp>
      <p:sp>
        <p:nvSpPr>
          <p:cNvPr id="35899" name="Rectangle 59"/>
          <p:cNvSpPr>
            <a:spLocks noChangeArrowheads="1"/>
          </p:cNvSpPr>
          <p:nvPr/>
        </p:nvSpPr>
        <p:spPr bwMode="auto">
          <a:xfrm>
            <a:off x="3998913" y="4589810"/>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ACK2</a:t>
            </a:r>
          </a:p>
        </p:txBody>
      </p:sp>
      <p:sp>
        <p:nvSpPr>
          <p:cNvPr id="35900" name="Rectangle 60"/>
          <p:cNvSpPr>
            <a:spLocks noChangeArrowheads="1"/>
          </p:cNvSpPr>
          <p:nvPr/>
        </p:nvSpPr>
        <p:spPr bwMode="auto">
          <a:xfrm>
            <a:off x="4405313" y="4589810"/>
            <a:ext cx="215900" cy="819150"/>
          </a:xfrm>
          <a:prstGeom prst="rect">
            <a:avLst/>
          </a:prstGeom>
          <a:noFill/>
          <a:ln w="12700">
            <a:noFill/>
            <a:miter lim="800000"/>
            <a:headEnd/>
            <a:tailEnd/>
          </a:ln>
        </p:spPr>
        <p:txBody>
          <a:bodyPr lIns="90488" tIns="44450" rIns="90488" bIns="44450">
            <a:spAutoFit/>
          </a:bodyPr>
          <a:lstStyle/>
          <a:p>
            <a:pPr eaLnBrk="0" hangingPunct="0"/>
            <a:r>
              <a:rPr lang="en-US" sz="1200"/>
              <a:t>ACK2</a:t>
            </a:r>
          </a:p>
        </p:txBody>
      </p:sp>
      <p:sp>
        <p:nvSpPr>
          <p:cNvPr id="35901" name="Line 61"/>
          <p:cNvSpPr>
            <a:spLocks noChangeShapeType="1"/>
          </p:cNvSpPr>
          <p:nvPr/>
        </p:nvSpPr>
        <p:spPr bwMode="auto">
          <a:xfrm flipV="1">
            <a:off x="3749675" y="3102322"/>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5902" name="Line 62"/>
          <p:cNvSpPr>
            <a:spLocks noChangeShapeType="1"/>
          </p:cNvSpPr>
          <p:nvPr/>
        </p:nvSpPr>
        <p:spPr bwMode="auto">
          <a:xfrm flipV="1">
            <a:off x="4156075" y="3092797"/>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35903" name="Line 63"/>
          <p:cNvSpPr>
            <a:spLocks noChangeShapeType="1"/>
          </p:cNvSpPr>
          <p:nvPr/>
        </p:nvSpPr>
        <p:spPr bwMode="auto">
          <a:xfrm flipV="1">
            <a:off x="4562475" y="3083272"/>
            <a:ext cx="520700" cy="1371600"/>
          </a:xfrm>
          <a:prstGeom prst="line">
            <a:avLst/>
          </a:prstGeom>
          <a:noFill/>
          <a:ln w="12700">
            <a:solidFill>
              <a:schemeClr val="tx1"/>
            </a:solidFill>
            <a:round/>
            <a:headEnd/>
            <a:tailEnd type="triangle" w="med" len="med"/>
          </a:ln>
        </p:spPr>
        <p:txBody>
          <a:bodyPr wrap="none" anchor="ctr"/>
          <a:lstStyle/>
          <a:p>
            <a:endParaRPr lang="en-US"/>
          </a:p>
        </p:txBody>
      </p:sp>
      <p:sp>
        <p:nvSpPr>
          <p:cNvPr id="49156" name="Rectangle 3076"/>
          <p:cNvSpPr>
            <a:spLocks noChangeArrowheads="1"/>
          </p:cNvSpPr>
          <p:nvPr/>
        </p:nvSpPr>
        <p:spPr bwMode="auto">
          <a:xfrm>
            <a:off x="539750" y="258763"/>
            <a:ext cx="7989888" cy="1441450"/>
          </a:xfrm>
          <a:prstGeom prst="rect">
            <a:avLst/>
          </a:prstGeom>
          <a:noFill/>
          <a:ln w="9525">
            <a:noFill/>
            <a:miter lim="800000"/>
            <a:headEnd/>
            <a:tailEnd/>
          </a:ln>
          <a:effectLst/>
        </p:spPr>
        <p:txBody>
          <a:bodyPr anchor="ctr"/>
          <a:lstStyle/>
          <a:p>
            <a:pPr algn="ctr">
              <a:defRPr/>
            </a:pPr>
            <a:r>
              <a:rPr lang="en-US" sz="4400" b="1" dirty="0">
                <a:solidFill>
                  <a:schemeClr val="bg1"/>
                </a:solidFill>
                <a:effectLst>
                  <a:outerShdw blurRad="38100" dist="38100" dir="2700000" algn="tl">
                    <a:srgbClr val="000000">
                      <a:alpha val="43137"/>
                    </a:srgbClr>
                  </a:outerShdw>
                </a:effectLst>
                <a:latin typeface="Comic Sans MS" pitchFamily="66" charset="0"/>
              </a:rPr>
              <a:t>Selective Repeat</a:t>
            </a:r>
          </a:p>
          <a:p>
            <a:pPr algn="ctr">
              <a:defRPr/>
            </a:pPr>
            <a:r>
              <a:rPr lang="en-US" sz="4400" b="1" dirty="0">
                <a:effectLst>
                  <a:outerShdw blurRad="38100" dist="38100" dir="2700000" algn="tl">
                    <a:srgbClr val="C0C0C0"/>
                  </a:outerShdw>
                </a:effectLst>
                <a:latin typeface="Comic Sans MS" pitchFamily="66" charset="0"/>
              </a:rPr>
              <a:t>with NAK error recovery</a:t>
            </a:r>
          </a:p>
        </p:txBody>
      </p:sp>
      <p:sp>
        <p:nvSpPr>
          <p:cNvPr id="35908" name="Rectangle 61"/>
          <p:cNvSpPr>
            <a:spLocks noChangeArrowheads="1"/>
          </p:cNvSpPr>
          <p:nvPr/>
        </p:nvSpPr>
        <p:spPr bwMode="auto">
          <a:xfrm>
            <a:off x="5435600" y="5559772"/>
            <a:ext cx="1751013" cy="317500"/>
          </a:xfrm>
          <a:prstGeom prst="rect">
            <a:avLst/>
          </a:prstGeom>
          <a:noFill/>
          <a:ln w="12700">
            <a:noFill/>
            <a:miter lim="800000"/>
            <a:headEnd/>
            <a:tailEnd/>
          </a:ln>
        </p:spPr>
        <p:txBody>
          <a:bodyPr wrap="none" lIns="73025" tIns="36512" rIns="73025" bIns="36512">
            <a:spAutoFit/>
          </a:bodyPr>
          <a:lstStyle/>
          <a:p>
            <a:pPr defTabSz="585788" eaLnBrk="0" hangingPunct="0"/>
            <a:r>
              <a:rPr lang="en-US" sz="1600" b="1">
                <a:solidFill>
                  <a:srgbClr val="FF6600"/>
                </a:solidFill>
                <a:latin typeface="Comic Sans MS" pitchFamily="66" charset="0"/>
              </a:rPr>
              <a:t>Cumulative ACK </a:t>
            </a:r>
          </a:p>
        </p:txBody>
      </p:sp>
      <p:sp>
        <p:nvSpPr>
          <p:cNvPr id="35909" name="Line 73"/>
          <p:cNvSpPr>
            <a:spLocks noChangeShapeType="1"/>
          </p:cNvSpPr>
          <p:nvPr/>
        </p:nvSpPr>
        <p:spPr bwMode="auto">
          <a:xfrm flipH="1" flipV="1">
            <a:off x="5148263" y="5343872"/>
            <a:ext cx="287337" cy="287338"/>
          </a:xfrm>
          <a:prstGeom prst="line">
            <a:avLst/>
          </a:prstGeom>
          <a:noFill/>
          <a:ln w="25400">
            <a:solidFill>
              <a:srgbClr val="FF6600"/>
            </a:solidFill>
            <a:round/>
            <a:headEnd/>
            <a:tailEnd type="triangle" w="med" len="med"/>
          </a:ln>
        </p:spPr>
        <p:txBody>
          <a:bodyPr/>
          <a:lstStyle/>
          <a:p>
            <a:endParaRPr lang="en-US"/>
          </a:p>
        </p:txBody>
      </p:sp>
      <p:sp>
        <p:nvSpPr>
          <p:cNvPr id="35910" name="Rectangle 61"/>
          <p:cNvSpPr>
            <a:spLocks noChangeArrowheads="1"/>
          </p:cNvSpPr>
          <p:nvPr/>
        </p:nvSpPr>
        <p:spPr bwMode="auto">
          <a:xfrm>
            <a:off x="2913063" y="1887885"/>
            <a:ext cx="2451100" cy="317500"/>
          </a:xfrm>
          <a:prstGeom prst="rect">
            <a:avLst/>
          </a:prstGeom>
          <a:noFill/>
          <a:ln w="12700">
            <a:noFill/>
            <a:miter lim="800000"/>
            <a:headEnd/>
            <a:tailEnd/>
          </a:ln>
        </p:spPr>
        <p:txBody>
          <a:bodyPr wrap="none" lIns="73025" tIns="36512" rIns="73025" bIns="36512">
            <a:spAutoFit/>
          </a:bodyPr>
          <a:lstStyle/>
          <a:p>
            <a:pPr defTabSz="585788" eaLnBrk="0" hangingPunct="0"/>
            <a:r>
              <a:rPr lang="en-US" sz="1600">
                <a:solidFill>
                  <a:srgbClr val="FF6600"/>
                </a:solidFill>
                <a:latin typeface="Comic Sans MS" pitchFamily="66" charset="0"/>
              </a:rPr>
              <a:t>Retransmit only frame 2</a:t>
            </a:r>
          </a:p>
        </p:txBody>
      </p:sp>
      <p:sp>
        <p:nvSpPr>
          <p:cNvPr id="35911" name="Line 33"/>
          <p:cNvSpPr>
            <a:spLocks noChangeShapeType="1"/>
          </p:cNvSpPr>
          <p:nvPr/>
        </p:nvSpPr>
        <p:spPr bwMode="auto">
          <a:xfrm>
            <a:off x="4140200" y="2175222"/>
            <a:ext cx="0" cy="431800"/>
          </a:xfrm>
          <a:prstGeom prst="line">
            <a:avLst/>
          </a:prstGeom>
          <a:noFill/>
          <a:ln w="25400">
            <a:solidFill>
              <a:srgbClr val="FF6600"/>
            </a:solidFill>
            <a:round/>
            <a:headEnd/>
            <a:tailEnd type="triangle" w="med" len="med"/>
          </a:ln>
        </p:spPr>
        <p:txBody>
          <a:bodyPr wrap="none" anchor="ctr"/>
          <a:lstStyle/>
          <a:p>
            <a:endParaRPr lang="en-US"/>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40</a:t>
            </a:fld>
            <a:endParaRPr lang="en-US" dirty="0"/>
          </a:p>
        </p:txBody>
      </p:sp>
    </p:spTree>
    <p:extLst>
      <p:ext uri="{BB962C8B-B14F-4D97-AF65-F5344CB8AC3E}">
        <p14:creationId xmlns:p14="http://schemas.microsoft.com/office/powerpoint/2010/main" val="188111960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248400"/>
            <a:ext cx="1905000" cy="457200"/>
          </a:xfrm>
          <a:prstGeom prst="rect">
            <a:avLst/>
          </a:prstGeom>
        </p:spPr>
        <p:txBody>
          <a:bodyPr/>
          <a:lstStyle/>
          <a:p>
            <a:pPr>
              <a:defRPr/>
            </a:pPr>
            <a:fld id="{0C06C54C-698B-4E36-BD19-3FEE13466D7E}" type="slidenum">
              <a:rPr lang="en-US"/>
              <a:pPr>
                <a:defRPr/>
              </a:pPr>
              <a:t>41</a:t>
            </a:fld>
            <a:endParaRPr lang="en-US"/>
          </a:p>
        </p:txBody>
      </p:sp>
      <p:pic>
        <p:nvPicPr>
          <p:cNvPr id="36868" name="Picture 2" descr="C:\WINDOWS\Desktop\protocol6.bmp"/>
          <p:cNvPicPr>
            <a:picLocks noChangeAspect="1" noChangeArrowheads="1"/>
          </p:cNvPicPr>
          <p:nvPr/>
        </p:nvPicPr>
        <p:blipFill>
          <a:blip r:embed="rId2"/>
          <a:srcRect/>
          <a:stretch>
            <a:fillRect/>
          </a:stretch>
        </p:blipFill>
        <p:spPr bwMode="auto">
          <a:xfrm>
            <a:off x="35496" y="-228600"/>
            <a:ext cx="8077200" cy="7315200"/>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5" name="Slide Number Placeholder 1"/>
          <p:cNvSpPr>
            <a:spLocks noGrp="1"/>
          </p:cNvSpPr>
          <p:nvPr>
            <p:ph type="sldNum" sz="quarter" idx="11"/>
          </p:nvPr>
        </p:nvSpPr>
        <p:spPr>
          <a:xfrm>
            <a:off x="8194675" y="6440488"/>
            <a:ext cx="914400" cy="228600"/>
          </a:xfrm>
        </p:spPr>
        <p:txBody>
          <a:bodyPr/>
          <a:lstStyle/>
          <a:p>
            <a:pPr>
              <a:defRPr/>
            </a:pPr>
            <a:fld id="{1A54BAB6-FEBD-4F64-A6D7-C50E0F3E21C7}" type="slidenum">
              <a:rPr lang="en-US" smtClean="0">
                <a:latin typeface="Comic Sans MS" pitchFamily="66" charset="0"/>
              </a:rPr>
              <a:pPr>
                <a:defRPr/>
              </a:pPr>
              <a:t>41</a:t>
            </a:fld>
            <a:endParaRPr lang="en-US" dirty="0">
              <a:latin typeface="Comic Sans MS" pitchFamily="66" charset="0"/>
            </a:endParaRPr>
          </a:p>
        </p:txBody>
      </p:sp>
    </p:spTree>
    <p:extLst>
      <p:ext uri="{BB962C8B-B14F-4D97-AF65-F5344CB8AC3E}">
        <p14:creationId xmlns:p14="http://schemas.microsoft.com/office/powerpoint/2010/main" val="34201911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2" descr="C:\WINDOWS\Desktop\protocol6bot.bmp"/>
          <p:cNvPicPr>
            <a:picLocks noChangeAspect="1" noChangeArrowheads="1"/>
          </p:cNvPicPr>
          <p:nvPr/>
        </p:nvPicPr>
        <p:blipFill>
          <a:blip r:embed="rId2"/>
          <a:srcRect/>
          <a:stretch>
            <a:fillRect/>
          </a:stretch>
        </p:blipFill>
        <p:spPr bwMode="auto">
          <a:xfrm>
            <a:off x="35496" y="-228600"/>
            <a:ext cx="6969125" cy="7391400"/>
          </a:xfrm>
          <a:prstGeom prst="rect">
            <a:avLst/>
          </a:prstGeom>
          <a:noFill/>
          <a:ln w="9525">
            <a:noFill/>
            <a:miter lim="800000"/>
            <a:headEnd/>
            <a:tailEnd/>
          </a:ln>
        </p:spPr>
      </p:pic>
      <p:sp>
        <p:nvSpPr>
          <p:cNvPr id="2" name="Slide Number Placeholder 1"/>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42</a:t>
            </a:fld>
            <a:endParaRPr lang="en-US" dirty="0">
              <a:latin typeface="Comic Sans MS" pitchFamily="66" charset="0"/>
            </a:endParaRPr>
          </a:p>
        </p:txBody>
      </p:sp>
      <p:sp>
        <p:nvSpPr>
          <p:cNvPr id="3" name="Footer Placeholder 2"/>
          <p:cNvSpPr>
            <a:spLocks noGrp="1"/>
          </p:cNvSpPr>
          <p:nvPr>
            <p:ph type="ftr" sz="quarter" idx="10"/>
          </p:nvPr>
        </p:nvSpPr>
        <p:spPr>
          <a:xfrm>
            <a:off x="1403350" y="6381328"/>
            <a:ext cx="6656388" cy="287338"/>
          </a:xfrm>
        </p:spPr>
        <p:txBody>
          <a:body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28184347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Link Layer Summary</a:t>
            </a:r>
            <a:endParaRPr lang="en-US" dirty="0"/>
          </a:p>
        </p:txBody>
      </p:sp>
      <p:sp>
        <p:nvSpPr>
          <p:cNvPr id="3" name="Content Placeholder 2"/>
          <p:cNvSpPr>
            <a:spLocks noGrp="1"/>
          </p:cNvSpPr>
          <p:nvPr>
            <p:ph idx="1"/>
          </p:nvPr>
        </p:nvSpPr>
        <p:spPr>
          <a:xfrm>
            <a:off x="457200" y="1052736"/>
            <a:ext cx="8229600" cy="4800600"/>
          </a:xfrm>
        </p:spPr>
        <p:txBody>
          <a:bodyPr/>
          <a:lstStyle/>
          <a:p>
            <a:r>
              <a:rPr lang="en-US" dirty="0" smtClean="0"/>
              <a:t>Parallelism between Transport and Data Link Layer</a:t>
            </a:r>
          </a:p>
          <a:p>
            <a:r>
              <a:rPr lang="en-US" dirty="0" err="1" smtClean="0"/>
              <a:t>Tanenbaum’s</a:t>
            </a:r>
            <a:r>
              <a:rPr lang="en-US" dirty="0" smtClean="0"/>
              <a:t> Treatment/Model of Data Link Layer</a:t>
            </a:r>
          </a:p>
          <a:p>
            <a:r>
              <a:rPr lang="en-US" dirty="0" smtClean="0"/>
              <a:t>Protocol 1: Utopia</a:t>
            </a:r>
          </a:p>
          <a:p>
            <a:r>
              <a:rPr lang="en-US" dirty="0" smtClean="0"/>
              <a:t>Protocol 2: </a:t>
            </a:r>
            <a:r>
              <a:rPr lang="en-US" dirty="0" smtClean="0">
                <a:solidFill>
                  <a:srgbClr val="800000"/>
                </a:solidFill>
              </a:rPr>
              <a:t>Stop-and-Wait</a:t>
            </a:r>
          </a:p>
          <a:p>
            <a:r>
              <a:rPr lang="en-US" dirty="0" smtClean="0"/>
              <a:t>Protocol 3: </a:t>
            </a:r>
            <a:r>
              <a:rPr lang="en-US" dirty="0" smtClean="0">
                <a:solidFill>
                  <a:srgbClr val="800000"/>
                </a:solidFill>
              </a:rPr>
              <a:t>Positive Acknowledgment with Retransmission </a:t>
            </a:r>
            <a:r>
              <a:rPr lang="en-US" dirty="0" smtClean="0"/>
              <a:t>[</a:t>
            </a:r>
            <a:r>
              <a:rPr lang="en-US" dirty="0" smtClean="0">
                <a:solidFill>
                  <a:srgbClr val="800000"/>
                </a:solidFill>
              </a:rPr>
              <a:t>PAR</a:t>
            </a:r>
            <a:r>
              <a:rPr lang="en-US" dirty="0" smtClean="0"/>
              <a:t>]</a:t>
            </a:r>
          </a:p>
          <a:p>
            <a:pPr lvl="1"/>
            <a:r>
              <a:rPr lang="en-US" dirty="0" smtClean="0"/>
              <a:t>Old ‘flawed version</a:t>
            </a:r>
          </a:p>
          <a:p>
            <a:pPr lvl="1"/>
            <a:r>
              <a:rPr lang="en-US" dirty="0" smtClean="0"/>
              <a:t>Newer version</a:t>
            </a:r>
          </a:p>
          <a:p>
            <a:endParaRPr lang="en-US" dirty="0"/>
          </a:p>
        </p:txBody>
      </p:sp>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43</a:t>
            </a:fld>
            <a:endParaRPr lang="en-US" dirty="0"/>
          </a:p>
        </p:txBody>
      </p:sp>
    </p:spTree>
    <p:extLst>
      <p:ext uri="{BB962C8B-B14F-4D97-AF65-F5344CB8AC3E}">
        <p14:creationId xmlns:p14="http://schemas.microsoft.com/office/powerpoint/2010/main" val="27338082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115888"/>
            <a:ext cx="9324528" cy="792162"/>
          </a:xfrm>
        </p:spPr>
        <p:txBody>
          <a:bodyPr/>
          <a:lstStyle/>
          <a:p>
            <a:r>
              <a:rPr lang="en-US" dirty="0" smtClean="0"/>
              <a:t>DL Layer Summary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r>
              <a:rPr lang="en-US" dirty="0" smtClean="0"/>
              <a:t>Pipelining and Sliding Windows</a:t>
            </a:r>
          </a:p>
          <a:p>
            <a:r>
              <a:rPr lang="en-US" dirty="0" smtClean="0"/>
              <a:t>Protocol 4: </a:t>
            </a:r>
            <a:r>
              <a:rPr lang="en-US" dirty="0" smtClean="0">
                <a:solidFill>
                  <a:srgbClr val="800000"/>
                </a:solidFill>
              </a:rPr>
              <a:t>One Bit Sliding Window</a:t>
            </a:r>
          </a:p>
          <a:p>
            <a:r>
              <a:rPr lang="en-US" dirty="0" smtClean="0"/>
              <a:t>Protocol 5: </a:t>
            </a:r>
            <a:r>
              <a:rPr lang="en-US" dirty="0" smtClean="0">
                <a:solidFill>
                  <a:srgbClr val="800000"/>
                </a:solidFill>
              </a:rPr>
              <a:t>Go Back N</a:t>
            </a:r>
          </a:p>
          <a:p>
            <a:r>
              <a:rPr lang="en-US" dirty="0" smtClean="0"/>
              <a:t>Protocol 6: </a:t>
            </a:r>
            <a:r>
              <a:rPr lang="en-US" dirty="0" smtClean="0">
                <a:solidFill>
                  <a:srgbClr val="800000"/>
                </a:solidFill>
              </a:rPr>
              <a:t>Selective Repeat</a:t>
            </a:r>
          </a:p>
          <a:p>
            <a:r>
              <a:rPr lang="en-US" dirty="0" smtClean="0"/>
              <a:t>Further Details and Decisions </a:t>
            </a:r>
            <a:endParaRPr lang="en-US" dirty="0"/>
          </a:p>
        </p:txBody>
      </p:sp>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44</a:t>
            </a:fld>
            <a:endParaRPr lang="en-US" dirty="0"/>
          </a:p>
        </p:txBody>
      </p:sp>
    </p:spTree>
    <p:extLst>
      <p:ext uri="{BB962C8B-B14F-4D97-AF65-F5344CB8AC3E}">
        <p14:creationId xmlns:p14="http://schemas.microsoft.com/office/powerpoint/2010/main" val="1755233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defRPr/>
            </a:pPr>
            <a:r>
              <a:rPr kumimoji="1" lang="en-GB" dirty="0">
                <a:ea typeface="+mj-ea"/>
                <a:cs typeface="+mj-cs"/>
              </a:rPr>
              <a:t>Data </a:t>
            </a:r>
            <a:r>
              <a:rPr kumimoji="1" lang="en-US" dirty="0">
                <a:ea typeface="+mj-ea"/>
                <a:cs typeface="+mj-cs"/>
              </a:rPr>
              <a:t>Link </a:t>
            </a:r>
            <a:r>
              <a:rPr kumimoji="1" lang="en-US" dirty="0" smtClean="0"/>
              <a:t>Layer</a:t>
            </a:r>
            <a:r>
              <a:rPr kumimoji="1" lang="en-US" dirty="0" smtClean="0">
                <a:ea typeface="+mj-ea"/>
                <a:cs typeface="+mj-cs"/>
              </a:rPr>
              <a:t> </a:t>
            </a:r>
            <a:r>
              <a:rPr kumimoji="1" lang="en-US" dirty="0">
                <a:ea typeface="+mj-ea"/>
                <a:cs typeface="+mj-cs"/>
              </a:rPr>
              <a:t>Protocols</a:t>
            </a:r>
          </a:p>
        </p:txBody>
      </p:sp>
      <p:sp>
        <p:nvSpPr>
          <p:cNvPr id="116739" name="Rectangle 3"/>
          <p:cNvSpPr>
            <a:spLocks noGrp="1" noChangeArrowheads="1"/>
          </p:cNvSpPr>
          <p:nvPr>
            <p:ph type="body" idx="1"/>
          </p:nvPr>
        </p:nvSpPr>
        <p:spPr>
          <a:xfrm>
            <a:off x="457200" y="908720"/>
            <a:ext cx="8229600" cy="5472608"/>
          </a:xfrm>
        </p:spPr>
        <p:txBody>
          <a:bodyPr/>
          <a:lstStyle/>
          <a:p>
            <a:pPr marL="225425" lvl="1" indent="-225425" eaLnBrk="1" hangingPunct="1">
              <a:buSzPct val="50000"/>
              <a:buFont typeface="Wingdings" pitchFamily="2" charset="2"/>
              <a:buChar char="§"/>
              <a:defRPr/>
            </a:pPr>
            <a:r>
              <a:rPr lang="en-US" sz="2800" dirty="0"/>
              <a:t>T</a:t>
            </a:r>
            <a:r>
              <a:rPr lang="en-US" sz="2800" dirty="0" smtClean="0"/>
              <a:t>o achieve control when sending data, a layer of logic, the </a:t>
            </a:r>
            <a:r>
              <a:rPr lang="en-US" dirty="0" smtClean="0">
                <a:solidFill>
                  <a:srgbClr val="FF6600"/>
                </a:solidFill>
                <a:effectLst>
                  <a:outerShdw blurRad="38100" dist="38100" dir="2700000" algn="tl">
                    <a:srgbClr val="000000">
                      <a:alpha val="43137"/>
                    </a:srgbClr>
                  </a:outerShdw>
                </a:effectLst>
              </a:rPr>
              <a:t>Data Link Layer </a:t>
            </a:r>
            <a:r>
              <a:rPr lang="en-US" dirty="0">
                <a:solidFill>
                  <a:srgbClr val="FF6600"/>
                </a:solidFill>
                <a:effectLst>
                  <a:outerShdw blurRad="38100" dist="38100" dir="2700000" algn="tl">
                    <a:srgbClr val="000000">
                      <a:alpha val="43137"/>
                    </a:srgbClr>
                  </a:outerShdw>
                </a:effectLst>
              </a:rPr>
              <a:t>protocol</a:t>
            </a:r>
          </a:p>
          <a:p>
            <a:pPr marL="0" indent="0" eaLnBrk="1" hangingPunct="1">
              <a:buNone/>
              <a:defRPr/>
            </a:pPr>
            <a:r>
              <a:rPr lang="en-US" sz="2800" dirty="0" smtClean="0"/>
              <a:t> is added above the Physical layer.</a:t>
            </a:r>
          </a:p>
          <a:p>
            <a:pPr eaLnBrk="1" hangingPunct="1">
              <a:defRPr/>
            </a:pPr>
            <a:r>
              <a:rPr lang="en-US" sz="2800" dirty="0"/>
              <a:t>T</a:t>
            </a:r>
            <a:r>
              <a:rPr lang="en-US" sz="2800" dirty="0" smtClean="0"/>
              <a:t>o manage data exchange over a link, DL layer protocol needs:</a:t>
            </a:r>
          </a:p>
          <a:p>
            <a:pPr lvl="1" eaLnBrk="1" hangingPunct="1">
              <a:defRPr/>
            </a:pPr>
            <a:r>
              <a:rPr lang="en-US" dirty="0" smtClean="0"/>
              <a:t>frame synchronization</a:t>
            </a:r>
          </a:p>
          <a:p>
            <a:pPr lvl="1" eaLnBrk="1" hangingPunct="1">
              <a:defRPr/>
            </a:pPr>
            <a:r>
              <a:rPr lang="en-US" dirty="0" smtClean="0"/>
              <a:t>flow control</a:t>
            </a:r>
          </a:p>
          <a:p>
            <a:pPr lvl="1" eaLnBrk="1" hangingPunct="1">
              <a:defRPr/>
            </a:pPr>
            <a:r>
              <a:rPr lang="en-US" dirty="0" smtClean="0"/>
              <a:t>error control</a:t>
            </a:r>
          </a:p>
          <a:p>
            <a:pPr lvl="1" eaLnBrk="1" hangingPunct="1">
              <a:defRPr/>
            </a:pPr>
            <a:r>
              <a:rPr lang="en-US" dirty="0" smtClean="0"/>
              <a:t>addressing</a:t>
            </a:r>
          </a:p>
          <a:p>
            <a:pPr lvl="1" eaLnBrk="1" hangingPunct="1">
              <a:defRPr/>
            </a:pPr>
            <a:r>
              <a:rPr lang="en-US" dirty="0" smtClean="0"/>
              <a:t>control and data</a:t>
            </a:r>
          </a:p>
          <a:p>
            <a:pPr lvl="1" eaLnBrk="1" hangingPunct="1">
              <a:defRPr/>
            </a:pPr>
            <a:r>
              <a:rPr lang="en-US" dirty="0" smtClean="0"/>
              <a:t>link management</a:t>
            </a:r>
          </a:p>
        </p:txBody>
      </p:sp>
      <p:sp>
        <p:nvSpPr>
          <p:cNvPr id="5" name="Rectangle 5"/>
          <p:cNvSpPr>
            <a:spLocks noChangeArrowheads="1"/>
          </p:cNvSpPr>
          <p:nvPr/>
        </p:nvSpPr>
        <p:spPr bwMode="auto">
          <a:xfrm>
            <a:off x="7535167"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a:t>
            </a:r>
            <a:r>
              <a:rPr lang="en-US" sz="1600" b="1" dirty="0" smtClean="0">
                <a:solidFill>
                  <a:srgbClr val="FF0000"/>
                </a:solidFill>
                <a:latin typeface="Comic Sans MS" pitchFamily="66" charset="0"/>
              </a:rPr>
              <a:t>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a:t>
            </a:r>
            <a:r>
              <a:rPr lang="en-US" sz="1600" b="1" dirty="0">
                <a:solidFill>
                  <a:srgbClr val="FF0000"/>
                </a:solidFill>
                <a:latin typeface="Comic Sans MS" pitchFamily="66" charset="0"/>
              </a:rPr>
              <a:t>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a:t>
            </a:fld>
            <a:endParaRPr lang="en-US" dirty="0"/>
          </a:p>
        </p:txBody>
      </p:sp>
    </p:spTree>
    <p:extLst>
      <p:ext uri="{BB962C8B-B14F-4D97-AF65-F5344CB8AC3E}">
        <p14:creationId xmlns:p14="http://schemas.microsoft.com/office/powerpoint/2010/main" val="21662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739">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3000"/>
                                  </p:stCondLst>
                                  <p:childTnLst>
                                    <p:set>
                                      <p:cBhvr>
                                        <p:cTn id="9" dur="1" fill="hold">
                                          <p:stCondLst>
                                            <p:cond delay="0"/>
                                          </p:stCondLst>
                                        </p:cTn>
                                        <p:tgtEl>
                                          <p:spTgt spid="116739">
                                            <p:txEl>
                                              <p:pRg st="3" end="3"/>
                                            </p:txEl>
                                          </p:spTgt>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grpId="0" nodeType="afterEffect">
                                  <p:stCondLst>
                                    <p:cond delay="500"/>
                                  </p:stCondLst>
                                  <p:childTnLst>
                                    <p:set>
                                      <p:cBhvr>
                                        <p:cTn id="12" dur="1" fill="hold">
                                          <p:stCondLst>
                                            <p:cond delay="0"/>
                                          </p:stCondLst>
                                        </p:cTn>
                                        <p:tgtEl>
                                          <p:spTgt spid="116739">
                                            <p:txEl>
                                              <p:pRg st="4" end="4"/>
                                            </p:txEl>
                                          </p:spTgt>
                                        </p:tgtEl>
                                        <p:attrNameLst>
                                          <p:attrName>style.visibility</p:attrName>
                                        </p:attrNameLst>
                                      </p:cBhvr>
                                      <p:to>
                                        <p:strVal val="visible"/>
                                      </p:to>
                                    </p:set>
                                  </p:childTnLst>
                                </p:cTn>
                              </p:par>
                            </p:childTnLst>
                          </p:cTn>
                        </p:par>
                        <p:par>
                          <p:cTn id="13" fill="hold">
                            <p:stCondLst>
                              <p:cond delay="3500"/>
                            </p:stCondLst>
                            <p:childTnLst>
                              <p:par>
                                <p:cTn id="14" presetID="1" presetClass="entr" presetSubtype="0" fill="hold" grpId="0" nodeType="afterEffect">
                                  <p:stCondLst>
                                    <p:cond delay="500"/>
                                  </p:stCondLst>
                                  <p:childTnLst>
                                    <p:set>
                                      <p:cBhvr>
                                        <p:cTn id="15" dur="1" fill="hold">
                                          <p:stCondLst>
                                            <p:cond delay="0"/>
                                          </p:stCondLst>
                                        </p:cTn>
                                        <p:tgtEl>
                                          <p:spTgt spid="116739">
                                            <p:txEl>
                                              <p:pRg st="5" end="5"/>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500"/>
                                  </p:stCondLst>
                                  <p:childTnLst>
                                    <p:set>
                                      <p:cBhvr>
                                        <p:cTn id="18" dur="1" fill="hold">
                                          <p:stCondLst>
                                            <p:cond delay="0"/>
                                          </p:stCondLst>
                                        </p:cTn>
                                        <p:tgtEl>
                                          <p:spTgt spid="116739">
                                            <p:txEl>
                                              <p:pRg st="6" end="6"/>
                                            </p:txEl>
                                          </p:spTgt>
                                        </p:tgtEl>
                                        <p:attrNameLst>
                                          <p:attrName>style.visibility</p:attrName>
                                        </p:attrNameLst>
                                      </p:cBhvr>
                                      <p:to>
                                        <p:strVal val="visible"/>
                                      </p:to>
                                    </p:set>
                                  </p:childTnLst>
                                </p:cTn>
                              </p:par>
                            </p:childTnLst>
                          </p:cTn>
                        </p:par>
                        <p:par>
                          <p:cTn id="19" fill="hold">
                            <p:stCondLst>
                              <p:cond delay="4500"/>
                            </p:stCondLst>
                            <p:childTnLst>
                              <p:par>
                                <p:cTn id="20" presetID="1" presetClass="entr" presetSubtype="0" fill="hold" grpId="0" nodeType="afterEffect">
                                  <p:stCondLst>
                                    <p:cond delay="500"/>
                                  </p:stCondLst>
                                  <p:childTnLst>
                                    <p:set>
                                      <p:cBhvr>
                                        <p:cTn id="21" dur="1" fill="hold">
                                          <p:stCondLst>
                                            <p:cond delay="0"/>
                                          </p:stCondLst>
                                        </p:cTn>
                                        <p:tgtEl>
                                          <p:spTgt spid="116739">
                                            <p:txEl>
                                              <p:pRg st="7" end="7"/>
                                            </p:txEl>
                                          </p:spTgt>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grpId="0" nodeType="afterEffect">
                                  <p:stCondLst>
                                    <p:cond delay="500"/>
                                  </p:stCondLst>
                                  <p:childTnLst>
                                    <p:set>
                                      <p:cBhvr>
                                        <p:cTn id="24" dur="1" fill="hold">
                                          <p:stCondLst>
                                            <p:cond delay="0"/>
                                          </p:stCondLst>
                                        </p:cTn>
                                        <p:tgtEl>
                                          <p:spTgt spid="1167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Link Layer</a:t>
            </a:r>
            <a:endParaRPr lang="en-US" dirty="0"/>
          </a:p>
        </p:txBody>
      </p:sp>
      <p:sp>
        <p:nvSpPr>
          <p:cNvPr id="3" name="Content Placeholder 2"/>
          <p:cNvSpPr>
            <a:spLocks noGrp="1"/>
          </p:cNvSpPr>
          <p:nvPr>
            <p:ph idx="1"/>
          </p:nvPr>
        </p:nvSpPr>
        <p:spPr>
          <a:xfrm>
            <a:off x="457200" y="1295400"/>
            <a:ext cx="8507288" cy="4800600"/>
          </a:xfrm>
        </p:spPr>
        <p:txBody>
          <a:bodyPr/>
          <a:lstStyle/>
          <a:p>
            <a:pPr eaLnBrk="1" hangingPunct="1"/>
            <a:r>
              <a:rPr lang="en-US" dirty="0"/>
              <a:t>Provides a </a:t>
            </a:r>
            <a:r>
              <a:rPr lang="en-US" i="1" dirty="0">
                <a:solidFill>
                  <a:srgbClr val="0033CC"/>
                </a:solidFill>
              </a:rPr>
              <a:t>well-defined service interface</a:t>
            </a:r>
            <a:r>
              <a:rPr lang="en-US" dirty="0">
                <a:solidFill>
                  <a:srgbClr val="0033CC"/>
                </a:solidFill>
              </a:rPr>
              <a:t> </a:t>
            </a:r>
            <a:r>
              <a:rPr lang="en-US" dirty="0"/>
              <a:t>to the network layer.</a:t>
            </a:r>
          </a:p>
          <a:p>
            <a:pPr eaLnBrk="1" hangingPunct="1"/>
            <a:r>
              <a:rPr lang="en-US" dirty="0"/>
              <a:t>Determines how the bits of the physical layer are grouped into frames </a:t>
            </a:r>
            <a:r>
              <a:rPr lang="en-US" dirty="0">
                <a:solidFill>
                  <a:srgbClr val="FF6600"/>
                </a:solidFill>
                <a:latin typeface="Comic Sans MS" pitchFamily="66" charset="0"/>
              </a:rPr>
              <a:t>(framing)</a:t>
            </a:r>
            <a:r>
              <a:rPr lang="en-US" dirty="0">
                <a:latin typeface="Comic Sans MS" pitchFamily="66" charset="0"/>
              </a:rPr>
              <a:t>.</a:t>
            </a:r>
          </a:p>
          <a:p>
            <a:pPr eaLnBrk="1" hangingPunct="1"/>
            <a:r>
              <a:rPr lang="en-US" dirty="0"/>
              <a:t>Deals with transmission errors </a:t>
            </a:r>
            <a:r>
              <a:rPr lang="en-US" dirty="0">
                <a:solidFill>
                  <a:srgbClr val="008000"/>
                </a:solidFill>
                <a:latin typeface="Comic Sans MS" pitchFamily="66" charset="0"/>
              </a:rPr>
              <a:t>(CRC and ARQ)</a:t>
            </a:r>
            <a:r>
              <a:rPr lang="en-US" dirty="0">
                <a:latin typeface="Comic Sans MS" pitchFamily="66" charset="0"/>
              </a:rPr>
              <a:t>.</a:t>
            </a:r>
          </a:p>
          <a:p>
            <a:pPr eaLnBrk="1" hangingPunct="1"/>
            <a:r>
              <a:rPr lang="en-US" dirty="0"/>
              <a:t>Regulates the flow of frames.</a:t>
            </a:r>
          </a:p>
          <a:p>
            <a:pPr eaLnBrk="1" hangingPunct="1"/>
            <a:r>
              <a:rPr lang="en-US" dirty="0"/>
              <a:t>Performs general link layer management.</a:t>
            </a:r>
          </a:p>
          <a:p>
            <a:endParaRPr lang="en-US" dirty="0"/>
          </a:p>
        </p:txBody>
      </p:sp>
      <p:sp>
        <p:nvSpPr>
          <p:cNvPr id="4" name="Footer Placeholder 3"/>
          <p:cNvSpPr>
            <a:spLocks noGrp="1"/>
          </p:cNvSpPr>
          <p:nvPr>
            <p:ph type="ftr" sz="quarter" idx="10"/>
          </p:nvPr>
        </p:nvSpPr>
        <p:spPr/>
        <p:txBody>
          <a:body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6</a:t>
            </a:fld>
            <a:endParaRPr lang="en-US" dirty="0"/>
          </a:p>
        </p:txBody>
      </p:sp>
    </p:spTree>
    <p:extLst>
      <p:ext uri="{BB962C8B-B14F-4D97-AF65-F5344CB8AC3E}">
        <p14:creationId xmlns:p14="http://schemas.microsoft.com/office/powerpoint/2010/main" val="960353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96552" y="-99392"/>
            <a:ext cx="9937104" cy="1150938"/>
          </a:xfrm>
        </p:spPr>
        <p:txBody>
          <a:bodyPr/>
          <a:lstStyle/>
          <a:p>
            <a:pPr eaLnBrk="1" hangingPunct="1">
              <a:defRPr/>
            </a:pPr>
            <a:r>
              <a:rPr lang="en-US" dirty="0" err="1" smtClean="0"/>
              <a:t>Tanenbaum’s</a:t>
            </a:r>
            <a:r>
              <a:rPr lang="en-US" dirty="0" smtClean="0"/>
              <a:t> DL Layer Treatment</a:t>
            </a:r>
          </a:p>
        </p:txBody>
      </p:sp>
      <p:sp>
        <p:nvSpPr>
          <p:cNvPr id="6149" name="Rectangle 3"/>
          <p:cNvSpPr>
            <a:spLocks noGrp="1" noChangeArrowheads="1"/>
          </p:cNvSpPr>
          <p:nvPr>
            <p:ph type="body" idx="1"/>
          </p:nvPr>
        </p:nvSpPr>
        <p:spPr>
          <a:xfrm>
            <a:off x="533400" y="980728"/>
            <a:ext cx="8077200" cy="5328592"/>
          </a:xfrm>
        </p:spPr>
        <p:txBody>
          <a:bodyPr/>
          <a:lstStyle/>
          <a:p>
            <a:pPr eaLnBrk="1" hangingPunct="1"/>
            <a:r>
              <a:rPr lang="en-US" dirty="0" smtClean="0"/>
              <a:t>Concerned with communication between two adjacent nodes in the subnet (node to node).</a:t>
            </a:r>
          </a:p>
          <a:p>
            <a:pPr eaLnBrk="1" hangingPunct="1"/>
            <a:r>
              <a:rPr lang="en-US" dirty="0" smtClean="0"/>
              <a:t>Assumptions:</a:t>
            </a:r>
          </a:p>
          <a:p>
            <a:pPr lvl="1" eaLnBrk="1" hangingPunct="1"/>
            <a:r>
              <a:rPr lang="en-US" dirty="0" smtClean="0"/>
              <a:t>The bits are delivered in the order sent.</a:t>
            </a:r>
          </a:p>
          <a:p>
            <a:pPr lvl="1" eaLnBrk="1" hangingPunct="1"/>
            <a:r>
              <a:rPr lang="en-US" dirty="0" smtClean="0"/>
              <a:t>A</a:t>
            </a:r>
            <a:r>
              <a:rPr lang="en-US" b="1" dirty="0" smtClean="0"/>
              <a:t> </a:t>
            </a:r>
            <a:r>
              <a:rPr lang="en-US" b="1" dirty="0" smtClean="0">
                <a:solidFill>
                  <a:srgbClr val="0000FF"/>
                </a:solidFill>
                <a:latin typeface="Comic Sans MS" pitchFamily="66" charset="0"/>
              </a:rPr>
              <a:t>rigid interface </a:t>
            </a:r>
            <a:r>
              <a:rPr lang="en-US" dirty="0" smtClean="0"/>
              <a:t>between the </a:t>
            </a:r>
            <a:r>
              <a:rPr lang="en-US" dirty="0" smtClean="0">
                <a:solidFill>
                  <a:srgbClr val="99FF66"/>
                </a:solidFill>
                <a:effectLst>
                  <a:outerShdw blurRad="38100" dist="38100" dir="2700000" algn="tl">
                    <a:srgbClr val="000000">
                      <a:alpha val="43137"/>
                    </a:srgbClr>
                  </a:outerShdw>
                </a:effectLst>
              </a:rPr>
              <a:t>Host</a:t>
            </a:r>
            <a:r>
              <a:rPr lang="en-US" dirty="0" smtClean="0"/>
              <a:t> and the </a:t>
            </a:r>
            <a:r>
              <a:rPr lang="en-US" dirty="0" smtClean="0">
                <a:solidFill>
                  <a:srgbClr val="FF3300"/>
                </a:solidFill>
                <a:effectLst>
                  <a:outerShdw blurRad="38100" dist="38100" dir="2700000" algn="tl">
                    <a:srgbClr val="000000">
                      <a:alpha val="43137"/>
                    </a:srgbClr>
                  </a:outerShdw>
                </a:effectLst>
              </a:rPr>
              <a:t>node</a:t>
            </a:r>
            <a:r>
              <a:rPr lang="en-US" dirty="0" smtClean="0"/>
              <a:t> </a:t>
            </a:r>
            <a:r>
              <a:rPr lang="en-US" dirty="0" smtClean="0">
                <a:sym typeface="Wingdings" pitchFamily="2" charset="2"/>
              </a:rPr>
              <a:t> </a:t>
            </a:r>
            <a:r>
              <a:rPr lang="en-US" i="1" dirty="0" smtClean="0">
                <a:sym typeface="Wingdings" pitchFamily="2" charset="2"/>
              </a:rPr>
              <a:t>the communications policy and the Host  protocol (with OS effects) can evolve </a:t>
            </a:r>
            <a:r>
              <a:rPr lang="en-US" b="1" i="1" dirty="0" smtClean="0">
                <a:solidFill>
                  <a:srgbClr val="0000FF"/>
                </a:solidFill>
                <a:sym typeface="Wingdings" pitchFamily="2" charset="2"/>
              </a:rPr>
              <a:t>separately</a:t>
            </a:r>
            <a:r>
              <a:rPr lang="en-US" i="1" dirty="0" smtClean="0">
                <a:sym typeface="Wingdings" pitchFamily="2" charset="2"/>
              </a:rPr>
              <a:t>.</a:t>
            </a:r>
          </a:p>
          <a:p>
            <a:pPr lvl="1" eaLnBrk="1" hangingPunct="1"/>
            <a:r>
              <a:rPr lang="en-US" dirty="0" smtClean="0">
                <a:sym typeface="Wingdings" pitchFamily="2" charset="2"/>
              </a:rPr>
              <a:t> He uses a simplified model.</a:t>
            </a:r>
            <a:endParaRPr lang="en-US" dirty="0" smtClean="0">
              <a:solidFill>
                <a:srgbClr val="008000"/>
              </a:solidFill>
              <a:sym typeface="Wingdings" pitchFamily="2" charset="2"/>
            </a:endParaRP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7</a:t>
            </a:fld>
            <a:endParaRPr lang="en-US" dirty="0"/>
          </a:p>
        </p:txBody>
      </p:sp>
    </p:spTree>
    <p:extLst>
      <p:ext uri="{BB962C8B-B14F-4D97-AF65-F5344CB8AC3E}">
        <p14:creationId xmlns:p14="http://schemas.microsoft.com/office/powerpoint/2010/main" val="2558877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ChangeArrowheads="1"/>
          </p:cNvSpPr>
          <p:nvPr/>
        </p:nvSpPr>
        <p:spPr bwMode="auto">
          <a:xfrm>
            <a:off x="685800" y="1295400"/>
            <a:ext cx="914400" cy="914400"/>
          </a:xfrm>
          <a:prstGeom prst="rect">
            <a:avLst/>
          </a:prstGeom>
          <a:solidFill>
            <a:srgbClr val="99FF66"/>
          </a:solidFill>
          <a:ln w="9525">
            <a:solidFill>
              <a:schemeClr val="tx1"/>
            </a:solidFill>
            <a:miter lim="800000"/>
            <a:headEnd/>
            <a:tailEnd/>
          </a:ln>
        </p:spPr>
        <p:txBody>
          <a:bodyPr wrap="none" anchor="ctr"/>
          <a:lstStyle/>
          <a:p>
            <a:pPr algn="ctr"/>
            <a:r>
              <a:rPr lang="en-US" dirty="0"/>
              <a:t>Host</a:t>
            </a:r>
          </a:p>
          <a:p>
            <a:pPr algn="ctr"/>
            <a:r>
              <a:rPr lang="en-US" dirty="0"/>
              <a:t>A</a:t>
            </a:r>
          </a:p>
        </p:txBody>
      </p:sp>
      <p:sp>
        <p:nvSpPr>
          <p:cNvPr id="7173" name="Rectangle 4"/>
          <p:cNvSpPr>
            <a:spLocks noChangeArrowheads="1"/>
          </p:cNvSpPr>
          <p:nvPr/>
        </p:nvSpPr>
        <p:spPr bwMode="auto">
          <a:xfrm>
            <a:off x="7391400" y="1295400"/>
            <a:ext cx="914400" cy="914400"/>
          </a:xfrm>
          <a:prstGeom prst="rect">
            <a:avLst/>
          </a:prstGeom>
          <a:solidFill>
            <a:srgbClr val="99FF66"/>
          </a:solidFill>
          <a:ln w="9525">
            <a:solidFill>
              <a:schemeClr val="tx1"/>
            </a:solidFill>
            <a:miter lim="800000"/>
            <a:headEnd/>
            <a:tailEnd/>
          </a:ln>
        </p:spPr>
        <p:txBody>
          <a:bodyPr wrap="none" anchor="ctr"/>
          <a:lstStyle/>
          <a:p>
            <a:pPr algn="ctr"/>
            <a:r>
              <a:rPr lang="en-US"/>
              <a:t>Host</a:t>
            </a:r>
          </a:p>
          <a:p>
            <a:pPr algn="ctr"/>
            <a:r>
              <a:rPr lang="en-US"/>
              <a:t>B</a:t>
            </a:r>
          </a:p>
        </p:txBody>
      </p:sp>
      <p:cxnSp>
        <p:nvCxnSpPr>
          <p:cNvPr id="7174" name="AutoShape 5"/>
          <p:cNvCxnSpPr>
            <a:cxnSpLocks noChangeShapeType="1"/>
            <a:stCxn id="7172" idx="3"/>
            <a:endCxn id="7173" idx="1"/>
          </p:cNvCxnSpPr>
          <p:nvPr/>
        </p:nvCxnSpPr>
        <p:spPr bwMode="auto">
          <a:xfrm>
            <a:off x="1600200" y="1752600"/>
            <a:ext cx="5791200" cy="0"/>
          </a:xfrm>
          <a:prstGeom prst="straightConnector1">
            <a:avLst/>
          </a:prstGeom>
          <a:noFill/>
          <a:ln w="12700">
            <a:solidFill>
              <a:schemeClr val="tx1"/>
            </a:solidFill>
            <a:prstDash val="sysDot"/>
            <a:round/>
            <a:headEnd type="triangle" w="med" len="med"/>
            <a:tailEnd type="triangle" w="med" len="med"/>
          </a:ln>
        </p:spPr>
      </p:cxnSp>
      <p:sp>
        <p:nvSpPr>
          <p:cNvPr id="7175" name="Rectangle 6"/>
          <p:cNvSpPr>
            <a:spLocks noChangeArrowheads="1"/>
          </p:cNvSpPr>
          <p:nvPr/>
        </p:nvSpPr>
        <p:spPr bwMode="auto">
          <a:xfrm>
            <a:off x="3491880" y="1171600"/>
            <a:ext cx="2057400" cy="457200"/>
          </a:xfrm>
          <a:prstGeom prst="rect">
            <a:avLst/>
          </a:prstGeom>
          <a:solidFill>
            <a:schemeClr val="bg1"/>
          </a:solidFill>
          <a:ln w="9525">
            <a:solidFill>
              <a:schemeClr val="bg1"/>
            </a:solidFill>
            <a:miter lim="800000"/>
            <a:headEnd/>
            <a:tailEnd/>
          </a:ln>
        </p:spPr>
        <p:txBody>
          <a:bodyPr wrap="none" anchor="ctr"/>
          <a:lstStyle/>
          <a:p>
            <a:pPr algn="ctr"/>
            <a:r>
              <a:rPr lang="en-US">
                <a:solidFill>
                  <a:srgbClr val="FF0000"/>
                </a:solidFill>
              </a:rPr>
              <a:t>Layer 4</a:t>
            </a:r>
          </a:p>
        </p:txBody>
      </p:sp>
      <p:sp>
        <p:nvSpPr>
          <p:cNvPr id="7176" name="Oval 9"/>
          <p:cNvSpPr>
            <a:spLocks noChangeArrowheads="1"/>
          </p:cNvSpPr>
          <p:nvPr/>
        </p:nvSpPr>
        <p:spPr bwMode="auto">
          <a:xfrm>
            <a:off x="5791200" y="2362200"/>
            <a:ext cx="914400" cy="914400"/>
          </a:xfrm>
          <a:prstGeom prst="ellipse">
            <a:avLst/>
          </a:prstGeom>
          <a:solidFill>
            <a:srgbClr val="FF3300"/>
          </a:solidFill>
          <a:ln w="9525">
            <a:solidFill>
              <a:schemeClr val="tx1"/>
            </a:solidFill>
            <a:round/>
            <a:headEnd/>
            <a:tailEnd/>
          </a:ln>
        </p:spPr>
        <p:txBody>
          <a:bodyPr wrap="none" anchor="ctr"/>
          <a:lstStyle/>
          <a:p>
            <a:pPr algn="ctr"/>
            <a:r>
              <a:rPr lang="en-US"/>
              <a:t>Node</a:t>
            </a:r>
          </a:p>
          <a:p>
            <a:pPr algn="ctr"/>
            <a:r>
              <a:rPr lang="en-US"/>
              <a:t>2</a:t>
            </a:r>
          </a:p>
        </p:txBody>
      </p:sp>
      <p:sp>
        <p:nvSpPr>
          <p:cNvPr id="7177" name="Oval 10"/>
          <p:cNvSpPr>
            <a:spLocks noChangeArrowheads="1"/>
          </p:cNvSpPr>
          <p:nvPr/>
        </p:nvSpPr>
        <p:spPr bwMode="auto">
          <a:xfrm>
            <a:off x="2057400" y="2362200"/>
            <a:ext cx="914400" cy="914400"/>
          </a:xfrm>
          <a:prstGeom prst="ellipse">
            <a:avLst/>
          </a:prstGeom>
          <a:solidFill>
            <a:srgbClr val="FF3300"/>
          </a:solidFill>
          <a:ln w="9525">
            <a:solidFill>
              <a:schemeClr val="tx1"/>
            </a:solidFill>
            <a:round/>
            <a:headEnd/>
            <a:tailEnd/>
          </a:ln>
        </p:spPr>
        <p:txBody>
          <a:bodyPr wrap="none" anchor="ctr"/>
          <a:lstStyle/>
          <a:p>
            <a:pPr algn="ctr"/>
            <a:r>
              <a:rPr lang="en-US" dirty="0"/>
              <a:t>Node</a:t>
            </a:r>
          </a:p>
          <a:p>
            <a:pPr algn="ctr"/>
            <a:r>
              <a:rPr lang="en-US" dirty="0"/>
              <a:t>1</a:t>
            </a:r>
          </a:p>
        </p:txBody>
      </p:sp>
      <p:cxnSp>
        <p:nvCxnSpPr>
          <p:cNvPr id="7178" name="AutoShape 11"/>
          <p:cNvCxnSpPr>
            <a:cxnSpLocks noChangeShapeType="1"/>
            <a:stCxn id="7177" idx="1"/>
            <a:endCxn id="7172" idx="2"/>
          </p:cNvCxnSpPr>
          <p:nvPr/>
        </p:nvCxnSpPr>
        <p:spPr bwMode="auto">
          <a:xfrm flipH="1" flipV="1">
            <a:off x="1143000" y="2209800"/>
            <a:ext cx="1048311" cy="286311"/>
          </a:xfrm>
          <a:prstGeom prst="straightConnector1">
            <a:avLst/>
          </a:prstGeom>
          <a:noFill/>
          <a:ln w="9525">
            <a:solidFill>
              <a:schemeClr val="tx1"/>
            </a:solidFill>
            <a:round/>
            <a:headEnd type="triangle" w="med" len="med"/>
            <a:tailEnd type="triangle" w="med" len="med"/>
          </a:ln>
        </p:spPr>
      </p:cxnSp>
      <p:cxnSp>
        <p:nvCxnSpPr>
          <p:cNvPr id="7179" name="AutoShape 12"/>
          <p:cNvCxnSpPr>
            <a:cxnSpLocks noChangeShapeType="1"/>
            <a:stCxn id="7176" idx="7"/>
            <a:endCxn id="7173" idx="2"/>
          </p:cNvCxnSpPr>
          <p:nvPr/>
        </p:nvCxnSpPr>
        <p:spPr bwMode="auto">
          <a:xfrm flipV="1">
            <a:off x="6571689" y="2209800"/>
            <a:ext cx="1276911" cy="286311"/>
          </a:xfrm>
          <a:prstGeom prst="straightConnector1">
            <a:avLst/>
          </a:prstGeom>
          <a:noFill/>
          <a:ln w="9525">
            <a:solidFill>
              <a:schemeClr val="tx1"/>
            </a:solidFill>
            <a:round/>
            <a:headEnd type="triangle" w="med" len="med"/>
            <a:tailEnd type="triangle" w="med" len="med"/>
          </a:ln>
        </p:spPr>
      </p:cxnSp>
      <p:cxnSp>
        <p:nvCxnSpPr>
          <p:cNvPr id="7180" name="AutoShape 13"/>
          <p:cNvCxnSpPr>
            <a:cxnSpLocks noChangeShapeType="1"/>
            <a:stCxn id="7177" idx="6"/>
            <a:endCxn id="7176" idx="2"/>
          </p:cNvCxnSpPr>
          <p:nvPr/>
        </p:nvCxnSpPr>
        <p:spPr bwMode="auto">
          <a:xfrm>
            <a:off x="2971800" y="2819400"/>
            <a:ext cx="2819400" cy="0"/>
          </a:xfrm>
          <a:prstGeom prst="straightConnector1">
            <a:avLst/>
          </a:prstGeom>
          <a:noFill/>
          <a:ln w="12700">
            <a:solidFill>
              <a:schemeClr val="tx1"/>
            </a:solidFill>
            <a:prstDash val="sysDot"/>
            <a:round/>
            <a:headEnd type="triangle" w="med" len="med"/>
            <a:tailEnd type="triangle" w="med" len="med"/>
          </a:ln>
        </p:spPr>
      </p:cxnSp>
      <p:sp>
        <p:nvSpPr>
          <p:cNvPr id="7182" name="Rectangle 15"/>
          <p:cNvSpPr>
            <a:spLocks noChangeArrowheads="1"/>
          </p:cNvSpPr>
          <p:nvPr/>
        </p:nvSpPr>
        <p:spPr bwMode="auto">
          <a:xfrm>
            <a:off x="3429000" y="2209800"/>
            <a:ext cx="2057400" cy="457200"/>
          </a:xfrm>
          <a:prstGeom prst="rect">
            <a:avLst/>
          </a:prstGeom>
          <a:solidFill>
            <a:schemeClr val="bg1"/>
          </a:solidFill>
          <a:ln w="9525">
            <a:solidFill>
              <a:schemeClr val="bg1"/>
            </a:solidFill>
            <a:miter lim="800000"/>
            <a:headEnd/>
            <a:tailEnd/>
          </a:ln>
        </p:spPr>
        <p:txBody>
          <a:bodyPr wrap="none" anchor="ctr"/>
          <a:lstStyle/>
          <a:p>
            <a:pPr algn="ctr"/>
            <a:r>
              <a:rPr lang="en-US">
                <a:solidFill>
                  <a:srgbClr val="FF0000"/>
                </a:solidFill>
              </a:rPr>
              <a:t>Layer 2</a:t>
            </a:r>
          </a:p>
        </p:txBody>
      </p:sp>
      <p:sp>
        <p:nvSpPr>
          <p:cNvPr id="7183" name="Rectangle 16"/>
          <p:cNvSpPr>
            <a:spLocks noChangeArrowheads="1"/>
          </p:cNvSpPr>
          <p:nvPr/>
        </p:nvSpPr>
        <p:spPr bwMode="auto">
          <a:xfrm>
            <a:off x="3733800" y="2971800"/>
            <a:ext cx="1524000" cy="533400"/>
          </a:xfrm>
          <a:prstGeom prst="rect">
            <a:avLst/>
          </a:prstGeom>
          <a:solidFill>
            <a:srgbClr val="FF9900"/>
          </a:solidFill>
          <a:ln w="9525">
            <a:solidFill>
              <a:schemeClr val="tx1"/>
            </a:solidFill>
            <a:miter lim="800000"/>
            <a:headEnd/>
            <a:tailEnd/>
          </a:ln>
        </p:spPr>
        <p:txBody>
          <a:bodyPr wrap="none" anchor="ctr"/>
          <a:lstStyle/>
          <a:p>
            <a:pPr algn="ctr"/>
            <a:r>
              <a:rPr lang="en-US"/>
              <a:t>frame</a:t>
            </a:r>
          </a:p>
        </p:txBody>
      </p:sp>
      <p:sp>
        <p:nvSpPr>
          <p:cNvPr id="7184" name="Rectangle 17"/>
          <p:cNvSpPr>
            <a:spLocks noChangeArrowheads="1"/>
          </p:cNvSpPr>
          <p:nvPr/>
        </p:nvSpPr>
        <p:spPr bwMode="auto">
          <a:xfrm>
            <a:off x="144017" y="3645024"/>
            <a:ext cx="8820471" cy="2448966"/>
          </a:xfrm>
          <a:prstGeom prst="rect">
            <a:avLst/>
          </a:prstGeom>
          <a:solidFill>
            <a:schemeClr val="bg1"/>
          </a:solidFill>
          <a:ln w="25400">
            <a:solidFill>
              <a:srgbClr val="FF6600"/>
            </a:solidFill>
            <a:miter lim="800000"/>
            <a:headEnd/>
            <a:tailEnd/>
          </a:ln>
        </p:spPr>
        <p:txBody>
          <a:bodyPr wrap="none" anchor="ctr"/>
          <a:lstStyle/>
          <a:p>
            <a:r>
              <a:rPr lang="en-US"/>
              <a:t>                   </a:t>
            </a:r>
            <a:r>
              <a:rPr lang="en-US" b="1">
                <a:solidFill>
                  <a:srgbClr val="FF6600"/>
                </a:solidFill>
                <a:latin typeface="Comic Sans MS" pitchFamily="66" charset="0"/>
              </a:rPr>
              <a:t>Tanenbaum’s Data Link Layer Model</a:t>
            </a:r>
          </a:p>
          <a:p>
            <a:r>
              <a:rPr lang="en-US"/>
              <a:t>Assume the sending Host has </a:t>
            </a:r>
            <a:r>
              <a:rPr lang="en-US" i="1"/>
              <a:t>infinite </a:t>
            </a:r>
            <a:r>
              <a:rPr lang="en-US"/>
              <a:t>supply of messages.</a:t>
            </a:r>
          </a:p>
          <a:p>
            <a:r>
              <a:rPr lang="en-US"/>
              <a:t>A node constructs a </a:t>
            </a:r>
            <a:r>
              <a:rPr lang="en-US" b="1">
                <a:solidFill>
                  <a:srgbClr val="FF6600"/>
                </a:solidFill>
                <a:latin typeface="Comic Sans MS" pitchFamily="66" charset="0"/>
              </a:rPr>
              <a:t>frame</a:t>
            </a:r>
            <a:r>
              <a:rPr lang="en-US">
                <a:solidFill>
                  <a:srgbClr val="FF6600"/>
                </a:solidFill>
              </a:rPr>
              <a:t> </a:t>
            </a:r>
            <a:r>
              <a:rPr lang="en-US"/>
              <a:t>from a</a:t>
            </a:r>
            <a:r>
              <a:rPr lang="en-US">
                <a:solidFill>
                  <a:schemeClr val="accent2"/>
                </a:solidFill>
              </a:rPr>
              <a:t> </a:t>
            </a:r>
            <a:r>
              <a:rPr lang="en-US" b="1">
                <a:solidFill>
                  <a:schemeClr val="accent2"/>
                </a:solidFill>
                <a:latin typeface="Comic Sans MS" pitchFamily="66" charset="0"/>
              </a:rPr>
              <a:t>single packet</a:t>
            </a:r>
            <a:r>
              <a:rPr lang="en-US" b="1"/>
              <a:t> </a:t>
            </a:r>
            <a:r>
              <a:rPr lang="en-US"/>
              <a:t>message</a:t>
            </a:r>
            <a:r>
              <a:rPr lang="en-US">
                <a:solidFill>
                  <a:srgbClr val="008000"/>
                </a:solidFill>
              </a:rPr>
              <a:t>.</a:t>
            </a:r>
          </a:p>
          <a:p>
            <a:r>
              <a:rPr lang="en-US"/>
              <a:t>The</a:t>
            </a:r>
            <a:r>
              <a:rPr lang="en-US" b="1">
                <a:solidFill>
                  <a:srgbClr val="006600"/>
                </a:solidFill>
                <a:latin typeface="Comic Sans MS" pitchFamily="66" charset="0"/>
              </a:rPr>
              <a:t> CRC </a:t>
            </a:r>
            <a:r>
              <a:rPr lang="en-US"/>
              <a:t>is automatically appended in the hardware.</a:t>
            </a:r>
          </a:p>
          <a:p>
            <a:r>
              <a:rPr lang="en-US"/>
              <a:t>The protocols are developed in increasing complexity to help</a:t>
            </a:r>
          </a:p>
          <a:p>
            <a:r>
              <a:rPr lang="en-US"/>
              <a:t>students understand the data link layer issues.</a:t>
            </a:r>
          </a:p>
        </p:txBody>
      </p:sp>
      <p:sp>
        <p:nvSpPr>
          <p:cNvPr id="21" name="Rectangle 2"/>
          <p:cNvSpPr txBox="1">
            <a:spLocks noChangeArrowheads="1"/>
          </p:cNvSpPr>
          <p:nvPr/>
        </p:nvSpPr>
        <p:spPr>
          <a:xfrm>
            <a:off x="-396552" y="45814"/>
            <a:ext cx="9937104" cy="1150938"/>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dirty="0" err="1" smtClean="0"/>
              <a:t>Tanenbaum’s</a:t>
            </a:r>
            <a:r>
              <a:rPr lang="en-US" dirty="0"/>
              <a:t> </a:t>
            </a:r>
            <a:r>
              <a:rPr lang="en-US" dirty="0" smtClean="0"/>
              <a:t>‘Simplified’ Model</a:t>
            </a:r>
          </a:p>
        </p:txBody>
      </p:sp>
      <p:sp>
        <p:nvSpPr>
          <p:cNvPr id="6" name="Footer Placeholder 5"/>
          <p:cNvSpPr>
            <a:spLocks noGrp="1"/>
          </p:cNvSpPr>
          <p:nvPr>
            <p:ph type="ftr" sz="quarter" idx="10"/>
          </p:nvPr>
        </p:nvSpPr>
        <p:spPr/>
        <p:txBody>
          <a:body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a:xfrm>
            <a:off x="8194675" y="6512496"/>
            <a:ext cx="914400" cy="228872"/>
          </a:xfrm>
        </p:spPr>
        <p:txBody>
          <a:bodyPr/>
          <a:lstStyle/>
          <a:p>
            <a:pPr>
              <a:defRPr/>
            </a:pPr>
            <a:fld id="{1A54BAB6-FEBD-4F64-A6D7-C50E0F3E21C7}" type="slidenum">
              <a:rPr lang="en-US" smtClean="0">
                <a:latin typeface="Comic Sans MS" pitchFamily="66" charset="0"/>
              </a:rPr>
              <a:pPr>
                <a:defRPr/>
              </a:pPr>
              <a:t>8</a:t>
            </a:fld>
            <a:endParaRPr lang="en-US" dirty="0">
              <a:latin typeface="Comic Sans MS" pitchFamily="66" charset="0"/>
            </a:endParaRPr>
          </a:p>
        </p:txBody>
      </p:sp>
    </p:spTree>
    <p:extLst>
      <p:ext uri="{BB962C8B-B14F-4D97-AF65-F5344CB8AC3E}">
        <p14:creationId xmlns:p14="http://schemas.microsoft.com/office/powerpoint/2010/main" val="11343704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ChangeArrowheads="1"/>
          </p:cNvSpPr>
          <p:nvPr/>
        </p:nvSpPr>
        <p:spPr bwMode="auto">
          <a:xfrm>
            <a:off x="1524000" y="2001738"/>
            <a:ext cx="6324600" cy="1695450"/>
          </a:xfrm>
          <a:prstGeom prst="rect">
            <a:avLst/>
          </a:prstGeom>
          <a:noFill/>
          <a:ln w="38100" cmpd="dbl">
            <a:noFill/>
            <a:miter lim="800000"/>
            <a:headEnd/>
            <a:tailEnd/>
          </a:ln>
        </p:spPr>
        <p:txBody>
          <a:bodyPr wrap="none" anchor="ctr"/>
          <a:lstStyle/>
          <a:p>
            <a:endParaRPr lang="en-US" b="1"/>
          </a:p>
        </p:txBody>
      </p:sp>
      <p:sp>
        <p:nvSpPr>
          <p:cNvPr id="8197" name="Rectangle 3"/>
          <p:cNvSpPr>
            <a:spLocks noChangeArrowheads="1"/>
          </p:cNvSpPr>
          <p:nvPr/>
        </p:nvSpPr>
        <p:spPr bwMode="auto">
          <a:xfrm>
            <a:off x="2019300" y="1709638"/>
            <a:ext cx="1397000" cy="787400"/>
          </a:xfrm>
          <a:prstGeom prst="rect">
            <a:avLst/>
          </a:prstGeom>
          <a:noFill/>
          <a:ln w="12700">
            <a:solidFill>
              <a:schemeClr val="tx1"/>
            </a:solidFill>
            <a:miter lim="800000"/>
            <a:headEnd/>
            <a:tailEnd/>
          </a:ln>
        </p:spPr>
        <p:txBody>
          <a:bodyPr wrap="none" anchor="ctr"/>
          <a:lstStyle/>
          <a:p>
            <a:endParaRPr lang="en-US" b="1"/>
          </a:p>
        </p:txBody>
      </p:sp>
      <p:sp>
        <p:nvSpPr>
          <p:cNvPr id="8198" name="Rectangle 4"/>
          <p:cNvSpPr>
            <a:spLocks noChangeArrowheads="1"/>
          </p:cNvSpPr>
          <p:nvPr/>
        </p:nvSpPr>
        <p:spPr bwMode="auto">
          <a:xfrm>
            <a:off x="5613400" y="1696938"/>
            <a:ext cx="1155700" cy="787400"/>
          </a:xfrm>
          <a:prstGeom prst="rect">
            <a:avLst/>
          </a:prstGeom>
          <a:noFill/>
          <a:ln w="12700">
            <a:solidFill>
              <a:schemeClr val="tx1"/>
            </a:solidFill>
            <a:miter lim="800000"/>
            <a:headEnd/>
            <a:tailEnd/>
          </a:ln>
        </p:spPr>
        <p:txBody>
          <a:bodyPr wrap="none" anchor="ctr"/>
          <a:lstStyle/>
          <a:p>
            <a:endParaRPr lang="en-US" b="1"/>
          </a:p>
        </p:txBody>
      </p:sp>
      <p:sp>
        <p:nvSpPr>
          <p:cNvPr id="8199" name="Rectangle 5"/>
          <p:cNvSpPr>
            <a:spLocks noChangeArrowheads="1"/>
          </p:cNvSpPr>
          <p:nvPr/>
        </p:nvSpPr>
        <p:spPr bwMode="auto">
          <a:xfrm>
            <a:off x="868363" y="1185763"/>
            <a:ext cx="1076325" cy="638175"/>
          </a:xfrm>
          <a:prstGeom prst="rect">
            <a:avLst/>
          </a:prstGeom>
          <a:noFill/>
          <a:ln w="12700">
            <a:noFill/>
            <a:miter lim="800000"/>
            <a:headEnd/>
            <a:tailEnd/>
          </a:ln>
        </p:spPr>
        <p:txBody>
          <a:bodyPr wrap="none" lIns="90488" tIns="44450" rIns="90488" bIns="44450">
            <a:spAutoFit/>
          </a:bodyPr>
          <a:lstStyle/>
          <a:p>
            <a:pPr algn="ctr" eaLnBrk="0" hangingPunct="0"/>
            <a:r>
              <a:rPr lang="en-US" sz="1800"/>
              <a:t>Packet</a:t>
            </a:r>
          </a:p>
          <a:p>
            <a:pPr algn="ctr" eaLnBrk="0" hangingPunct="0"/>
            <a:r>
              <a:rPr lang="en-US" sz="1800"/>
              <a:t> sequence</a:t>
            </a:r>
          </a:p>
        </p:txBody>
      </p:sp>
      <p:sp>
        <p:nvSpPr>
          <p:cNvPr id="19462" name="Rectangle 6" descr="75%"/>
          <p:cNvSpPr>
            <a:spLocks noChangeArrowheads="1"/>
          </p:cNvSpPr>
          <p:nvPr/>
        </p:nvSpPr>
        <p:spPr bwMode="auto">
          <a:xfrm>
            <a:off x="889000" y="2014438"/>
            <a:ext cx="635000" cy="152400"/>
          </a:xfrm>
          <a:prstGeom prst="rect">
            <a:avLst/>
          </a:prstGeom>
          <a:pattFill prst="pct75">
            <a:fgClr>
              <a:schemeClr val="bg1"/>
            </a:fgClr>
            <a:bgClr>
              <a:srgbClr val="000000"/>
            </a:bgClr>
          </a:pattFill>
          <a:ln w="12700">
            <a:solidFill>
              <a:schemeClr val="tx1"/>
            </a:solidFill>
            <a:miter lim="800000"/>
            <a:headEnd/>
            <a:tailEnd/>
          </a:ln>
          <a:effectLst>
            <a:outerShdw dist="107763" dir="2700000" algn="ctr" rotWithShape="0">
              <a:schemeClr val="bg1"/>
            </a:outerShdw>
          </a:effectLst>
        </p:spPr>
        <p:txBody>
          <a:bodyPr wrap="none" anchor="ctr"/>
          <a:lstStyle/>
          <a:p>
            <a:pPr>
              <a:defRPr/>
            </a:pPr>
            <a:endParaRPr lang="en-US" b="1"/>
          </a:p>
        </p:txBody>
      </p:sp>
      <p:sp>
        <p:nvSpPr>
          <p:cNvPr id="19463" name="Rectangle 7" descr="75%"/>
          <p:cNvSpPr>
            <a:spLocks noChangeArrowheads="1"/>
          </p:cNvSpPr>
          <p:nvPr/>
        </p:nvSpPr>
        <p:spPr bwMode="auto">
          <a:xfrm>
            <a:off x="7150100" y="2065238"/>
            <a:ext cx="635000" cy="152400"/>
          </a:xfrm>
          <a:prstGeom prst="rect">
            <a:avLst/>
          </a:prstGeom>
          <a:pattFill prst="pct75">
            <a:fgClr>
              <a:schemeClr val="bg1"/>
            </a:fgClr>
            <a:bgClr>
              <a:srgbClr val="000000"/>
            </a:bgClr>
          </a:pattFill>
          <a:ln w="12700">
            <a:solidFill>
              <a:schemeClr val="tx1"/>
            </a:solidFill>
            <a:miter lim="800000"/>
            <a:headEnd/>
            <a:tailEnd/>
          </a:ln>
          <a:effectLst>
            <a:outerShdw dist="107763" dir="2700000" algn="ctr" rotWithShape="0">
              <a:schemeClr val="bg1"/>
            </a:outerShdw>
          </a:effectLst>
        </p:spPr>
        <p:txBody>
          <a:bodyPr wrap="none" anchor="ctr"/>
          <a:lstStyle/>
          <a:p>
            <a:pPr>
              <a:defRPr/>
            </a:pPr>
            <a:endParaRPr lang="en-US" b="1"/>
          </a:p>
        </p:txBody>
      </p:sp>
      <p:sp>
        <p:nvSpPr>
          <p:cNvPr id="8202" name="Line 8"/>
          <p:cNvSpPr>
            <a:spLocks noChangeShapeType="1"/>
          </p:cNvSpPr>
          <p:nvPr/>
        </p:nvSpPr>
        <p:spPr bwMode="auto">
          <a:xfrm>
            <a:off x="1547664" y="2109688"/>
            <a:ext cx="393700" cy="0"/>
          </a:xfrm>
          <a:prstGeom prst="line">
            <a:avLst/>
          </a:prstGeom>
          <a:noFill/>
          <a:ln w="12700">
            <a:solidFill>
              <a:schemeClr val="tx1"/>
            </a:solidFill>
            <a:round/>
            <a:headEnd/>
            <a:tailEnd type="triangle" w="med" len="med"/>
          </a:ln>
        </p:spPr>
        <p:txBody>
          <a:bodyPr wrap="none" anchor="ctr"/>
          <a:lstStyle/>
          <a:p>
            <a:endParaRPr lang="en-US"/>
          </a:p>
        </p:txBody>
      </p:sp>
      <p:sp>
        <p:nvSpPr>
          <p:cNvPr id="8203" name="Line 9"/>
          <p:cNvSpPr>
            <a:spLocks noChangeShapeType="1"/>
          </p:cNvSpPr>
          <p:nvPr/>
        </p:nvSpPr>
        <p:spPr bwMode="auto">
          <a:xfrm>
            <a:off x="3416300" y="1906488"/>
            <a:ext cx="393700" cy="0"/>
          </a:xfrm>
          <a:prstGeom prst="line">
            <a:avLst/>
          </a:prstGeom>
          <a:noFill/>
          <a:ln w="12700">
            <a:solidFill>
              <a:schemeClr val="tx1"/>
            </a:solidFill>
            <a:round/>
            <a:headEnd/>
            <a:tailEnd type="triangle" w="med" len="med"/>
          </a:ln>
        </p:spPr>
        <p:txBody>
          <a:bodyPr wrap="none" anchor="ctr"/>
          <a:lstStyle/>
          <a:p>
            <a:endParaRPr lang="en-US"/>
          </a:p>
        </p:txBody>
      </p:sp>
      <p:sp>
        <p:nvSpPr>
          <p:cNvPr id="8204" name="Line 10"/>
          <p:cNvSpPr>
            <a:spLocks noChangeShapeType="1"/>
          </p:cNvSpPr>
          <p:nvPr/>
        </p:nvSpPr>
        <p:spPr bwMode="auto">
          <a:xfrm>
            <a:off x="5080000" y="1906488"/>
            <a:ext cx="393700" cy="0"/>
          </a:xfrm>
          <a:prstGeom prst="line">
            <a:avLst/>
          </a:prstGeom>
          <a:noFill/>
          <a:ln w="12700">
            <a:solidFill>
              <a:schemeClr val="tx1"/>
            </a:solidFill>
            <a:round/>
            <a:headEnd/>
            <a:tailEnd type="triangle" w="med" len="med"/>
          </a:ln>
        </p:spPr>
        <p:txBody>
          <a:bodyPr wrap="none" anchor="ctr"/>
          <a:lstStyle/>
          <a:p>
            <a:endParaRPr lang="en-US"/>
          </a:p>
        </p:txBody>
      </p:sp>
      <p:sp>
        <p:nvSpPr>
          <p:cNvPr id="8205" name="Line 11"/>
          <p:cNvSpPr>
            <a:spLocks noChangeShapeType="1"/>
          </p:cNvSpPr>
          <p:nvPr/>
        </p:nvSpPr>
        <p:spPr bwMode="auto">
          <a:xfrm>
            <a:off x="7924800" y="2147788"/>
            <a:ext cx="393700" cy="0"/>
          </a:xfrm>
          <a:prstGeom prst="line">
            <a:avLst/>
          </a:prstGeom>
          <a:noFill/>
          <a:ln w="12700">
            <a:solidFill>
              <a:schemeClr val="tx1"/>
            </a:solidFill>
            <a:round/>
            <a:headEnd/>
            <a:tailEnd type="triangle" w="med" len="med"/>
          </a:ln>
        </p:spPr>
        <p:txBody>
          <a:bodyPr wrap="none" anchor="ctr"/>
          <a:lstStyle/>
          <a:p>
            <a:endParaRPr lang="en-US"/>
          </a:p>
        </p:txBody>
      </p:sp>
      <p:sp>
        <p:nvSpPr>
          <p:cNvPr id="8206" name="Rectangle 12"/>
          <p:cNvSpPr>
            <a:spLocks noChangeArrowheads="1"/>
          </p:cNvSpPr>
          <p:nvPr/>
        </p:nvSpPr>
        <p:spPr bwMode="auto">
          <a:xfrm>
            <a:off x="6989763" y="1033363"/>
            <a:ext cx="1152525" cy="912813"/>
          </a:xfrm>
          <a:prstGeom prst="rect">
            <a:avLst/>
          </a:prstGeom>
          <a:noFill/>
          <a:ln w="12700">
            <a:noFill/>
            <a:miter lim="800000"/>
            <a:headEnd/>
            <a:tailEnd/>
          </a:ln>
        </p:spPr>
        <p:txBody>
          <a:bodyPr wrap="none" lIns="90488" tIns="44450" rIns="90488" bIns="44450">
            <a:spAutoFit/>
          </a:bodyPr>
          <a:lstStyle/>
          <a:p>
            <a:pPr algn="ctr" eaLnBrk="0" hangingPunct="0"/>
            <a:r>
              <a:rPr lang="en-US" sz="1800"/>
              <a:t>Error-free </a:t>
            </a:r>
          </a:p>
          <a:p>
            <a:pPr algn="ctr" eaLnBrk="0" hangingPunct="0"/>
            <a:r>
              <a:rPr lang="en-US" sz="1800"/>
              <a:t>packet</a:t>
            </a:r>
          </a:p>
          <a:p>
            <a:pPr algn="ctr" eaLnBrk="0" hangingPunct="0"/>
            <a:r>
              <a:rPr lang="en-US" sz="1800"/>
              <a:t> sequence</a:t>
            </a:r>
          </a:p>
        </p:txBody>
      </p:sp>
      <p:sp>
        <p:nvSpPr>
          <p:cNvPr id="8207" name="Line 13"/>
          <p:cNvSpPr>
            <a:spLocks noChangeShapeType="1"/>
          </p:cNvSpPr>
          <p:nvPr/>
        </p:nvSpPr>
        <p:spPr bwMode="auto">
          <a:xfrm flipH="1">
            <a:off x="3556000" y="2376388"/>
            <a:ext cx="1727200" cy="0"/>
          </a:xfrm>
          <a:prstGeom prst="line">
            <a:avLst/>
          </a:prstGeom>
          <a:noFill/>
          <a:ln w="12700">
            <a:solidFill>
              <a:schemeClr val="tx1"/>
            </a:solidFill>
            <a:round/>
            <a:headEnd/>
            <a:tailEnd type="triangle" w="med" len="med"/>
          </a:ln>
        </p:spPr>
        <p:txBody>
          <a:bodyPr wrap="none" anchor="ctr"/>
          <a:lstStyle/>
          <a:p>
            <a:endParaRPr lang="en-US"/>
          </a:p>
        </p:txBody>
      </p:sp>
      <p:sp>
        <p:nvSpPr>
          <p:cNvPr id="8208" name="Rectangle 14"/>
          <p:cNvSpPr>
            <a:spLocks noChangeArrowheads="1"/>
          </p:cNvSpPr>
          <p:nvPr/>
        </p:nvSpPr>
        <p:spPr bwMode="auto">
          <a:xfrm>
            <a:off x="3849527" y="1096863"/>
            <a:ext cx="1346523" cy="582211"/>
          </a:xfrm>
          <a:prstGeom prst="rect">
            <a:avLst/>
          </a:prstGeom>
          <a:noFill/>
          <a:ln w="12700">
            <a:noFill/>
            <a:miter lim="800000"/>
            <a:headEnd/>
            <a:tailEnd/>
          </a:ln>
        </p:spPr>
        <p:txBody>
          <a:bodyPr wrap="none" lIns="90488" tIns="44450" rIns="90488" bIns="44450">
            <a:spAutoFit/>
          </a:bodyPr>
          <a:lstStyle/>
          <a:p>
            <a:pPr algn="ctr" eaLnBrk="0" hangingPunct="0"/>
            <a:r>
              <a:rPr lang="en-US" sz="1600" b="1" dirty="0">
                <a:solidFill>
                  <a:srgbClr val="FF9900"/>
                </a:solidFill>
                <a:effectLst>
                  <a:outerShdw blurRad="38100" dist="38100" dir="2700000" algn="tl">
                    <a:srgbClr val="000000">
                      <a:alpha val="43137"/>
                    </a:srgbClr>
                  </a:outerShdw>
                </a:effectLst>
              </a:rPr>
              <a:t>Information</a:t>
            </a:r>
          </a:p>
          <a:p>
            <a:pPr algn="ctr" eaLnBrk="0" hangingPunct="0"/>
            <a:r>
              <a:rPr lang="en-US" sz="1600" b="1" dirty="0">
                <a:solidFill>
                  <a:srgbClr val="FF9900"/>
                </a:solidFill>
                <a:effectLst>
                  <a:outerShdw blurRad="38100" dist="38100" dir="2700000" algn="tl">
                    <a:srgbClr val="000000">
                      <a:alpha val="43137"/>
                    </a:srgbClr>
                  </a:outerShdw>
                </a:effectLst>
              </a:rPr>
              <a:t>frames</a:t>
            </a:r>
          </a:p>
        </p:txBody>
      </p:sp>
      <p:grpSp>
        <p:nvGrpSpPr>
          <p:cNvPr id="8209" name="Group 15"/>
          <p:cNvGrpSpPr>
            <a:grpSpLocks/>
          </p:cNvGrpSpPr>
          <p:nvPr/>
        </p:nvGrpSpPr>
        <p:grpSpPr bwMode="auto">
          <a:xfrm>
            <a:off x="4229100" y="2522438"/>
            <a:ext cx="317500" cy="139700"/>
            <a:chOff x="2676" y="1852"/>
            <a:chExt cx="200" cy="88"/>
          </a:xfrm>
        </p:grpSpPr>
        <p:sp>
          <p:nvSpPr>
            <p:cNvPr id="8245" name="Rectangle 16"/>
            <p:cNvSpPr>
              <a:spLocks noChangeArrowheads="1"/>
            </p:cNvSpPr>
            <p:nvPr/>
          </p:nvSpPr>
          <p:spPr bwMode="auto">
            <a:xfrm>
              <a:off x="2676" y="1852"/>
              <a:ext cx="96" cy="88"/>
            </a:xfrm>
            <a:prstGeom prst="rect">
              <a:avLst/>
            </a:prstGeom>
            <a:noFill/>
            <a:ln w="12700">
              <a:solidFill>
                <a:schemeClr val="tx1"/>
              </a:solidFill>
              <a:miter lim="800000"/>
              <a:headEnd/>
              <a:tailEnd/>
            </a:ln>
          </p:spPr>
          <p:txBody>
            <a:bodyPr wrap="none" anchor="ctr"/>
            <a:lstStyle/>
            <a:p>
              <a:endParaRPr lang="en-US" b="1"/>
            </a:p>
          </p:txBody>
        </p:sp>
        <p:sp>
          <p:nvSpPr>
            <p:cNvPr id="8246" name="Rectangle 17"/>
            <p:cNvSpPr>
              <a:spLocks noChangeArrowheads="1"/>
            </p:cNvSpPr>
            <p:nvPr/>
          </p:nvSpPr>
          <p:spPr bwMode="auto">
            <a:xfrm>
              <a:off x="2780" y="1852"/>
              <a:ext cx="96" cy="88"/>
            </a:xfrm>
            <a:prstGeom prst="rect">
              <a:avLst/>
            </a:prstGeom>
            <a:noFill/>
            <a:ln w="12700">
              <a:solidFill>
                <a:schemeClr val="tx1"/>
              </a:solidFill>
              <a:miter lim="800000"/>
              <a:headEnd/>
              <a:tailEnd/>
            </a:ln>
          </p:spPr>
          <p:txBody>
            <a:bodyPr wrap="none" anchor="ctr"/>
            <a:lstStyle/>
            <a:p>
              <a:endParaRPr lang="en-US" b="1"/>
            </a:p>
          </p:txBody>
        </p:sp>
      </p:grpSp>
      <p:sp>
        <p:nvSpPr>
          <p:cNvPr id="8210" name="Rectangle 18"/>
          <p:cNvSpPr>
            <a:spLocks noChangeArrowheads="1"/>
          </p:cNvSpPr>
          <p:nvPr/>
        </p:nvSpPr>
        <p:spPr bwMode="auto">
          <a:xfrm>
            <a:off x="3613150" y="2644676"/>
            <a:ext cx="1287463" cy="577850"/>
          </a:xfrm>
          <a:prstGeom prst="rect">
            <a:avLst/>
          </a:prstGeom>
          <a:noFill/>
          <a:ln w="12700">
            <a:noFill/>
            <a:miter lim="800000"/>
            <a:headEnd/>
            <a:tailEnd/>
          </a:ln>
        </p:spPr>
        <p:txBody>
          <a:bodyPr lIns="90488" tIns="44450" rIns="90488" bIns="44450">
            <a:spAutoFit/>
          </a:bodyPr>
          <a:lstStyle/>
          <a:p>
            <a:pPr algn="ctr" eaLnBrk="0" hangingPunct="0"/>
            <a:r>
              <a:rPr lang="en-US" sz="1600" b="1" dirty="0">
                <a:solidFill>
                  <a:srgbClr val="FF9900"/>
                </a:solidFill>
                <a:effectLst>
                  <a:outerShdw blurRad="38100" dist="38100" dir="2700000" algn="tl">
                    <a:srgbClr val="000000">
                      <a:alpha val="43137"/>
                    </a:srgbClr>
                  </a:outerShdw>
                </a:effectLst>
              </a:rPr>
              <a:t>Control frames</a:t>
            </a:r>
          </a:p>
        </p:txBody>
      </p:sp>
      <p:sp>
        <p:nvSpPr>
          <p:cNvPr id="8211" name="Rectangle 19"/>
          <p:cNvSpPr>
            <a:spLocks noChangeArrowheads="1"/>
          </p:cNvSpPr>
          <p:nvPr/>
        </p:nvSpPr>
        <p:spPr bwMode="auto">
          <a:xfrm>
            <a:off x="2123728" y="1922363"/>
            <a:ext cx="1247775" cy="363538"/>
          </a:xfrm>
          <a:prstGeom prst="rect">
            <a:avLst/>
          </a:prstGeom>
          <a:noFill/>
          <a:ln w="12700">
            <a:noFill/>
            <a:miter lim="800000"/>
            <a:headEnd/>
            <a:tailEnd/>
          </a:ln>
        </p:spPr>
        <p:txBody>
          <a:bodyPr wrap="none" lIns="90488" tIns="44450" rIns="90488" bIns="44450">
            <a:spAutoFit/>
          </a:bodyPr>
          <a:lstStyle/>
          <a:p>
            <a:pPr eaLnBrk="0" hangingPunct="0"/>
            <a:r>
              <a:rPr lang="en-US" sz="1800" dirty="0"/>
              <a:t>Transmitter</a:t>
            </a:r>
          </a:p>
        </p:txBody>
      </p:sp>
      <p:sp>
        <p:nvSpPr>
          <p:cNvPr id="8212" name="Rectangle 20"/>
          <p:cNvSpPr>
            <a:spLocks noChangeArrowheads="1"/>
          </p:cNvSpPr>
          <p:nvPr/>
        </p:nvSpPr>
        <p:spPr bwMode="auto">
          <a:xfrm>
            <a:off x="5694363" y="1922363"/>
            <a:ext cx="993775" cy="363538"/>
          </a:xfrm>
          <a:prstGeom prst="rect">
            <a:avLst/>
          </a:prstGeom>
          <a:noFill/>
          <a:ln w="12700">
            <a:noFill/>
            <a:miter lim="800000"/>
            <a:headEnd/>
            <a:tailEnd/>
          </a:ln>
        </p:spPr>
        <p:txBody>
          <a:bodyPr wrap="none" lIns="90488" tIns="44450" rIns="90488" bIns="44450">
            <a:spAutoFit/>
          </a:bodyPr>
          <a:lstStyle/>
          <a:p>
            <a:pPr eaLnBrk="0" hangingPunct="0"/>
            <a:r>
              <a:rPr lang="en-US" sz="1800"/>
              <a:t>Receiver</a:t>
            </a:r>
          </a:p>
        </p:txBody>
      </p:sp>
      <p:sp>
        <p:nvSpPr>
          <p:cNvPr id="8213" name="Rectangle 21"/>
          <p:cNvSpPr>
            <a:spLocks noChangeArrowheads="1"/>
          </p:cNvSpPr>
          <p:nvPr/>
        </p:nvSpPr>
        <p:spPr bwMode="auto">
          <a:xfrm>
            <a:off x="1055688" y="4336951"/>
            <a:ext cx="638175" cy="363537"/>
          </a:xfrm>
          <a:prstGeom prst="rect">
            <a:avLst/>
          </a:prstGeom>
          <a:noFill/>
          <a:ln w="12700">
            <a:noFill/>
            <a:miter lim="800000"/>
            <a:headEnd/>
            <a:tailEnd/>
          </a:ln>
        </p:spPr>
        <p:txBody>
          <a:bodyPr wrap="none" lIns="90488" tIns="44450" rIns="90488" bIns="44450">
            <a:spAutoFit/>
          </a:bodyPr>
          <a:lstStyle/>
          <a:p>
            <a:pPr eaLnBrk="0" hangingPunct="0"/>
            <a:r>
              <a:rPr lang="en-US" sz="1800"/>
              <a:t>CRC</a:t>
            </a:r>
          </a:p>
        </p:txBody>
      </p:sp>
      <p:grpSp>
        <p:nvGrpSpPr>
          <p:cNvPr id="8214" name="Group 22"/>
          <p:cNvGrpSpPr>
            <a:grpSpLocks/>
          </p:cNvGrpSpPr>
          <p:nvPr/>
        </p:nvGrpSpPr>
        <p:grpSpPr bwMode="auto">
          <a:xfrm>
            <a:off x="1901825" y="3590826"/>
            <a:ext cx="939800" cy="177800"/>
            <a:chOff x="1192" y="2659"/>
            <a:chExt cx="592" cy="112"/>
          </a:xfrm>
        </p:grpSpPr>
        <p:sp>
          <p:nvSpPr>
            <p:cNvPr id="19479" name="Rectangle 23" descr="75%"/>
            <p:cNvSpPr>
              <a:spLocks noChangeArrowheads="1"/>
            </p:cNvSpPr>
            <p:nvPr/>
          </p:nvSpPr>
          <p:spPr bwMode="auto">
            <a:xfrm>
              <a:off x="1264" y="2659"/>
              <a:ext cx="400" cy="112"/>
            </a:xfrm>
            <a:prstGeom prst="rect">
              <a:avLst/>
            </a:prstGeom>
            <a:pattFill prst="pct75">
              <a:fgClr>
                <a:schemeClr val="bg1"/>
              </a:fgClr>
              <a:bgClr>
                <a:srgbClr val="000000"/>
              </a:bgClr>
            </a:pattFill>
            <a:ln w="12700">
              <a:solidFill>
                <a:schemeClr val="tx1"/>
              </a:solidFill>
              <a:miter lim="800000"/>
              <a:headEnd/>
              <a:tailEnd/>
            </a:ln>
            <a:effectLst>
              <a:outerShdw dist="107763" dir="2700000" algn="ctr" rotWithShape="0">
                <a:schemeClr val="bg1"/>
              </a:outerShdw>
            </a:effectLst>
          </p:spPr>
          <p:txBody>
            <a:bodyPr wrap="none" anchor="ctr"/>
            <a:lstStyle/>
            <a:p>
              <a:pPr>
                <a:defRPr/>
              </a:pPr>
              <a:endParaRPr lang="en-US" b="1"/>
            </a:p>
          </p:txBody>
        </p:sp>
        <p:sp>
          <p:nvSpPr>
            <p:cNvPr id="8244" name="Rectangle 24"/>
            <p:cNvSpPr>
              <a:spLocks noChangeArrowheads="1"/>
            </p:cNvSpPr>
            <p:nvPr/>
          </p:nvSpPr>
          <p:spPr bwMode="auto">
            <a:xfrm>
              <a:off x="1192" y="2659"/>
              <a:ext cx="592" cy="112"/>
            </a:xfrm>
            <a:prstGeom prst="rect">
              <a:avLst/>
            </a:prstGeom>
            <a:noFill/>
            <a:ln w="12700">
              <a:solidFill>
                <a:schemeClr val="tx1"/>
              </a:solidFill>
              <a:miter lim="800000"/>
              <a:headEnd/>
              <a:tailEnd/>
            </a:ln>
          </p:spPr>
          <p:txBody>
            <a:bodyPr wrap="none" anchor="ctr"/>
            <a:lstStyle/>
            <a:p>
              <a:endParaRPr lang="en-US" b="1"/>
            </a:p>
          </p:txBody>
        </p:sp>
      </p:grpSp>
      <p:sp>
        <p:nvSpPr>
          <p:cNvPr id="8215" name="Line 25"/>
          <p:cNvSpPr>
            <a:spLocks noChangeShapeType="1"/>
          </p:cNvSpPr>
          <p:nvPr/>
        </p:nvSpPr>
        <p:spPr bwMode="auto">
          <a:xfrm flipV="1">
            <a:off x="1647825" y="3857526"/>
            <a:ext cx="215900" cy="469900"/>
          </a:xfrm>
          <a:prstGeom prst="line">
            <a:avLst/>
          </a:prstGeom>
          <a:noFill/>
          <a:ln w="12700">
            <a:solidFill>
              <a:schemeClr val="tx1"/>
            </a:solidFill>
            <a:round/>
            <a:headEnd/>
            <a:tailEnd type="triangle" w="med" len="med"/>
          </a:ln>
        </p:spPr>
        <p:txBody>
          <a:bodyPr wrap="none" anchor="ctr"/>
          <a:lstStyle/>
          <a:p>
            <a:endParaRPr lang="en-US"/>
          </a:p>
        </p:txBody>
      </p:sp>
      <p:sp>
        <p:nvSpPr>
          <p:cNvPr id="8216" name="Line 26"/>
          <p:cNvSpPr>
            <a:spLocks noChangeShapeType="1"/>
          </p:cNvSpPr>
          <p:nvPr/>
        </p:nvSpPr>
        <p:spPr bwMode="auto">
          <a:xfrm flipV="1">
            <a:off x="2308225" y="3908326"/>
            <a:ext cx="114300" cy="952500"/>
          </a:xfrm>
          <a:prstGeom prst="line">
            <a:avLst/>
          </a:prstGeom>
          <a:noFill/>
          <a:ln w="12700">
            <a:solidFill>
              <a:schemeClr val="tx1"/>
            </a:solidFill>
            <a:round/>
            <a:headEnd/>
            <a:tailEnd type="triangle" w="med" len="med"/>
          </a:ln>
        </p:spPr>
        <p:txBody>
          <a:bodyPr wrap="none" anchor="ctr"/>
          <a:lstStyle/>
          <a:p>
            <a:endParaRPr lang="en-US"/>
          </a:p>
        </p:txBody>
      </p:sp>
      <p:sp>
        <p:nvSpPr>
          <p:cNvPr id="8217" name="Rectangle 27"/>
          <p:cNvSpPr>
            <a:spLocks noChangeArrowheads="1"/>
          </p:cNvSpPr>
          <p:nvPr/>
        </p:nvSpPr>
        <p:spPr bwMode="auto">
          <a:xfrm>
            <a:off x="1519238" y="4971951"/>
            <a:ext cx="1273175" cy="638175"/>
          </a:xfrm>
          <a:prstGeom prst="rect">
            <a:avLst/>
          </a:prstGeom>
          <a:noFill/>
          <a:ln w="12700">
            <a:noFill/>
            <a:miter lim="800000"/>
            <a:headEnd/>
            <a:tailEnd/>
          </a:ln>
        </p:spPr>
        <p:txBody>
          <a:bodyPr wrap="none" lIns="90488" tIns="44450" rIns="90488" bIns="44450">
            <a:spAutoFit/>
          </a:bodyPr>
          <a:lstStyle/>
          <a:p>
            <a:pPr algn="ctr" eaLnBrk="0" hangingPunct="0"/>
            <a:r>
              <a:rPr lang="en-US" sz="1800"/>
              <a:t>Information</a:t>
            </a:r>
          </a:p>
          <a:p>
            <a:pPr algn="ctr" eaLnBrk="0" hangingPunct="0"/>
            <a:r>
              <a:rPr lang="en-US" sz="1800"/>
              <a:t>packet</a:t>
            </a:r>
          </a:p>
        </p:txBody>
      </p:sp>
      <p:grpSp>
        <p:nvGrpSpPr>
          <p:cNvPr id="8218" name="Group 28"/>
          <p:cNvGrpSpPr>
            <a:grpSpLocks/>
          </p:cNvGrpSpPr>
          <p:nvPr/>
        </p:nvGrpSpPr>
        <p:grpSpPr bwMode="auto">
          <a:xfrm>
            <a:off x="2790825" y="3870226"/>
            <a:ext cx="973138" cy="1350962"/>
            <a:chOff x="1752" y="2835"/>
            <a:chExt cx="613" cy="851"/>
          </a:xfrm>
        </p:grpSpPr>
        <p:sp>
          <p:nvSpPr>
            <p:cNvPr id="8241" name="Line 29"/>
            <p:cNvSpPr>
              <a:spLocks noChangeShapeType="1"/>
            </p:cNvSpPr>
            <p:nvPr/>
          </p:nvSpPr>
          <p:spPr bwMode="auto">
            <a:xfrm flipH="1" flipV="1">
              <a:off x="1752" y="2835"/>
              <a:ext cx="216" cy="592"/>
            </a:xfrm>
            <a:prstGeom prst="line">
              <a:avLst/>
            </a:prstGeom>
            <a:noFill/>
            <a:ln w="12700">
              <a:solidFill>
                <a:schemeClr val="tx1"/>
              </a:solidFill>
              <a:round/>
              <a:headEnd/>
              <a:tailEnd type="triangle" w="med" len="med"/>
            </a:ln>
          </p:spPr>
          <p:txBody>
            <a:bodyPr wrap="none" anchor="ctr"/>
            <a:lstStyle/>
            <a:p>
              <a:endParaRPr lang="en-US"/>
            </a:p>
          </p:txBody>
        </p:sp>
        <p:sp>
          <p:nvSpPr>
            <p:cNvPr id="8242" name="Rectangle 30"/>
            <p:cNvSpPr>
              <a:spLocks noChangeArrowheads="1"/>
            </p:cNvSpPr>
            <p:nvPr/>
          </p:nvSpPr>
          <p:spPr bwMode="auto">
            <a:xfrm>
              <a:off x="1835" y="3457"/>
              <a:ext cx="530" cy="229"/>
            </a:xfrm>
            <a:prstGeom prst="rect">
              <a:avLst/>
            </a:prstGeom>
            <a:noFill/>
            <a:ln w="12700">
              <a:noFill/>
              <a:miter lim="800000"/>
              <a:headEnd/>
              <a:tailEnd/>
            </a:ln>
          </p:spPr>
          <p:txBody>
            <a:bodyPr wrap="none" lIns="90488" tIns="44450" rIns="90488" bIns="44450">
              <a:spAutoFit/>
            </a:bodyPr>
            <a:lstStyle/>
            <a:p>
              <a:pPr eaLnBrk="0" hangingPunct="0"/>
              <a:r>
                <a:rPr lang="en-US" sz="1800"/>
                <a:t>Header</a:t>
              </a:r>
            </a:p>
          </p:txBody>
        </p:sp>
      </p:grpSp>
      <p:grpSp>
        <p:nvGrpSpPr>
          <p:cNvPr id="8219" name="Group 31"/>
          <p:cNvGrpSpPr>
            <a:grpSpLocks/>
          </p:cNvGrpSpPr>
          <p:nvPr/>
        </p:nvGrpSpPr>
        <p:grpSpPr bwMode="auto">
          <a:xfrm>
            <a:off x="4013200" y="1823938"/>
            <a:ext cx="939800" cy="177800"/>
            <a:chOff x="2540" y="1412"/>
            <a:chExt cx="592" cy="112"/>
          </a:xfrm>
        </p:grpSpPr>
        <p:sp>
          <p:nvSpPr>
            <p:cNvPr id="19488" name="Rectangle 32" descr="75%"/>
            <p:cNvSpPr>
              <a:spLocks noChangeArrowheads="1"/>
            </p:cNvSpPr>
            <p:nvPr/>
          </p:nvSpPr>
          <p:spPr bwMode="auto">
            <a:xfrm>
              <a:off x="2612" y="1412"/>
              <a:ext cx="400" cy="112"/>
            </a:xfrm>
            <a:prstGeom prst="rect">
              <a:avLst/>
            </a:prstGeom>
            <a:pattFill prst="pct75">
              <a:fgClr>
                <a:schemeClr val="bg1"/>
              </a:fgClr>
              <a:bgClr>
                <a:srgbClr val="000000"/>
              </a:bgClr>
            </a:pattFill>
            <a:ln w="12700">
              <a:solidFill>
                <a:schemeClr val="tx1"/>
              </a:solidFill>
              <a:miter lim="800000"/>
              <a:headEnd/>
              <a:tailEnd/>
            </a:ln>
            <a:effectLst>
              <a:outerShdw dist="107763" dir="2700000" algn="ctr" rotWithShape="0">
                <a:schemeClr val="bg1"/>
              </a:outerShdw>
            </a:effectLst>
          </p:spPr>
          <p:txBody>
            <a:bodyPr wrap="none" anchor="ctr"/>
            <a:lstStyle/>
            <a:p>
              <a:pPr>
                <a:defRPr/>
              </a:pPr>
              <a:endParaRPr lang="en-US" b="1"/>
            </a:p>
          </p:txBody>
        </p:sp>
        <p:sp>
          <p:nvSpPr>
            <p:cNvPr id="8240" name="Rectangle 33"/>
            <p:cNvSpPr>
              <a:spLocks noChangeArrowheads="1"/>
            </p:cNvSpPr>
            <p:nvPr/>
          </p:nvSpPr>
          <p:spPr bwMode="auto">
            <a:xfrm>
              <a:off x="2540" y="1412"/>
              <a:ext cx="592" cy="112"/>
            </a:xfrm>
            <a:prstGeom prst="rect">
              <a:avLst/>
            </a:prstGeom>
            <a:noFill/>
            <a:ln w="12700">
              <a:solidFill>
                <a:schemeClr val="tx1"/>
              </a:solidFill>
              <a:miter lim="800000"/>
              <a:headEnd/>
              <a:tailEnd/>
            </a:ln>
          </p:spPr>
          <p:txBody>
            <a:bodyPr wrap="none" anchor="ctr"/>
            <a:lstStyle/>
            <a:p>
              <a:endParaRPr lang="en-US" b="1"/>
            </a:p>
          </p:txBody>
        </p:sp>
      </p:grpSp>
      <p:sp>
        <p:nvSpPr>
          <p:cNvPr id="8220" name="Rectangle 34"/>
          <p:cNvSpPr>
            <a:spLocks noChangeArrowheads="1"/>
          </p:cNvSpPr>
          <p:nvPr/>
        </p:nvSpPr>
        <p:spPr bwMode="auto">
          <a:xfrm>
            <a:off x="2128838" y="2600226"/>
            <a:ext cx="955675" cy="333375"/>
          </a:xfrm>
          <a:prstGeom prst="rect">
            <a:avLst/>
          </a:prstGeom>
          <a:noFill/>
          <a:ln w="12700">
            <a:noFill/>
            <a:miter lim="800000"/>
            <a:headEnd/>
            <a:tailEnd/>
          </a:ln>
        </p:spPr>
        <p:txBody>
          <a:bodyPr wrap="none" lIns="90488" tIns="44450" rIns="90488" bIns="44450">
            <a:spAutoFit/>
          </a:bodyPr>
          <a:lstStyle/>
          <a:p>
            <a:pPr eaLnBrk="0" hangingPunct="0"/>
            <a:r>
              <a:rPr lang="en-US" sz="1600"/>
              <a:t>Station A</a:t>
            </a:r>
          </a:p>
        </p:txBody>
      </p:sp>
      <p:sp>
        <p:nvSpPr>
          <p:cNvPr id="8221" name="Rectangle 35"/>
          <p:cNvSpPr>
            <a:spLocks noChangeArrowheads="1"/>
          </p:cNvSpPr>
          <p:nvPr/>
        </p:nvSpPr>
        <p:spPr bwMode="auto">
          <a:xfrm>
            <a:off x="5688013" y="2581176"/>
            <a:ext cx="944562" cy="333375"/>
          </a:xfrm>
          <a:prstGeom prst="rect">
            <a:avLst/>
          </a:prstGeom>
          <a:noFill/>
          <a:ln w="12700">
            <a:noFill/>
            <a:miter lim="800000"/>
            <a:headEnd/>
            <a:tailEnd/>
          </a:ln>
        </p:spPr>
        <p:txBody>
          <a:bodyPr wrap="none" lIns="90488" tIns="44450" rIns="90488" bIns="44450">
            <a:spAutoFit/>
          </a:bodyPr>
          <a:lstStyle/>
          <a:p>
            <a:pPr eaLnBrk="0" hangingPunct="0"/>
            <a:r>
              <a:rPr lang="en-US" sz="1600"/>
              <a:t>Station B</a:t>
            </a:r>
          </a:p>
        </p:txBody>
      </p:sp>
      <p:sp>
        <p:nvSpPr>
          <p:cNvPr id="8222" name="Rectangle 36"/>
          <p:cNvSpPr>
            <a:spLocks noChangeArrowheads="1"/>
          </p:cNvSpPr>
          <p:nvPr/>
        </p:nvSpPr>
        <p:spPr bwMode="auto">
          <a:xfrm>
            <a:off x="1102098" y="5687913"/>
            <a:ext cx="2056654" cy="335989"/>
          </a:xfrm>
          <a:prstGeom prst="rect">
            <a:avLst/>
          </a:prstGeom>
          <a:noFill/>
          <a:ln w="12700">
            <a:noFill/>
            <a:miter lim="800000"/>
            <a:headEnd/>
            <a:tailEnd/>
          </a:ln>
        </p:spPr>
        <p:txBody>
          <a:bodyPr wrap="none" lIns="90488" tIns="44450" rIns="90488" bIns="44450">
            <a:spAutoFit/>
          </a:bodyPr>
          <a:lstStyle/>
          <a:p>
            <a:pPr eaLnBrk="0" hangingPunct="0"/>
            <a:r>
              <a:rPr lang="en-US" sz="1600" b="1" dirty="0">
                <a:solidFill>
                  <a:srgbClr val="FF9900"/>
                </a:solidFill>
                <a:effectLst>
                  <a:outerShdw blurRad="38100" dist="38100" dir="2700000" algn="tl">
                    <a:srgbClr val="000000">
                      <a:alpha val="43137"/>
                    </a:srgbClr>
                  </a:outerShdw>
                </a:effectLst>
              </a:rPr>
              <a:t>Information Frame</a:t>
            </a:r>
          </a:p>
        </p:txBody>
      </p:sp>
      <p:sp>
        <p:nvSpPr>
          <p:cNvPr id="8223" name="Rectangle 37"/>
          <p:cNvSpPr>
            <a:spLocks noChangeArrowheads="1"/>
          </p:cNvSpPr>
          <p:nvPr/>
        </p:nvSpPr>
        <p:spPr bwMode="auto">
          <a:xfrm>
            <a:off x="6305550" y="5127526"/>
            <a:ext cx="1330325" cy="333375"/>
          </a:xfrm>
          <a:prstGeom prst="rect">
            <a:avLst/>
          </a:prstGeom>
          <a:noFill/>
          <a:ln w="12700">
            <a:noFill/>
            <a:miter lim="800000"/>
            <a:headEnd/>
            <a:tailEnd/>
          </a:ln>
        </p:spPr>
        <p:txBody>
          <a:bodyPr wrap="none" lIns="90488" tIns="44450" rIns="90488" bIns="44450">
            <a:spAutoFit/>
          </a:bodyPr>
          <a:lstStyle/>
          <a:p>
            <a:pPr eaLnBrk="0" hangingPunct="0"/>
            <a:r>
              <a:rPr lang="en-US" sz="1600"/>
              <a:t>Control frame</a:t>
            </a:r>
          </a:p>
        </p:txBody>
      </p:sp>
      <p:grpSp>
        <p:nvGrpSpPr>
          <p:cNvPr id="8224" name="Group 38"/>
          <p:cNvGrpSpPr>
            <a:grpSpLocks/>
          </p:cNvGrpSpPr>
          <p:nvPr/>
        </p:nvGrpSpPr>
        <p:grpSpPr bwMode="auto">
          <a:xfrm>
            <a:off x="6689725" y="3795613"/>
            <a:ext cx="317500" cy="139700"/>
            <a:chOff x="4226" y="2654"/>
            <a:chExt cx="200" cy="88"/>
          </a:xfrm>
        </p:grpSpPr>
        <p:sp>
          <p:nvSpPr>
            <p:cNvPr id="8237" name="Rectangle 39"/>
            <p:cNvSpPr>
              <a:spLocks noChangeArrowheads="1"/>
            </p:cNvSpPr>
            <p:nvPr/>
          </p:nvSpPr>
          <p:spPr bwMode="auto">
            <a:xfrm>
              <a:off x="4226" y="2654"/>
              <a:ext cx="96" cy="88"/>
            </a:xfrm>
            <a:prstGeom prst="rect">
              <a:avLst/>
            </a:prstGeom>
            <a:noFill/>
            <a:ln w="12700">
              <a:solidFill>
                <a:schemeClr val="tx1"/>
              </a:solidFill>
              <a:miter lim="800000"/>
              <a:headEnd/>
              <a:tailEnd/>
            </a:ln>
          </p:spPr>
          <p:txBody>
            <a:bodyPr wrap="none" anchor="ctr"/>
            <a:lstStyle/>
            <a:p>
              <a:endParaRPr lang="en-US" b="1"/>
            </a:p>
          </p:txBody>
        </p:sp>
        <p:sp>
          <p:nvSpPr>
            <p:cNvPr id="8238" name="Rectangle 40"/>
            <p:cNvSpPr>
              <a:spLocks noChangeArrowheads="1"/>
            </p:cNvSpPr>
            <p:nvPr/>
          </p:nvSpPr>
          <p:spPr bwMode="auto">
            <a:xfrm>
              <a:off x="4330" y="2654"/>
              <a:ext cx="96" cy="88"/>
            </a:xfrm>
            <a:prstGeom prst="rect">
              <a:avLst/>
            </a:prstGeom>
            <a:noFill/>
            <a:ln w="12700">
              <a:solidFill>
                <a:schemeClr val="tx1"/>
              </a:solidFill>
              <a:miter lim="800000"/>
              <a:headEnd/>
              <a:tailEnd/>
            </a:ln>
          </p:spPr>
          <p:txBody>
            <a:bodyPr wrap="none" anchor="ctr"/>
            <a:lstStyle/>
            <a:p>
              <a:endParaRPr lang="en-US" b="1"/>
            </a:p>
          </p:txBody>
        </p:sp>
      </p:grpSp>
      <p:sp>
        <p:nvSpPr>
          <p:cNvPr id="8225" name="Rectangle 41"/>
          <p:cNvSpPr>
            <a:spLocks noChangeArrowheads="1"/>
          </p:cNvSpPr>
          <p:nvPr/>
        </p:nvSpPr>
        <p:spPr bwMode="auto">
          <a:xfrm>
            <a:off x="6919913" y="4559102"/>
            <a:ext cx="638175" cy="363537"/>
          </a:xfrm>
          <a:prstGeom prst="rect">
            <a:avLst/>
          </a:prstGeom>
          <a:noFill/>
          <a:ln w="12700">
            <a:noFill/>
            <a:miter lim="800000"/>
            <a:headEnd/>
            <a:tailEnd/>
          </a:ln>
        </p:spPr>
        <p:txBody>
          <a:bodyPr wrap="none" lIns="90488" tIns="44450" rIns="90488" bIns="44450">
            <a:spAutoFit/>
          </a:bodyPr>
          <a:lstStyle/>
          <a:p>
            <a:pPr eaLnBrk="0" hangingPunct="0"/>
            <a:r>
              <a:rPr lang="en-US" sz="1800" dirty="0"/>
              <a:t>CRC</a:t>
            </a:r>
          </a:p>
        </p:txBody>
      </p:sp>
      <p:sp>
        <p:nvSpPr>
          <p:cNvPr id="8226" name="Line 42"/>
          <p:cNvSpPr>
            <a:spLocks noChangeShapeType="1"/>
          </p:cNvSpPr>
          <p:nvPr/>
        </p:nvSpPr>
        <p:spPr bwMode="auto">
          <a:xfrm flipV="1">
            <a:off x="6470650" y="4006751"/>
            <a:ext cx="215900" cy="469900"/>
          </a:xfrm>
          <a:prstGeom prst="line">
            <a:avLst/>
          </a:prstGeom>
          <a:noFill/>
          <a:ln w="12700">
            <a:solidFill>
              <a:schemeClr val="tx1"/>
            </a:solidFill>
            <a:round/>
            <a:headEnd/>
            <a:tailEnd type="triangle" w="med" len="med"/>
          </a:ln>
        </p:spPr>
        <p:txBody>
          <a:bodyPr wrap="none" anchor="ctr"/>
          <a:lstStyle/>
          <a:p>
            <a:endParaRPr lang="en-US"/>
          </a:p>
        </p:txBody>
      </p:sp>
      <p:sp>
        <p:nvSpPr>
          <p:cNvPr id="8227" name="Line 43"/>
          <p:cNvSpPr>
            <a:spLocks noChangeShapeType="1"/>
          </p:cNvSpPr>
          <p:nvPr/>
        </p:nvSpPr>
        <p:spPr bwMode="auto">
          <a:xfrm flipH="1" flipV="1">
            <a:off x="7018338" y="4028975"/>
            <a:ext cx="131762" cy="447675"/>
          </a:xfrm>
          <a:prstGeom prst="line">
            <a:avLst/>
          </a:prstGeom>
          <a:noFill/>
          <a:ln w="12700">
            <a:solidFill>
              <a:schemeClr val="tx1"/>
            </a:solidFill>
            <a:round/>
            <a:headEnd/>
            <a:tailEnd type="triangle" w="med" len="med"/>
          </a:ln>
        </p:spPr>
        <p:txBody>
          <a:bodyPr wrap="none" anchor="ctr"/>
          <a:lstStyle/>
          <a:p>
            <a:endParaRPr lang="en-US"/>
          </a:p>
        </p:txBody>
      </p:sp>
      <p:sp>
        <p:nvSpPr>
          <p:cNvPr id="8228" name="Rectangle 44"/>
          <p:cNvSpPr>
            <a:spLocks noChangeArrowheads="1"/>
          </p:cNvSpPr>
          <p:nvPr/>
        </p:nvSpPr>
        <p:spPr bwMode="auto">
          <a:xfrm>
            <a:off x="5899894" y="4559102"/>
            <a:ext cx="841375" cy="363537"/>
          </a:xfrm>
          <a:prstGeom prst="rect">
            <a:avLst/>
          </a:prstGeom>
          <a:noFill/>
          <a:ln w="12700">
            <a:noFill/>
            <a:miter lim="800000"/>
            <a:headEnd/>
            <a:tailEnd/>
          </a:ln>
        </p:spPr>
        <p:txBody>
          <a:bodyPr wrap="none" lIns="90488" tIns="44450" rIns="90488" bIns="44450">
            <a:spAutoFit/>
          </a:bodyPr>
          <a:lstStyle/>
          <a:p>
            <a:pPr eaLnBrk="0" hangingPunct="0"/>
            <a:r>
              <a:rPr lang="en-US" sz="1800" dirty="0"/>
              <a:t>Header</a:t>
            </a:r>
          </a:p>
        </p:txBody>
      </p:sp>
      <p:sp>
        <p:nvSpPr>
          <p:cNvPr id="8229" name="Rectangle 45"/>
          <p:cNvSpPr>
            <a:spLocks noChangeArrowheads="1"/>
          </p:cNvSpPr>
          <p:nvPr/>
        </p:nvSpPr>
        <p:spPr bwMode="auto">
          <a:xfrm>
            <a:off x="609600" y="3373338"/>
            <a:ext cx="3416300" cy="2309813"/>
          </a:xfrm>
          <a:prstGeom prst="rect">
            <a:avLst/>
          </a:prstGeom>
          <a:noFill/>
          <a:ln w="12700">
            <a:solidFill>
              <a:schemeClr val="tx1"/>
            </a:solidFill>
            <a:prstDash val="sysDot"/>
            <a:miter lim="800000"/>
            <a:headEnd/>
            <a:tailEnd/>
          </a:ln>
        </p:spPr>
        <p:txBody>
          <a:bodyPr wrap="none" anchor="ctr"/>
          <a:lstStyle/>
          <a:p>
            <a:endParaRPr lang="en-US" b="1"/>
          </a:p>
        </p:txBody>
      </p:sp>
      <p:sp>
        <p:nvSpPr>
          <p:cNvPr id="8230" name="Rectangle 46"/>
          <p:cNvSpPr>
            <a:spLocks noChangeArrowheads="1"/>
          </p:cNvSpPr>
          <p:nvPr/>
        </p:nvSpPr>
        <p:spPr bwMode="auto">
          <a:xfrm>
            <a:off x="5665788" y="3440013"/>
            <a:ext cx="2411412" cy="1682750"/>
          </a:xfrm>
          <a:prstGeom prst="rect">
            <a:avLst/>
          </a:prstGeom>
          <a:noFill/>
          <a:ln w="12700">
            <a:solidFill>
              <a:schemeClr val="tx1"/>
            </a:solidFill>
            <a:prstDash val="sysDot"/>
            <a:miter lim="800000"/>
            <a:headEnd/>
            <a:tailEnd/>
          </a:ln>
        </p:spPr>
        <p:txBody>
          <a:bodyPr wrap="none" anchor="ctr"/>
          <a:lstStyle/>
          <a:p>
            <a:endParaRPr lang="en-US" b="1"/>
          </a:p>
        </p:txBody>
      </p:sp>
      <p:sp>
        <p:nvSpPr>
          <p:cNvPr id="8231" name="Line 47"/>
          <p:cNvSpPr>
            <a:spLocks noChangeShapeType="1"/>
          </p:cNvSpPr>
          <p:nvPr/>
        </p:nvSpPr>
        <p:spPr bwMode="auto">
          <a:xfrm>
            <a:off x="4533900" y="2687538"/>
            <a:ext cx="1109663" cy="717550"/>
          </a:xfrm>
          <a:prstGeom prst="line">
            <a:avLst/>
          </a:prstGeom>
          <a:noFill/>
          <a:ln w="12700">
            <a:solidFill>
              <a:schemeClr val="tx1"/>
            </a:solidFill>
            <a:prstDash val="sysDot"/>
            <a:round/>
            <a:headEnd/>
            <a:tailEnd/>
          </a:ln>
        </p:spPr>
        <p:txBody>
          <a:bodyPr wrap="none" anchor="ctr"/>
          <a:lstStyle/>
          <a:p>
            <a:endParaRPr lang="en-US"/>
          </a:p>
        </p:txBody>
      </p:sp>
      <p:sp>
        <p:nvSpPr>
          <p:cNvPr id="8232" name="Line 48"/>
          <p:cNvSpPr>
            <a:spLocks noChangeShapeType="1"/>
          </p:cNvSpPr>
          <p:nvPr/>
        </p:nvSpPr>
        <p:spPr bwMode="auto">
          <a:xfrm flipH="1">
            <a:off x="3657600" y="2001738"/>
            <a:ext cx="533400" cy="1371600"/>
          </a:xfrm>
          <a:prstGeom prst="line">
            <a:avLst/>
          </a:prstGeom>
          <a:noFill/>
          <a:ln w="12700">
            <a:solidFill>
              <a:schemeClr val="tx1"/>
            </a:solidFill>
            <a:prstDash val="sysDot"/>
            <a:round/>
            <a:headEnd/>
            <a:tailEnd/>
          </a:ln>
        </p:spPr>
        <p:txBody>
          <a:bodyPr wrap="none" anchor="ctr"/>
          <a:lstStyle/>
          <a:p>
            <a:endParaRPr lang="en-US"/>
          </a:p>
        </p:txBody>
      </p:sp>
      <p:sp>
        <p:nvSpPr>
          <p:cNvPr id="4098" name="Rectangle 2"/>
          <p:cNvSpPr>
            <a:spLocks noChangeArrowheads="1"/>
          </p:cNvSpPr>
          <p:nvPr/>
        </p:nvSpPr>
        <p:spPr bwMode="auto">
          <a:xfrm>
            <a:off x="144463" y="188913"/>
            <a:ext cx="8820150" cy="719137"/>
          </a:xfrm>
          <a:prstGeom prst="rect">
            <a:avLst/>
          </a:prstGeom>
          <a:noFill/>
          <a:ln w="9525">
            <a:noFill/>
            <a:miter lim="800000"/>
            <a:headEnd/>
            <a:tailEnd/>
          </a:ln>
        </p:spPr>
        <p:txBody>
          <a:bodyPr anchor="ctr"/>
          <a:lstStyle/>
          <a:p>
            <a:pPr algn="ctr">
              <a:defRPr/>
            </a:pPr>
            <a:r>
              <a:rPr lang="en-US" sz="4400" b="1" dirty="0">
                <a:solidFill>
                  <a:schemeClr val="bg1"/>
                </a:solidFill>
                <a:effectLst>
                  <a:outerShdw blurRad="38100" dist="38100" dir="2700000" algn="tl">
                    <a:srgbClr val="000000">
                      <a:alpha val="43137"/>
                    </a:srgbClr>
                  </a:outerShdw>
                </a:effectLst>
                <a:latin typeface="Comic Sans MS" pitchFamily="66" charset="0"/>
              </a:rPr>
              <a:t>Basic Elements of ARQ</a:t>
            </a:r>
          </a:p>
        </p:txBody>
      </p:sp>
      <p:sp>
        <p:nvSpPr>
          <p:cNvPr id="55" name="Text Box 240"/>
          <p:cNvSpPr txBox="1">
            <a:spLocks noChangeArrowheads="1"/>
          </p:cNvSpPr>
          <p:nvPr/>
        </p:nvSpPr>
        <p:spPr bwMode="auto">
          <a:xfrm>
            <a:off x="6842125" y="5754573"/>
            <a:ext cx="2041922" cy="400110"/>
          </a:xfrm>
          <a:prstGeom prst="rect">
            <a:avLst/>
          </a:prstGeom>
          <a:noFill/>
          <a:ln w="25400">
            <a:solidFill>
              <a:srgbClr val="FF6600"/>
            </a:solidFill>
            <a:miter lim="800000"/>
            <a:headEnd/>
            <a:tailEnd/>
          </a:ln>
        </p:spPr>
        <p:txBody>
          <a:bodyPr wrap="square" anchor="ctr">
            <a:spAutoFit/>
          </a:bodyPr>
          <a:lstStyle/>
          <a:p>
            <a:pPr algn="ct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endParaRPr lang="en-US" sz="1000" b="1" dirty="0" smtClean="0">
              <a:solidFill>
                <a:srgbClr val="FF6600"/>
              </a:solidFill>
            </a:endParaRPr>
          </a:p>
          <a:p>
            <a:pPr algn="ctr" eaLnBrk="0" hangingPunct="0"/>
            <a:r>
              <a:rPr lang="en-US" sz="1000" b="1" i="1" dirty="0" smtClean="0">
                <a:solidFill>
                  <a:srgbClr val="FF6600"/>
                </a:solidFill>
              </a:rPr>
              <a:t>Communication </a:t>
            </a:r>
            <a:r>
              <a:rPr lang="en-US" sz="1000" b="1" i="1" dirty="0">
                <a:solidFill>
                  <a:srgbClr val="FF6600"/>
                </a:solidFill>
              </a:rPr>
              <a:t>Networks</a:t>
            </a:r>
          </a:p>
        </p:txBody>
      </p:sp>
      <p:sp>
        <p:nvSpPr>
          <p:cNvPr id="2" name="Footer Placeholder 1"/>
          <p:cNvSpPr>
            <a:spLocks noGrp="1"/>
          </p:cNvSpPr>
          <p:nvPr>
            <p:ph type="ftr" sz="quarter" idx="10"/>
          </p:nvPr>
        </p:nvSpPr>
        <p:spPr/>
        <p:txBody>
          <a:bodyPr/>
          <a:lstStyle/>
          <a:p>
            <a:pPr>
              <a:defRPr/>
            </a:pPr>
            <a:r>
              <a:rPr lang="en-US" dirty="0" smtClean="0"/>
              <a:t>Computer Networks   </a:t>
            </a:r>
            <a:r>
              <a:rPr lang="en-US" dirty="0" smtClean="0">
                <a:solidFill>
                  <a:srgbClr val="800000"/>
                </a:solidFill>
              </a:rPr>
              <a:t>Data Link Layer</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9</a:t>
            </a:fld>
            <a:endParaRPr lang="en-US" dirty="0"/>
          </a:p>
        </p:txBody>
      </p:sp>
    </p:spTree>
    <p:extLst>
      <p:ext uri="{BB962C8B-B14F-4D97-AF65-F5344CB8AC3E}">
        <p14:creationId xmlns:p14="http://schemas.microsoft.com/office/powerpoint/2010/main" val="273537077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Revised_Master">
  <a:themeElements>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fontScheme name="Revised_Mast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Revised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vised_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vised_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vised_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vised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vised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vised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vised_Master 8">
        <a:dk1>
          <a:srgbClr val="000000"/>
        </a:dk1>
        <a:lt1>
          <a:srgbClr val="FFFFFF"/>
        </a:lt1>
        <a:dk2>
          <a:srgbClr val="000000"/>
        </a:dk2>
        <a:lt2>
          <a:srgbClr val="808080"/>
        </a:lt2>
        <a:accent1>
          <a:srgbClr val="006600"/>
        </a:accent1>
        <a:accent2>
          <a:srgbClr val="009900"/>
        </a:accent2>
        <a:accent3>
          <a:srgbClr val="FFFFFF"/>
        </a:accent3>
        <a:accent4>
          <a:srgbClr val="000000"/>
        </a:accent4>
        <a:accent5>
          <a:srgbClr val="AAB8AA"/>
        </a:accent5>
        <a:accent6>
          <a:srgbClr val="008A00"/>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3484</TotalTime>
  <Words>2514</Words>
  <Application>Microsoft Office PowerPoint</Application>
  <PresentationFormat>On-screen Show (4:3)</PresentationFormat>
  <Paragraphs>627</Paragraphs>
  <Slides>44</Slides>
  <Notes>11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Revised_Master</vt:lpstr>
      <vt:lpstr>  Data Link Layer   </vt:lpstr>
      <vt:lpstr>Data Link Layer Outline</vt:lpstr>
      <vt:lpstr>DL Layer Outline (cont)</vt:lpstr>
      <vt:lpstr>PowerPoint Presentation</vt:lpstr>
      <vt:lpstr>Data Link Layer Protocols</vt:lpstr>
      <vt:lpstr>Data Link Layer</vt:lpstr>
      <vt:lpstr>Tanenbaum’s DL Layer Treatment</vt:lpstr>
      <vt:lpstr>PowerPoint Presentation</vt:lpstr>
      <vt:lpstr>PowerPoint Presentation</vt:lpstr>
      <vt:lpstr>Tanenbaum’s  Protocol Definitions</vt:lpstr>
      <vt:lpstr>PowerPoint Presentation</vt:lpstr>
      <vt:lpstr>Protocol  Definitions (continued)</vt:lpstr>
      <vt:lpstr>Figure 3-10  Unrestricted  Simplex  Protocol</vt:lpstr>
      <vt:lpstr>Figure 3-11  Simplex Stop-and-Wait Protocol</vt:lpstr>
      <vt:lpstr>Stop-and-Wait Scenarios</vt:lpstr>
      <vt:lpstr>Protocol 3: Positive Acknowledgement with Retransmissions [PAR] </vt:lpstr>
      <vt:lpstr>PowerPoint Presentation</vt:lpstr>
      <vt:lpstr>Protocol 3 Positive ACK  with Retransmission (PAR) [Old Tanenbaum Version]</vt:lpstr>
      <vt:lpstr>Protocol 3 Positive ACK  with Retransmission (PAR) [Old Tanenbaum Version]</vt:lpstr>
      <vt:lpstr>PowerPoint Presentation</vt:lpstr>
      <vt:lpstr> PAR  Simplex Protocol for a Noisy Channel</vt:lpstr>
      <vt:lpstr>A Simplex Protocol for a Noisy Channel </vt:lpstr>
      <vt:lpstr>PowerPoint Presentation</vt:lpstr>
      <vt:lpstr>Sliding Window Protocols [Tanen]</vt:lpstr>
      <vt:lpstr>Sliding Window Protocols</vt:lpstr>
      <vt:lpstr>Sliding Window Protocols</vt:lpstr>
      <vt:lpstr>Sliding Window Protocols</vt:lpstr>
      <vt:lpstr>Sliding Window Protocols</vt:lpstr>
      <vt:lpstr>Sliding Window Protocols</vt:lpstr>
      <vt:lpstr>Sliding Window Diagram</vt:lpstr>
      <vt:lpstr>Sliding Window Protocols</vt:lpstr>
      <vt:lpstr>Sliding Window Protocols</vt:lpstr>
      <vt:lpstr>PowerPoint Presentation</vt:lpstr>
      <vt:lpstr>PowerPoint Presentation</vt:lpstr>
      <vt:lpstr>PowerPoint Presentation</vt:lpstr>
      <vt:lpstr>PowerPoint Presentation</vt:lpstr>
      <vt:lpstr>PowerPoint Presentation</vt:lpstr>
      <vt:lpstr>PowerPoint Presentation</vt:lpstr>
      <vt:lpstr>Sliding Window Example</vt:lpstr>
      <vt:lpstr>PowerPoint Presentation</vt:lpstr>
      <vt:lpstr>PowerPoint Presentation</vt:lpstr>
      <vt:lpstr>PowerPoint Presentation</vt:lpstr>
      <vt:lpstr>Data Link Layer Summary</vt:lpstr>
      <vt:lpstr>DL Layer Summary (cont)</vt:lpstr>
    </vt:vector>
  </TitlesOfParts>
  <Company>WPI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of TFRC in Wireless Networks</dc:title>
  <dc:creator>default</dc:creator>
  <cp:lastModifiedBy>Prof. Kinicki</cp:lastModifiedBy>
  <cp:revision>162</cp:revision>
  <dcterms:created xsi:type="dcterms:W3CDTF">2004-01-21T20:05:10Z</dcterms:created>
  <dcterms:modified xsi:type="dcterms:W3CDTF">2012-02-13T19:54:57Z</dcterms:modified>
</cp:coreProperties>
</file>