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68" r:id="rId3"/>
    <p:sldId id="269" r:id="rId4"/>
    <p:sldId id="270" r:id="rId5"/>
    <p:sldId id="258" r:id="rId6"/>
    <p:sldId id="259" r:id="rId7"/>
    <p:sldId id="260" r:id="rId8"/>
    <p:sldId id="261" r:id="rId9"/>
    <p:sldId id="309" r:id="rId10"/>
    <p:sldId id="271" r:id="rId11"/>
    <p:sldId id="272" r:id="rId12"/>
    <p:sldId id="273" r:id="rId13"/>
    <p:sldId id="274" r:id="rId14"/>
    <p:sldId id="276" r:id="rId15"/>
    <p:sldId id="310" r:id="rId16"/>
    <p:sldId id="277" r:id="rId17"/>
    <p:sldId id="278" r:id="rId18"/>
    <p:sldId id="279" r:id="rId19"/>
    <p:sldId id="280" r:id="rId20"/>
    <p:sldId id="281" r:id="rId21"/>
    <p:sldId id="31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312" r:id="rId31"/>
    <p:sldId id="291" r:id="rId32"/>
    <p:sldId id="292" r:id="rId33"/>
    <p:sldId id="313" r:id="rId34"/>
    <p:sldId id="293" r:id="rId35"/>
    <p:sldId id="295" r:id="rId36"/>
    <p:sldId id="298" r:id="rId37"/>
    <p:sldId id="296" r:id="rId38"/>
    <p:sldId id="297" r:id="rId39"/>
    <p:sldId id="299" r:id="rId40"/>
    <p:sldId id="300" r:id="rId41"/>
    <p:sldId id="301" r:id="rId42"/>
    <p:sldId id="302" r:id="rId43"/>
    <p:sldId id="303" r:id="rId44"/>
    <p:sldId id="304" r:id="rId45"/>
    <p:sldId id="314" r:id="rId46"/>
    <p:sldId id="306" r:id="rId47"/>
    <p:sldId id="305" r:id="rId48"/>
    <p:sldId id="307" r:id="rId49"/>
    <p:sldId id="308" r:id="rId5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6" autoAdjust="0"/>
    <p:restoredTop sz="94660"/>
  </p:normalViewPr>
  <p:slideViewPr>
    <p:cSldViewPr>
      <p:cViewPr varScale="1">
        <p:scale>
          <a:sx n="104" d="100"/>
          <a:sy n="104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A933D-D2E7-4AD8-BBC8-73163F3B313C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1D439-6168-41DB-B442-11BB41916D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BEBBCAE-88D1-42F8-AC78-8F35214B5F4A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 smtClean="0"/>
              <a:t>XORs in the Air:</a:t>
            </a:r>
            <a:br>
              <a:rPr lang="en-US" altLang="zh-CN" dirty="0" smtClean="0"/>
            </a:br>
            <a:r>
              <a:rPr lang="en-US" altLang="zh-CN" dirty="0" smtClean="0"/>
              <a:t>Practical Wireless Network Coding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564904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altLang="zh-CN" dirty="0" smtClean="0"/>
              <a:t> </a:t>
            </a:r>
            <a:r>
              <a:rPr lang="en-US" altLang="zh-CN" dirty="0" err="1" smtClean="0"/>
              <a:t>Sachin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Katti</a:t>
            </a:r>
            <a:endParaRPr lang="en-US" altLang="zh-CN" dirty="0" smtClean="0"/>
          </a:p>
          <a:p>
            <a:r>
              <a:rPr lang="en-US" altLang="zh-CN" dirty="0" err="1" smtClean="0"/>
              <a:t>HariharanRahul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WenjunHu</a:t>
            </a:r>
            <a:r>
              <a:rPr lang="en-US" altLang="zh-CN" dirty="0" smtClean="0"/>
              <a:t>, Dina </a:t>
            </a:r>
            <a:r>
              <a:rPr lang="en-US" altLang="zh-CN" dirty="0" err="1" smtClean="0"/>
              <a:t>Katabi</a:t>
            </a:r>
            <a:r>
              <a:rPr lang="en-US" altLang="zh-CN" dirty="0" smtClean="0"/>
              <a:t>, </a:t>
            </a:r>
          </a:p>
          <a:p>
            <a:r>
              <a:rPr lang="en-US" altLang="zh-CN" dirty="0" smtClean="0"/>
              <a:t>Muriel </a:t>
            </a:r>
            <a:r>
              <a:rPr lang="en-US" altLang="zh-CN" dirty="0" err="1" smtClean="0"/>
              <a:t>Medard</a:t>
            </a:r>
            <a:r>
              <a:rPr lang="en-US" altLang="zh-CN" dirty="0" smtClean="0"/>
              <a:t>, Jon </a:t>
            </a:r>
            <a:r>
              <a:rPr lang="en-US" altLang="zh-CN" dirty="0" err="1" smtClean="0"/>
              <a:t>Crowcroft</a:t>
            </a:r>
            <a:endParaRPr lang="en-US" dirty="0" smtClean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438400" y="530120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ea typeface="宋体" charset="-122"/>
              </a:rPr>
              <a:t>Presented by </a:t>
            </a:r>
            <a:r>
              <a:rPr lang="en-US" altLang="zh-CN" sz="2800" dirty="0" err="1" smtClean="0">
                <a:ea typeface="宋体" charset="-122"/>
              </a:rPr>
              <a:t>Lianmu</a:t>
            </a:r>
            <a:r>
              <a:rPr lang="en-US" altLang="zh-CN" sz="2800" dirty="0" smtClean="0">
                <a:ea typeface="宋体" charset="-122"/>
              </a:rPr>
              <a:t> Chen</a:t>
            </a:r>
            <a:endParaRPr lang="en-US" altLang="zh-CN" sz="2800" dirty="0">
              <a:ea typeface="宋体" charset="-122"/>
            </a:endParaRPr>
          </a:p>
        </p:txBody>
      </p:sp>
      <p:pic>
        <p:nvPicPr>
          <p:cNvPr id="8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BEBBCAE-88D1-42F8-AC78-8F35214B5F4A}" type="slidenum">
              <a:rPr lang="en-US" altLang="zh-CN"/>
              <a:pPr/>
              <a:t>10</a:t>
            </a:fld>
            <a:endParaRPr lang="en-US" altLang="zh-CN"/>
          </a:p>
        </p:txBody>
      </p:sp>
      <p:pic>
        <p:nvPicPr>
          <p:cNvPr id="8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95736" y="40466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/>
              <a:t>Cope Overview</a:t>
            </a:r>
            <a:endParaRPr lang="zh-CN" alt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772816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Cope incorporates three main techniques:</a:t>
            </a:r>
          </a:p>
          <a:p>
            <a:endParaRPr lang="en-US" altLang="zh-CN" sz="2800" dirty="0" smtClean="0"/>
          </a:p>
          <a:p>
            <a:pPr marL="457200" indent="-457200">
              <a:buAutoNum type="alphaLcParenBoth"/>
            </a:pPr>
            <a:r>
              <a:rPr lang="en-US" altLang="zh-CN" sz="2400" dirty="0" smtClean="0"/>
              <a:t>Opportunistic Listening</a:t>
            </a:r>
          </a:p>
          <a:p>
            <a:pPr marL="457200" indent="-457200">
              <a:buAutoNum type="alphaLcParenBoth"/>
            </a:pPr>
            <a:endParaRPr lang="en-US" altLang="zh-CN" sz="2400" dirty="0" smtClean="0"/>
          </a:p>
          <a:p>
            <a:pPr marL="457200" indent="-457200">
              <a:buAutoNum type="alphaLcParenBoth"/>
            </a:pPr>
            <a:r>
              <a:rPr lang="en-US" altLang="zh-CN" sz="2400" dirty="0" smtClean="0"/>
              <a:t>Opportunistic Coding</a:t>
            </a:r>
          </a:p>
          <a:p>
            <a:pPr marL="457200" indent="-457200">
              <a:buAutoNum type="alphaLcParenBoth"/>
            </a:pPr>
            <a:endParaRPr lang="en-US" altLang="zh-CN" sz="2400" dirty="0" smtClean="0"/>
          </a:p>
          <a:p>
            <a:pPr marL="457200" indent="-457200">
              <a:buAutoNum type="alphaLcParenBoth"/>
            </a:pPr>
            <a:r>
              <a:rPr lang="en-US" altLang="zh-CN" sz="2400" dirty="0" smtClean="0"/>
              <a:t>Learning Neighbor State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BEBBCAE-88D1-42F8-AC78-8F35214B5F4A}" type="slidenum">
              <a:rPr lang="en-US" altLang="zh-CN"/>
              <a:pPr/>
              <a:t>11</a:t>
            </a:fld>
            <a:endParaRPr lang="en-US" altLang="zh-CN"/>
          </a:p>
        </p:txBody>
      </p:sp>
      <p:pic>
        <p:nvPicPr>
          <p:cNvPr id="8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95736" y="40466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CN" sz="4000" dirty="0" smtClean="0"/>
              <a:t>Opportunistic Listening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13285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(a)sets the nodes in promiscuous mode</a:t>
            </a:r>
          </a:p>
          <a:p>
            <a:r>
              <a:rPr lang="en-US" altLang="zh-CN" sz="2400" dirty="0" smtClean="0"/>
              <a:t> </a:t>
            </a:r>
          </a:p>
          <a:p>
            <a:r>
              <a:rPr lang="en-US" altLang="zh-CN" sz="2400" dirty="0" smtClean="0"/>
              <a:t>(b) snoop on all communications,  store the overheard packets for                a limited period </a:t>
            </a:r>
            <a:r>
              <a:rPr lang="en-US" altLang="zh-CN" sz="2400" i="1" dirty="0" smtClean="0"/>
              <a:t>T</a:t>
            </a:r>
            <a:endParaRPr lang="en-US" altLang="zh-CN" sz="2400" dirty="0" smtClean="0"/>
          </a:p>
          <a:p>
            <a:pPr marL="457200" indent="-457200"/>
            <a:endParaRPr lang="en-US" altLang="zh-CN" sz="2400" dirty="0" smtClean="0"/>
          </a:p>
          <a:p>
            <a:pPr marL="457200" indent="-457200"/>
            <a:r>
              <a:rPr lang="en-US" altLang="zh-CN" sz="2400" dirty="0" smtClean="0"/>
              <a:t>(c) each node broadcasts </a:t>
            </a:r>
            <a:r>
              <a:rPr lang="en-US" altLang="zh-CN" sz="2400" b="1" i="1" dirty="0" smtClean="0"/>
              <a:t>reception reports</a:t>
            </a:r>
            <a:endParaRPr lang="en-US" altLang="zh-CN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33528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 smtClean="0"/>
              <a:t>Rule:</a:t>
            </a:r>
          </a:p>
          <a:p>
            <a:pPr marL="0" indent="0">
              <a:buNone/>
            </a:pPr>
            <a:r>
              <a:rPr lang="en-US" sz="1400" i="1" dirty="0" smtClean="0"/>
              <a:t>“A node should aim to maximize the number of native packets delivered in a single transmission, while ensuring that each intended next-hop has enough information to decode it’s native packet.”</a:t>
            </a:r>
            <a:endParaRPr lang="en-US" sz="1400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2385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93096"/>
            <a:ext cx="2952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Mu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501008"/>
            <a:ext cx="29241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95736" y="40466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CN" sz="4000" dirty="0" smtClean="0"/>
              <a:t>Opportunistic Coding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498080" cy="3352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Unneeded data should not be forwarded to areas where there is no interested receiver, wasting capacity.</a:t>
            </a:r>
          </a:p>
          <a:p>
            <a:pPr lvl="1"/>
            <a:r>
              <a:rPr lang="en-US" dirty="0" smtClean="0"/>
              <a:t>The coding algorithm should ensure that all next-hops of an encoded packet can decode their corresponding native packets.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725144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pc="40" dirty="0" smtClean="0"/>
              <a:t>Rule:</a:t>
            </a:r>
            <a:r>
              <a:rPr lang="en-US" sz="2000" spc="40" dirty="0" smtClean="0"/>
              <a:t>  To transmit </a:t>
            </a:r>
            <a:r>
              <a:rPr lang="en-US" sz="2000" i="1" spc="40" dirty="0" smtClean="0"/>
              <a:t>n</a:t>
            </a:r>
            <a:r>
              <a:rPr lang="en-US" sz="2000" spc="40" dirty="0" smtClean="0"/>
              <a:t> packets </a:t>
            </a:r>
            <a:r>
              <a:rPr lang="en-US" sz="2000" i="1" spc="40" dirty="0" smtClean="0"/>
              <a:t>p</a:t>
            </a:r>
            <a:r>
              <a:rPr lang="en-US" sz="2000" i="1" spc="40" baseline="-25000" dirty="0" smtClean="0"/>
              <a:t>1</a:t>
            </a:r>
            <a:r>
              <a:rPr lang="en-US" sz="2000" i="1" spc="40" dirty="0" smtClean="0"/>
              <a:t> … </a:t>
            </a:r>
            <a:r>
              <a:rPr lang="en-US" sz="2000" i="1" spc="40" dirty="0" err="1" smtClean="0"/>
              <a:t>p</a:t>
            </a:r>
            <a:r>
              <a:rPr lang="en-US" sz="2000" i="1" spc="40" baseline="-25000" dirty="0" err="1" smtClean="0"/>
              <a:t>n</a:t>
            </a:r>
            <a:r>
              <a:rPr lang="en-US" sz="2000" spc="40" dirty="0" smtClean="0"/>
              <a:t> to </a:t>
            </a:r>
            <a:r>
              <a:rPr lang="en-US" sz="2000" i="1" spc="40" dirty="0" smtClean="0"/>
              <a:t>n</a:t>
            </a:r>
            <a:r>
              <a:rPr lang="en-US" sz="2000" spc="40" dirty="0" smtClean="0"/>
              <a:t> next-hops </a:t>
            </a:r>
            <a:r>
              <a:rPr lang="en-US" sz="2000" i="1" spc="40" dirty="0" smtClean="0"/>
              <a:t>r</a:t>
            </a:r>
            <a:r>
              <a:rPr lang="en-US" sz="2000" i="1" spc="40" baseline="-25000" dirty="0" smtClean="0"/>
              <a:t>1</a:t>
            </a:r>
            <a:r>
              <a:rPr lang="en-US" sz="2000" i="1" spc="40" dirty="0" smtClean="0"/>
              <a:t> … </a:t>
            </a:r>
            <a:r>
              <a:rPr lang="en-US" sz="2000" i="1" spc="40" dirty="0" err="1" smtClean="0"/>
              <a:t>r</a:t>
            </a:r>
            <a:r>
              <a:rPr lang="en-US" sz="2000" i="1" spc="40" baseline="-25000" dirty="0" err="1" smtClean="0"/>
              <a:t>n</a:t>
            </a:r>
            <a:r>
              <a:rPr lang="en-US" sz="2000" spc="40" dirty="0" smtClean="0"/>
              <a:t>, a node can XOR the </a:t>
            </a:r>
            <a:r>
              <a:rPr lang="en-US" sz="2000" i="1" spc="40" dirty="0" smtClean="0"/>
              <a:t>n</a:t>
            </a:r>
            <a:r>
              <a:rPr lang="en-US" sz="2000" spc="40" dirty="0" smtClean="0"/>
              <a:t> packets together only if each next-hop </a:t>
            </a:r>
            <a:r>
              <a:rPr lang="en-US" sz="2000" i="1" spc="40" dirty="0" err="1" smtClean="0"/>
              <a:t>r</a:t>
            </a:r>
            <a:r>
              <a:rPr lang="en-US" sz="2000" i="1" spc="40" baseline="-25000" dirty="0" err="1" smtClean="0"/>
              <a:t>i</a:t>
            </a:r>
            <a:r>
              <a:rPr lang="en-US" sz="2000" spc="40" dirty="0" smtClean="0"/>
              <a:t> has all </a:t>
            </a:r>
            <a:r>
              <a:rPr lang="en-US" sz="2000" i="1" spc="40" dirty="0" smtClean="0"/>
              <a:t>n </a:t>
            </a:r>
            <a:r>
              <a:rPr lang="en-US" sz="2000" spc="40" dirty="0" smtClean="0"/>
              <a:t>- 1 packets </a:t>
            </a:r>
            <a:r>
              <a:rPr lang="en-US" sz="2000" i="1" spc="40" dirty="0" err="1" smtClean="0"/>
              <a:t>p</a:t>
            </a:r>
            <a:r>
              <a:rPr lang="en-US" sz="2000" i="1" spc="40" baseline="-25000" dirty="0" err="1" smtClean="0"/>
              <a:t>j</a:t>
            </a:r>
            <a:r>
              <a:rPr lang="en-US" sz="2000" spc="40" dirty="0" smtClean="0"/>
              <a:t> for </a:t>
            </a:r>
            <a:r>
              <a:rPr lang="en-US" sz="2000" i="1" spc="40" dirty="0" smtClean="0"/>
              <a:t>j</a:t>
            </a:r>
            <a:r>
              <a:rPr lang="en-US" sz="2000" spc="40" dirty="0" smtClean="0"/>
              <a:t> ≠ </a:t>
            </a:r>
            <a:r>
              <a:rPr lang="en-US" sz="2000" i="1" spc="40" dirty="0" err="1" smtClean="0"/>
              <a:t>i</a:t>
            </a:r>
            <a:endParaRPr lang="en-US" sz="2000" i="1" spc="40" baseline="-2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95736" y="40466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CN" sz="4000" dirty="0" smtClean="0"/>
              <a:t>Opportunistic Coding</a:t>
            </a:r>
          </a:p>
        </p:txBody>
      </p:sp>
      <p:pic>
        <p:nvPicPr>
          <p:cNvPr id="8" name="Picture 2" descr="C:\Users\Mu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Neighbor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(a)Reception report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(b)guess whether a neighbor has a particular packet.</a:t>
            </a:r>
          </a:p>
          <a:p>
            <a:pPr lvl="1"/>
            <a:r>
              <a:rPr lang="en-US" sz="2400" i="1" dirty="0" smtClean="0"/>
              <a:t>	COPE estimates the probability that a particular neighbor has a packet, as the delivery probability of the link between the packet’s previous hop and the neighbor.</a:t>
            </a:r>
          </a:p>
          <a:p>
            <a:pPr lvl="1"/>
            <a:r>
              <a:rPr lang="en-US" altLang="zh-CN" sz="2400" dirty="0" smtClean="0"/>
              <a:t>incorrect guess 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relevant native packet is retransmitted, encoded with a new set of native packets.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</a:t>
            </a:r>
          </a:p>
        </p:txBody>
      </p:sp>
      <p:pic>
        <p:nvPicPr>
          <p:cNvPr id="5" name="Picture 2" descr="C:\Users\Mu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BEBBCAE-88D1-42F8-AC78-8F35214B5F4A}" type="slidenum">
              <a:rPr lang="en-US" altLang="zh-CN"/>
              <a:pPr/>
              <a:t>15</a:t>
            </a:fld>
            <a:endParaRPr lang="en-US" altLang="zh-CN"/>
          </a:p>
        </p:txBody>
      </p:sp>
      <p:pic>
        <p:nvPicPr>
          <p:cNvPr id="8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7664" y="2276872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/>
              <a:t>Cope’s Gains</a:t>
            </a:r>
            <a:endParaRPr lang="zh-CN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Understanding COPE’s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498080" cy="38164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800" b="1" dirty="0" smtClean="0"/>
              <a:t>Coding Gain</a:t>
            </a:r>
          </a:p>
          <a:p>
            <a:pPr>
              <a:buNone/>
            </a:pPr>
            <a:r>
              <a:rPr lang="en-US" sz="3800" b="1" dirty="0" smtClean="0"/>
              <a:t>D</a:t>
            </a:r>
            <a:r>
              <a:rPr lang="en-US" altLang="zh-CN" sz="3800" b="1" dirty="0" smtClean="0"/>
              <a:t>efinition</a:t>
            </a:r>
            <a:r>
              <a:rPr lang="zh-CN" altLang="en-US" sz="3800" dirty="0" smtClean="0"/>
              <a:t>：</a:t>
            </a:r>
            <a:r>
              <a:rPr lang="en-US" altLang="zh-CN" sz="3800" dirty="0" smtClean="0"/>
              <a:t> </a:t>
            </a:r>
            <a:r>
              <a:rPr lang="en-US" dirty="0" smtClean="0"/>
              <a:t>the ratio of no. of transmissions required without COPE to the no. of transmissions used by COPE to deliver the same set of packets.</a:t>
            </a:r>
          </a:p>
          <a:p>
            <a:pPr>
              <a:buNone/>
            </a:pPr>
            <a:r>
              <a:rPr lang="en-US" b="1" i="1" dirty="0" smtClean="0"/>
              <a:t>Theorem</a:t>
            </a:r>
            <a:r>
              <a:rPr lang="en-US" i="1" dirty="0" smtClean="0"/>
              <a:t>: In the absence of opportunistic listening, COPE’s maximum coding gain is 2, and it is achievable.</a:t>
            </a:r>
          </a:p>
          <a:p>
            <a:pPr lvl="1">
              <a:buNone/>
            </a:pPr>
            <a:r>
              <a:rPr lang="en-US" i="1" dirty="0" smtClean="0"/>
              <a:t>O</a:t>
            </a:r>
            <a:r>
              <a:rPr lang="en-US" altLang="zh-CN" i="1" dirty="0" smtClean="0"/>
              <a:t>bviously, </a:t>
            </a:r>
            <a:r>
              <a:rPr lang="en-US" altLang="zh-CN" dirty="0" smtClean="0"/>
              <a:t>this number is greater than 1</a:t>
            </a:r>
          </a:p>
          <a:p>
            <a:pPr lvl="1">
              <a:buNone/>
            </a:pPr>
            <a:r>
              <a:rPr lang="en-US" altLang="zh-CN" dirty="0" smtClean="0"/>
              <a:t>And 4/3 for Alice-Bob Example</a:t>
            </a:r>
            <a:endParaRPr lang="en-US" i="1" dirty="0" smtClean="0"/>
          </a:p>
          <a:p>
            <a:endParaRPr lang="en-US" dirty="0" smtClean="0"/>
          </a:p>
        </p:txBody>
      </p:sp>
      <p:pic>
        <p:nvPicPr>
          <p:cNvPr id="5" name="Picture 2" descr="C:\Users\Mu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Gain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9DDC-7C61-4032-AAC7-9A4A90A9B66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4896544" cy="106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43608" y="378904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Coding gain of the chain tends to 2 as the number of intermediate nodes increases.</a:t>
            </a:r>
          </a:p>
          <a:p>
            <a:r>
              <a:rPr lang="en-US" altLang="zh-CN" sz="2400" dirty="0" smtClean="0"/>
              <a:t>The complete proof is in Appendix A.</a:t>
            </a:r>
            <a:endParaRPr lang="zh-CN" altLang="en-US" sz="2400" dirty="0"/>
          </a:p>
        </p:txBody>
      </p:sp>
      <p:pic>
        <p:nvPicPr>
          <p:cNvPr id="10" name="Picture 2" descr="C:\Users\Mu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en-US" dirty="0" smtClean="0"/>
              <a:t>Coding Gain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24036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32004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584" y="494116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Coding gain = 4/3 = 1.33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94116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Coding gain = 8/5 = 1.6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9DDC-7C61-4032-AAC7-9A4A90A9B66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2915816" y="5805264"/>
            <a:ext cx="4034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In the presence of opportunistic listening</a:t>
            </a:r>
          </a:p>
        </p:txBody>
      </p:sp>
      <p:pic>
        <p:nvPicPr>
          <p:cNvPr id="10" name="Picture 2" descr="C:\Users\Mu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1560" y="119675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Obviously, the coding gain in Alice and Bob example is 4/3.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Understanding COPE’s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064896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b="1" dirty="0" err="1" smtClean="0"/>
              <a:t>Coding+MAC</a:t>
            </a:r>
            <a:r>
              <a:rPr lang="en-US" sz="3800" b="1" dirty="0" smtClean="0"/>
              <a:t> Gain</a:t>
            </a:r>
          </a:p>
          <a:p>
            <a:r>
              <a:rPr lang="en-US" b="1" dirty="0" smtClean="0"/>
              <a:t>D</a:t>
            </a:r>
            <a:r>
              <a:rPr lang="en-US" altLang="zh-CN" b="1" dirty="0" smtClean="0"/>
              <a:t>efinition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the ratio of the</a:t>
            </a:r>
          </a:p>
          <a:p>
            <a:pPr>
              <a:buNone/>
            </a:pPr>
            <a:r>
              <a:rPr lang="en-US" altLang="zh-CN" dirty="0" smtClean="0"/>
              <a:t>	bottleneck’s draining rate with COPE to its draining rate without COPE.</a:t>
            </a:r>
            <a:endParaRPr lang="en-US" dirty="0" smtClean="0"/>
          </a:p>
          <a:p>
            <a:r>
              <a:rPr lang="en-US" b="1" i="1" dirty="0" smtClean="0"/>
              <a:t>Theorem 2</a:t>
            </a:r>
            <a:r>
              <a:rPr lang="en-US" i="1" dirty="0" smtClean="0"/>
              <a:t>: </a:t>
            </a:r>
            <a:r>
              <a:rPr lang="en-US" altLang="zh-CN" i="1" dirty="0" smtClean="0"/>
              <a:t>In the absence of opportunistic listening, COPE’s maximum </a:t>
            </a:r>
            <a:r>
              <a:rPr lang="en-US" altLang="zh-CN" i="1" dirty="0" err="1" smtClean="0"/>
              <a:t>Coding+MAC</a:t>
            </a:r>
            <a:r>
              <a:rPr lang="en-US" altLang="zh-CN" i="1" dirty="0" smtClean="0"/>
              <a:t> gain is 2, and it is achievable</a:t>
            </a:r>
            <a:r>
              <a:rPr lang="en-US" i="1" dirty="0" smtClean="0"/>
              <a:t>.</a:t>
            </a:r>
          </a:p>
          <a:p>
            <a:endParaRPr lang="en-US" i="1" dirty="0" smtClean="0"/>
          </a:p>
          <a:p>
            <a:endParaRPr lang="en-US" dirty="0" smtClean="0"/>
          </a:p>
        </p:txBody>
      </p:sp>
      <p:pic>
        <p:nvPicPr>
          <p:cNvPr id="5" name="Picture 2" descr="C:\Users\Mu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BEBBCAE-88D1-42F8-AC78-8F35214B5F4A}" type="slidenum">
              <a:rPr lang="en-US" altLang="zh-CN"/>
              <a:pPr/>
              <a:t>2</a:t>
            </a:fld>
            <a:endParaRPr lang="en-US" altLang="zh-CN"/>
          </a:p>
        </p:txBody>
      </p:sp>
      <p:pic>
        <p:nvPicPr>
          <p:cNvPr id="8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95736" y="40466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/>
              <a:t>Outline</a:t>
            </a:r>
            <a:endParaRPr lang="zh-CN" alt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1772816"/>
            <a:ext cx="56886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dirty="0" smtClean="0"/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dirty="0" smtClean="0"/>
              <a:t>Cope Overview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dirty="0" smtClean="0"/>
              <a:t>Cope Gains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dirty="0" smtClean="0"/>
              <a:t>Making it work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dirty="0" smtClean="0"/>
              <a:t>Implementation details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dirty="0" smtClean="0"/>
              <a:t>Experimental results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dirty="0" smtClean="0"/>
              <a:t>Conclusions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COPE+MAC Gains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4533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539552" y="162880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/>
              <a:t>Theorem 3</a:t>
            </a:r>
            <a:r>
              <a:rPr lang="en-US" altLang="zh-CN" sz="2800" i="1" dirty="0" smtClean="0"/>
              <a:t>: In the presence of opportunistic listening, COPE’s maximum </a:t>
            </a:r>
            <a:r>
              <a:rPr lang="en-US" altLang="zh-CN" sz="2800" i="1" dirty="0" err="1" smtClean="0"/>
              <a:t>Coding+MAC</a:t>
            </a:r>
            <a:r>
              <a:rPr lang="en-US" altLang="zh-CN" sz="2800" i="1" dirty="0" smtClean="0"/>
              <a:t> gain is unbounded.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768" y="5013176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Table 2</a:t>
            </a:r>
            <a:r>
              <a:rPr lang="en-US" altLang="zh-CN" sz="1200" dirty="0" smtClean="0"/>
              <a:t>—Theoretical gains for a few basic topologies</a:t>
            </a:r>
            <a:endParaRPr lang="zh-CN" altLang="en-US" sz="1200" dirty="0"/>
          </a:p>
        </p:txBody>
      </p:sp>
      <p:pic>
        <p:nvPicPr>
          <p:cNvPr id="9" name="Picture 2" descr="C:\Users\Mu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BEBBCAE-88D1-42F8-AC78-8F35214B5F4A}" type="slidenum">
              <a:rPr lang="en-US" altLang="zh-CN"/>
              <a:pPr/>
              <a:t>21</a:t>
            </a:fld>
            <a:endParaRPr lang="en-US" altLang="zh-CN"/>
          </a:p>
        </p:txBody>
      </p:sp>
      <p:pic>
        <p:nvPicPr>
          <p:cNvPr id="8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7664" y="2276872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/>
              <a:t>Making it work</a:t>
            </a:r>
            <a:endParaRPr lang="zh-CN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Coding </a:t>
            </a:r>
            <a:r>
              <a:rPr lang="en-US" dirty="0"/>
              <a:t>A</a:t>
            </a:r>
            <a:r>
              <a:rPr lang="en-US" dirty="0" smtClean="0"/>
              <a:t>lgorithm</a:t>
            </a:r>
          </a:p>
          <a:p>
            <a:r>
              <a:rPr lang="en-US" dirty="0" smtClean="0"/>
              <a:t>Packet Decoding</a:t>
            </a:r>
          </a:p>
          <a:p>
            <a:r>
              <a:rPr lang="en-US" dirty="0" smtClean="0"/>
              <a:t>Pseudo-broadcast</a:t>
            </a:r>
          </a:p>
          <a:p>
            <a:r>
              <a:rPr lang="en-US" dirty="0" smtClean="0"/>
              <a:t>Hop-by-hop ACKs and Retransmissions</a:t>
            </a:r>
          </a:p>
          <a:p>
            <a:r>
              <a:rPr lang="en-US" dirty="0" smtClean="0"/>
              <a:t>Preventing TCP packet reordering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9DDC-7C61-4032-AAC7-9A4A90A9B66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Coding </a:t>
            </a:r>
            <a:r>
              <a:rPr lang="en-US" dirty="0"/>
              <a:t>A</a:t>
            </a:r>
            <a:r>
              <a:rPr lang="en-US" dirty="0" smtClean="0"/>
              <a:t>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Never delaying packets</a:t>
            </a:r>
          </a:p>
          <a:p>
            <a:pPr lvl="1"/>
            <a:r>
              <a:rPr lang="en-US" sz="2400" dirty="0" smtClean="0"/>
              <a:t>Does not wait for additional </a:t>
            </a:r>
            <a:r>
              <a:rPr lang="en-US" sz="2400" dirty="0" err="1" smtClean="0"/>
              <a:t>codable</a:t>
            </a:r>
            <a:r>
              <a:rPr lang="en-US" sz="2400" dirty="0" smtClean="0"/>
              <a:t> packets to arrive</a:t>
            </a:r>
          </a:p>
          <a:p>
            <a:r>
              <a:rPr lang="en-US" dirty="0" smtClean="0"/>
              <a:t>Preference to XOR packets of similar lengths</a:t>
            </a:r>
          </a:p>
          <a:p>
            <a:pPr lvl="1"/>
            <a:r>
              <a:rPr lang="en-US" altLang="zh-CN" sz="2400" dirty="0" smtClean="0"/>
              <a:t>Distinguish between small and large packets</a:t>
            </a:r>
          </a:p>
          <a:p>
            <a:r>
              <a:rPr lang="en-US" altLang="zh-CN" dirty="0" smtClean="0"/>
              <a:t>Never code together packets headed to the same next-hop</a:t>
            </a:r>
          </a:p>
          <a:p>
            <a:pPr lvl="1"/>
            <a:r>
              <a:rPr lang="en-US" altLang="zh-CN" sz="1900" dirty="0" smtClean="0"/>
              <a:t>maintains two virtual queues per neighbor; one for small packets and another for large packets, an entry is added to the appropriate virtual queue based on the packet’s </a:t>
            </a:r>
            <a:r>
              <a:rPr lang="en-US" altLang="zh-CN" sz="1900" dirty="0" err="1" smtClean="0"/>
              <a:t>nexthop</a:t>
            </a:r>
            <a:r>
              <a:rPr lang="en-US" altLang="zh-CN" sz="1900" dirty="0" smtClean="0"/>
              <a:t> and size</a:t>
            </a:r>
            <a:endParaRPr lang="en-US" sz="2400" dirty="0" smtClean="0"/>
          </a:p>
          <a:p>
            <a:r>
              <a:rPr lang="en-US" dirty="0" err="1" smtClean="0"/>
              <a:t>Dequeue</a:t>
            </a:r>
            <a:r>
              <a:rPr lang="en-US" dirty="0" smtClean="0"/>
              <a:t> the packet at the head of the FIFO</a:t>
            </a:r>
          </a:p>
          <a:p>
            <a:pPr lvl="1"/>
            <a:r>
              <a:rPr lang="en-US" sz="1900" dirty="0" smtClean="0"/>
              <a:t>Look only at the head of the virtual queues,</a:t>
            </a:r>
            <a:r>
              <a:rPr lang="en-US" altLang="zh-CN" sz="1900" dirty="0" smtClean="0"/>
              <a:t> determine if it is a small or a large packet</a:t>
            </a:r>
            <a:endParaRPr lang="en-US" sz="1900" dirty="0" smtClean="0"/>
          </a:p>
          <a:p>
            <a:r>
              <a:rPr lang="en-US" dirty="0" smtClean="0"/>
              <a:t>Each neighbor has a high probability of decoding the packet – Threshold probability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9DDC-7C61-4032-AAC7-9A4A90A9B66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Packet Decoding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Each node maintains a packet pool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When a node receives an </a:t>
            </a:r>
            <a:r>
              <a:rPr lang="en-US" dirty="0" err="1" smtClean="0"/>
              <a:t>XORed</a:t>
            </a:r>
            <a:r>
              <a:rPr lang="en-US" dirty="0" smtClean="0"/>
              <a:t> collection of packets, it searches for the corresponding native node from it’s pool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It ultimately XORs the </a:t>
            </a:r>
            <a:r>
              <a:rPr lang="en-US" i="1" dirty="0" smtClean="0"/>
              <a:t>n</a:t>
            </a:r>
            <a:r>
              <a:rPr lang="en-US" dirty="0" smtClean="0"/>
              <a:t> - 1 packets with the received encoded packet to retrieve it’s own native packet.</a:t>
            </a:r>
            <a:endParaRPr lang="en-US" dirty="0"/>
          </a:p>
        </p:txBody>
      </p:sp>
      <p:pic>
        <p:nvPicPr>
          <p:cNvPr id="5" name="Picture 2" descr="C:\Users\Mu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Pseudo-broadcast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74846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802.11 MAC modes: </a:t>
            </a:r>
            <a:r>
              <a:rPr lang="en-US" altLang="zh-CN" sz="2400" dirty="0" err="1" smtClean="0"/>
              <a:t>unicast</a:t>
            </a:r>
            <a:r>
              <a:rPr lang="en-US" altLang="zh-CN" sz="2400" dirty="0" smtClean="0"/>
              <a:t> and broadcast</a:t>
            </a:r>
          </a:p>
          <a:p>
            <a:endParaRPr lang="en-US" altLang="zh-CN" dirty="0" smtClean="0"/>
          </a:p>
          <a:p>
            <a:r>
              <a:rPr lang="en-US" altLang="zh-CN" sz="2400" b="1" dirty="0" err="1" smtClean="0"/>
              <a:t>Unicast</a:t>
            </a:r>
            <a:r>
              <a:rPr lang="en-US" altLang="zh-CN" sz="24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packets are immediately </a:t>
            </a:r>
            <a:r>
              <a:rPr lang="en-US" altLang="zh-CN" i="1" dirty="0" err="1" smtClean="0"/>
              <a:t>ack</a:t>
            </a:r>
            <a:r>
              <a:rPr lang="en-US" altLang="zh-CN" dirty="0" err="1" smtClean="0"/>
              <a:t>ed</a:t>
            </a:r>
            <a:r>
              <a:rPr lang="en-US" altLang="zh-CN" dirty="0" smtClean="0"/>
              <a:t> by next-hops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back-off if an </a:t>
            </a:r>
            <a:r>
              <a:rPr lang="en-US" altLang="zh-CN" i="1" dirty="0" err="1" smtClean="0"/>
              <a:t>ack</a:t>
            </a:r>
            <a:r>
              <a:rPr lang="en-US" altLang="zh-CN" dirty="0" smtClean="0"/>
              <a:t> is not received</a:t>
            </a:r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r>
              <a:rPr lang="en-US" altLang="zh-CN" sz="2400" b="1" dirty="0" smtClean="0"/>
              <a:t>Broadcast: </a:t>
            </a:r>
            <a:r>
              <a:rPr lang="en-US" altLang="zh-CN" dirty="0" smtClean="0"/>
              <a:t>Since COPE broadcasts encoded packets to their next hops, the natural approach would be to use broadcast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Low reliability (In the absence of the </a:t>
            </a:r>
            <a:r>
              <a:rPr lang="en-US" altLang="zh-CN" dirty="0" err="1" smtClean="0"/>
              <a:t>acks</a:t>
            </a:r>
            <a:r>
              <a:rPr lang="en-US" altLang="zh-CN" dirty="0" smtClean="0"/>
              <a:t>, the broadcast mode offers no retransmissions)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cannot detect collisions, does not back off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high collision rates, poor throughput </a:t>
            </a:r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Solution:   </a:t>
            </a:r>
            <a:r>
              <a:rPr lang="en-US" altLang="zh-CN" sz="3200" b="1" i="1" dirty="0" smtClean="0"/>
              <a:t>Pseudo-broadcast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Picture 2" descr="C:\Users\Mu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800" dirty="0" smtClean="0"/>
              <a:t>Pseudo-Broadcast</a:t>
            </a:r>
          </a:p>
          <a:p>
            <a:pPr lvl="1"/>
            <a:r>
              <a:rPr lang="en-US" dirty="0" smtClean="0"/>
              <a:t>Piggybacks on 802.11 </a:t>
            </a:r>
            <a:r>
              <a:rPr lang="en-US" dirty="0" err="1" smtClean="0"/>
              <a:t>Unicast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it </a:t>
            </a:r>
            <a:r>
              <a:rPr lang="en-US" dirty="0" err="1" smtClean="0"/>
              <a:t>Unicasts</a:t>
            </a:r>
            <a:r>
              <a:rPr lang="en-US" dirty="0" smtClean="0"/>
              <a:t> packets meant for Broadcast.</a:t>
            </a:r>
          </a:p>
          <a:p>
            <a:pPr lvl="1"/>
            <a:r>
              <a:rPr lang="en-US" dirty="0" smtClean="0"/>
              <a:t>Link-layer </a:t>
            </a:r>
            <a:r>
              <a:rPr lang="en-US" i="1" dirty="0" err="1" smtClean="0"/>
              <a:t>dest</a:t>
            </a:r>
            <a:r>
              <a:rPr lang="en-US" dirty="0" smtClean="0"/>
              <a:t> field is sent to the MAC address of one of the intended recipients, with an XOR-header added afterward, listing all the next-hops. (All nodes hear this packet)</a:t>
            </a:r>
          </a:p>
          <a:p>
            <a:pPr lvl="1"/>
            <a:r>
              <a:rPr lang="en-US" dirty="0" smtClean="0"/>
              <a:t>If the recipient receives a packet with a MAC address different from it’s own and if it is a next-hop, it processes it further. Else, it stores it in a buffer.</a:t>
            </a:r>
          </a:p>
          <a:p>
            <a:pPr lvl="1"/>
            <a:r>
              <a:rPr lang="en-US" dirty="0" smtClean="0"/>
              <a:t>Since this is essentially </a:t>
            </a:r>
            <a:r>
              <a:rPr lang="en-US" dirty="0" err="1" smtClean="0"/>
              <a:t>Unicast</a:t>
            </a:r>
            <a:r>
              <a:rPr lang="en-US" dirty="0" smtClean="0"/>
              <a:t>, collisions are detected, and back-off is possible as well.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Pseudo-broadcast</a:t>
            </a:r>
          </a:p>
        </p:txBody>
      </p:sp>
      <p:pic>
        <p:nvPicPr>
          <p:cNvPr id="5" name="Picture 2" descr="C:\Users\Mu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Hop-by-hop ACKs and Retransmissions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Encoded packets require all next hops to </a:t>
            </a:r>
            <a:r>
              <a:rPr lang="en-US" dirty="0" err="1" smtClean="0"/>
              <a:t>ack</a:t>
            </a:r>
            <a:r>
              <a:rPr lang="en-US" dirty="0" smtClean="0"/>
              <a:t> the receipt of the associated native packet</a:t>
            </a:r>
          </a:p>
          <a:p>
            <a:pPr lvl="1"/>
            <a:r>
              <a:rPr lang="en-US" sz="2400" dirty="0" smtClean="0"/>
              <a:t>Only one node ACKs (pseudo-broadcast)</a:t>
            </a:r>
          </a:p>
          <a:p>
            <a:pPr lvl="1"/>
            <a:r>
              <a:rPr lang="en-US" sz="2400" dirty="0" smtClean="0"/>
              <a:t>There is still a probability of loss to other next hops</a:t>
            </a:r>
          </a:p>
          <a:p>
            <a:pPr lvl="1"/>
            <a:r>
              <a:rPr lang="en-US" sz="2400" dirty="0" smtClean="0"/>
              <a:t>Hence, each node ACKs the reception of native packet</a:t>
            </a:r>
          </a:p>
          <a:p>
            <a:pPr lvl="1"/>
            <a:r>
              <a:rPr lang="en-US" sz="2400" dirty="0" smtClean="0"/>
              <a:t>If not-</a:t>
            </a:r>
            <a:r>
              <a:rPr lang="en-US" sz="2400" dirty="0" err="1" smtClean="0"/>
              <a:t>acked</a:t>
            </a:r>
            <a:r>
              <a:rPr lang="en-US" sz="2400" dirty="0" smtClean="0"/>
              <a:t>, retransmitted, potentially encoded with other packets</a:t>
            </a:r>
          </a:p>
          <a:p>
            <a:pPr lvl="1"/>
            <a:r>
              <a:rPr lang="en-US" sz="2400" dirty="0" smtClean="0"/>
              <a:t>Overhead - highly inefficient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9DDC-7C61-4032-AAC7-9A4A90A9B66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Hop-by-hop ACKs and Retransmissions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Asynchronous ACKs and Retransmissions</a:t>
            </a:r>
          </a:p>
          <a:p>
            <a:pPr lvl="1"/>
            <a:r>
              <a:rPr lang="en-US" dirty="0" smtClean="0"/>
              <a:t>Cumulatively ACK every T</a:t>
            </a:r>
            <a:r>
              <a:rPr lang="en-US" baseline="-25000" dirty="0" smtClean="0"/>
              <a:t>a</a:t>
            </a:r>
            <a:r>
              <a:rPr lang="en-US" dirty="0" smtClean="0"/>
              <a:t> seconds</a:t>
            </a:r>
          </a:p>
          <a:p>
            <a:pPr lvl="1"/>
            <a:r>
              <a:rPr lang="en-US" dirty="0" smtClean="0"/>
              <a:t>If a packet is not </a:t>
            </a:r>
            <a:r>
              <a:rPr lang="en-US" dirty="0" err="1" smtClean="0"/>
              <a:t>ACKed</a:t>
            </a:r>
            <a:r>
              <a:rPr lang="en-US" dirty="0" smtClean="0"/>
              <a:t> in T</a:t>
            </a:r>
            <a:r>
              <a:rPr lang="en-US" baseline="-25000" dirty="0" smtClean="0"/>
              <a:t>a</a:t>
            </a:r>
            <a:r>
              <a:rPr lang="en-US" dirty="0" smtClean="0"/>
              <a:t> seconds, retransmitted </a:t>
            </a:r>
          </a:p>
          <a:p>
            <a:pPr lvl="1"/>
            <a:r>
              <a:rPr lang="en-US" dirty="0" smtClean="0"/>
              <a:t>Piggy-back ACKs in COPE header of data packets</a:t>
            </a:r>
          </a:p>
          <a:p>
            <a:pPr lvl="1"/>
            <a:r>
              <a:rPr lang="en-US" dirty="0" smtClean="0"/>
              <a:t>If no data packets, send periodic control packets (same packets as reception reports)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9DDC-7C61-4032-AAC7-9A4A90A9B66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TCP Packet Reordering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Asynchronous ACKs can cause packet reordering</a:t>
            </a:r>
          </a:p>
          <a:p>
            <a:pPr lvl="1"/>
            <a:r>
              <a:rPr lang="en-US" dirty="0" smtClean="0"/>
              <a:t>TCP can take this as a sign of congestion</a:t>
            </a:r>
          </a:p>
          <a:p>
            <a:endParaRPr lang="en-US" dirty="0"/>
          </a:p>
          <a:p>
            <a:r>
              <a:rPr lang="en-US" dirty="0" smtClean="0"/>
              <a:t>Ordering agent</a:t>
            </a:r>
          </a:p>
          <a:p>
            <a:pPr lvl="1"/>
            <a:r>
              <a:rPr lang="en-US" dirty="0" smtClean="0"/>
              <a:t>Ensures TCP packets are delivered in order</a:t>
            </a:r>
          </a:p>
          <a:p>
            <a:pPr lvl="1"/>
            <a:r>
              <a:rPr lang="en-US" dirty="0" smtClean="0"/>
              <a:t>Maintains packet buffer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9DDC-7C61-4032-AAC7-9A4A90A9B66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BEBBCAE-88D1-42F8-AC78-8F35214B5F4A}" type="slidenum">
              <a:rPr lang="en-US" altLang="zh-CN"/>
              <a:pPr/>
              <a:t>3</a:t>
            </a:fld>
            <a:endParaRPr lang="en-US" altLang="zh-CN"/>
          </a:p>
        </p:txBody>
      </p:sp>
      <p:pic>
        <p:nvPicPr>
          <p:cNvPr id="8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7664" y="2276872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/>
              <a:t>Introduction</a:t>
            </a:r>
            <a:endParaRPr lang="zh-CN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BEBBCAE-88D1-42F8-AC78-8F35214B5F4A}" type="slidenum">
              <a:rPr lang="en-US" altLang="zh-CN"/>
              <a:pPr/>
              <a:t>30</a:t>
            </a:fld>
            <a:endParaRPr lang="en-US" altLang="zh-CN"/>
          </a:p>
        </p:txBody>
      </p:sp>
      <p:pic>
        <p:nvPicPr>
          <p:cNvPr id="8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31640" y="2276872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/>
              <a:t>Implementation</a:t>
            </a:r>
            <a:endParaRPr lang="zh-CN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40768"/>
            <a:ext cx="5472608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2664296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Packet Format: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C:\Users\Mu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556792"/>
            <a:ext cx="2592288" cy="53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Control Flow :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0768"/>
            <a:ext cx="4824536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Implementation Details</a:t>
            </a:r>
            <a:endParaRPr lang="en-US" dirty="0"/>
          </a:p>
        </p:txBody>
      </p:sp>
      <p:pic>
        <p:nvPicPr>
          <p:cNvPr id="7" name="Picture 2" descr="C:\Users\Mu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BEBBCAE-88D1-42F8-AC78-8F35214B5F4A}" type="slidenum">
              <a:rPr lang="en-US" altLang="zh-CN"/>
              <a:pPr/>
              <a:t>33</a:t>
            </a:fld>
            <a:endParaRPr lang="en-US" altLang="zh-CN"/>
          </a:p>
        </p:txBody>
      </p:sp>
      <p:pic>
        <p:nvPicPr>
          <p:cNvPr id="8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7664" y="2276872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/>
              <a:t>Experimental </a:t>
            </a:r>
          </a:p>
          <a:p>
            <a:pPr algn="ctr"/>
            <a:r>
              <a:rPr lang="en-US" altLang="zh-CN" sz="8000" dirty="0" smtClean="0"/>
              <a:t>Result</a:t>
            </a:r>
            <a:endParaRPr lang="zh-CN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20 nodes</a:t>
            </a:r>
          </a:p>
          <a:p>
            <a:pPr lvl="1"/>
            <a:r>
              <a:rPr lang="en-US" dirty="0" smtClean="0"/>
              <a:t>Path between nodes are 1 to 6 hops in length</a:t>
            </a:r>
          </a:p>
          <a:p>
            <a:pPr lvl="1"/>
            <a:r>
              <a:rPr lang="en-US" dirty="0" smtClean="0"/>
              <a:t>802.11a with a bit-rate of 6Mb/s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Linux and click toolkit</a:t>
            </a:r>
          </a:p>
          <a:p>
            <a:pPr lvl="1"/>
            <a:r>
              <a:rPr lang="en-US" dirty="0" smtClean="0"/>
              <a:t>User daemon and exposes a new interface</a:t>
            </a:r>
          </a:p>
          <a:p>
            <a:pPr lvl="1"/>
            <a:r>
              <a:rPr lang="en-US" dirty="0" smtClean="0"/>
              <a:t>Applications use this interface</a:t>
            </a:r>
          </a:p>
          <a:p>
            <a:pPr lvl="2"/>
            <a:r>
              <a:rPr lang="en-US" dirty="0" smtClean="0"/>
              <a:t>No modification to application is necessary</a:t>
            </a:r>
          </a:p>
          <a:p>
            <a:r>
              <a:rPr lang="en-US" dirty="0" smtClean="0"/>
              <a:t>Traffic model</a:t>
            </a:r>
          </a:p>
          <a:p>
            <a:pPr lvl="1"/>
            <a:r>
              <a:rPr lang="en-US" i="1" dirty="0" err="1"/>
              <a:t>u</a:t>
            </a:r>
            <a:r>
              <a:rPr lang="en-US" i="1" dirty="0" err="1" smtClean="0"/>
              <a:t>dpgen</a:t>
            </a:r>
            <a:r>
              <a:rPr lang="en-US" dirty="0" smtClean="0"/>
              <a:t> to generate UDP traffic</a:t>
            </a:r>
          </a:p>
          <a:p>
            <a:pPr lvl="1"/>
            <a:r>
              <a:rPr lang="en-US" i="1" dirty="0" err="1" smtClean="0"/>
              <a:t>ttcp</a:t>
            </a:r>
            <a:r>
              <a:rPr lang="en-US" dirty="0" smtClean="0"/>
              <a:t> to generate TCP traffic</a:t>
            </a:r>
          </a:p>
          <a:p>
            <a:pPr lvl="1"/>
            <a:r>
              <a:rPr lang="en-US" dirty="0" smtClean="0"/>
              <a:t>Poisson arrivals, </a:t>
            </a:r>
            <a:r>
              <a:rPr lang="en-US" dirty="0"/>
              <a:t>P</a:t>
            </a:r>
            <a:r>
              <a:rPr lang="en-US" dirty="0" smtClean="0"/>
              <a:t>areto file size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9DDC-7C61-4032-AAC7-9A4A90A9B664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8077200" cy="538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8077200" cy="538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Network throughput</a:t>
            </a:r>
          </a:p>
          <a:p>
            <a:pPr lvl="1"/>
            <a:r>
              <a:rPr lang="en-US" dirty="0" smtClean="0"/>
              <a:t>Total end-to-end throughput (sum of throughput of all flows in a network)</a:t>
            </a:r>
          </a:p>
          <a:p>
            <a:r>
              <a:rPr lang="en-US" b="1" dirty="0" smtClean="0"/>
              <a:t>Throughput gain</a:t>
            </a:r>
          </a:p>
          <a:p>
            <a:pPr lvl="1"/>
            <a:r>
              <a:rPr lang="en-US" dirty="0" smtClean="0"/>
              <a:t>The ratio of measured throughput with and without COPE</a:t>
            </a:r>
          </a:p>
          <a:p>
            <a:pPr lvl="1"/>
            <a:r>
              <a:rPr lang="en-US" dirty="0" smtClean="0"/>
              <a:t>Calculate from two consecutive experiments, with coding turned on and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9DDC-7C61-4032-AAC7-9A4A90A9B66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COPE in gadget </a:t>
            </a:r>
            <a:r>
              <a:rPr lang="en-US" altLang="zh-CN" dirty="0" smtClean="0"/>
              <a:t>topologies:</a:t>
            </a:r>
            <a:br>
              <a:rPr lang="en-US" altLang="zh-CN" dirty="0" smtClean="0"/>
            </a:br>
            <a:r>
              <a:rPr lang="en-US" dirty="0" smtClean="0"/>
              <a:t>Long-lived </a:t>
            </a:r>
            <a:r>
              <a:rPr lang="en-US" dirty="0" smtClean="0"/>
              <a:t>TCP flows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25767"/>
            <a:ext cx="8458200" cy="155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247788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524000"/>
            <a:ext cx="1524000" cy="101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371600"/>
            <a:ext cx="171258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90600" y="4507468"/>
            <a:ext cx="139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to 1.33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4507468"/>
            <a:ext cx="139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to 1.33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4507468"/>
            <a:ext cx="128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to 1.6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7544" y="5105400"/>
            <a:ext cx="8219256" cy="14017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</a:t>
            </a:r>
            <a:r>
              <a:rPr lang="en-US" altLang="zh-CN" b="1" dirty="0" smtClean="0"/>
              <a:t>hroughput gain </a:t>
            </a:r>
            <a:r>
              <a:rPr lang="en-US" b="1" dirty="0" smtClean="0"/>
              <a:t>corresponds to coding gain</a:t>
            </a:r>
            <a:r>
              <a:rPr lang="zh-CN" altLang="en-US" b="1" dirty="0" smtClean="0"/>
              <a:t>，</a:t>
            </a:r>
            <a:r>
              <a:rPr lang="en-US" altLang="zh-CN" b="1" dirty="0" smtClean="0"/>
              <a:t>rather than </a:t>
            </a:r>
            <a:r>
              <a:rPr lang="en-US" altLang="zh-CN" b="1" dirty="0" err="1" smtClean="0"/>
              <a:t>Coding+MAC</a:t>
            </a:r>
            <a:r>
              <a:rPr lang="en-US" altLang="zh-CN" b="1" dirty="0" smtClean="0"/>
              <a:t>  gain</a:t>
            </a:r>
            <a:endParaRPr lang="en-US" b="1" dirty="0" smtClean="0"/>
          </a:p>
          <a:p>
            <a:pPr lvl="1"/>
            <a:r>
              <a:rPr lang="en-US" dirty="0" smtClean="0"/>
              <a:t>TCP backs-off due to congestion control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 match the draining rate at the bottleneck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9DDC-7C61-4032-AAC7-9A4A90A9B66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Long-lived UDP flows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47788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0"/>
            <a:ext cx="1524000" cy="101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371600"/>
            <a:ext cx="171258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00200" y="4267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35768" y="42672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8388" y="4267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401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Close to Coding + MAC gain</a:t>
            </a:r>
          </a:p>
          <a:p>
            <a:pPr lvl="1"/>
            <a:r>
              <a:rPr lang="en-US" dirty="0" smtClean="0"/>
              <a:t>XOR headers add small overhead (5-8%)</a:t>
            </a:r>
          </a:p>
          <a:p>
            <a:pPr lvl="1"/>
            <a:r>
              <a:rPr lang="en-US" dirty="0" smtClean="0"/>
              <a:t>The difference is also due to imperfect </a:t>
            </a:r>
            <a:r>
              <a:rPr lang="en-US" dirty="0" smtClean="0"/>
              <a:t>overhearing</a:t>
            </a:r>
            <a:r>
              <a:rPr lang="en-US" altLang="zh-CN" dirty="0" smtClean="0"/>
              <a:t> , flow asymmetry</a:t>
            </a: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804" y="3124200"/>
            <a:ext cx="881619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9DDC-7C61-4032-AAC7-9A4A90A9B66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COPE in an Ad Hoc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TCP:</a:t>
            </a:r>
          </a:p>
          <a:p>
            <a:r>
              <a:rPr lang="en-US" sz="2400" dirty="0" smtClean="0"/>
              <a:t>TCP flows arrive according to a Poisson process, pick sender and receiver randomly, and the traffic models the Internet.</a:t>
            </a:r>
          </a:p>
          <a:p>
            <a:r>
              <a:rPr lang="en-US" sz="2400" dirty="0" smtClean="0"/>
              <a:t>TCP does not show significant improvement ( average gain is 2-3%)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altLang="zh-CN" b="1" dirty="0" smtClean="0"/>
              <a:t>Why ?</a:t>
            </a:r>
            <a:endParaRPr lang="en-US" dirty="0" smtClean="0"/>
          </a:p>
          <a:p>
            <a:pPr>
              <a:buNone/>
            </a:pPr>
            <a:r>
              <a:rPr lang="en-US" altLang="zh-CN" b="1" dirty="0" smtClean="0"/>
              <a:t>Collision- related losses:</a:t>
            </a:r>
          </a:p>
          <a:p>
            <a:r>
              <a:rPr lang="en-US" altLang="zh-CN" dirty="0" smtClean="0"/>
              <a:t>Nodes are not within carrier sense of each other, resulting in </a:t>
            </a:r>
            <a:r>
              <a:rPr lang="en-US" altLang="zh-CN" b="1" dirty="0" smtClean="0"/>
              <a:t>hidden terminal problems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BEBBCAE-88D1-42F8-AC78-8F35214B5F4A}" type="slidenum">
              <a:rPr lang="en-US" altLang="zh-CN"/>
              <a:pPr/>
              <a:t>4</a:t>
            </a:fld>
            <a:endParaRPr lang="en-US" altLang="zh-CN"/>
          </a:p>
        </p:txBody>
      </p:sp>
      <p:pic>
        <p:nvPicPr>
          <p:cNvPr id="8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95736" y="40466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/>
              <a:t>Problem</a:t>
            </a:r>
            <a:endParaRPr lang="zh-CN" alt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772816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 smtClean="0"/>
          </a:p>
          <a:p>
            <a:r>
              <a:rPr lang="en-US" altLang="zh-CN" sz="2800" dirty="0" smtClean="0"/>
              <a:t>Current </a:t>
            </a:r>
            <a:r>
              <a:rPr lang="en-US" altLang="zh-CN" sz="2800" dirty="0" smtClean="0"/>
              <a:t>wireless implementation suffer from a severe throughput limitation and do not scale to dense large networks. 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78904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New architecture: COPE.</a:t>
            </a:r>
          </a:p>
          <a:p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COPE in an Ad Hoc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6781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5048" y="3717032"/>
            <a:ext cx="856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15 MAC retries , the TCP flows experience 14% loss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TCP flows suffer timeouts and excessive back-off, unable to ramp up and utilize the medium efficiently. </a:t>
            </a:r>
          </a:p>
          <a:p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Most of time: no packets in their queues or just a single packet.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No enough traffic to make use of coding; 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Few coding opportunities arise</a:t>
            </a:r>
          </a:p>
          <a:p>
            <a:endParaRPr lang="en-US" altLang="zh-CN" sz="2000" b="1" dirty="0" smtClean="0"/>
          </a:p>
          <a:p>
            <a:r>
              <a:rPr lang="en-US" altLang="zh-CN" sz="2000" b="1" dirty="0" smtClean="0"/>
              <a:t>Hence, the performance is the same with and without coding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COPE in an Ad Hoc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95400"/>
            <a:ext cx="8820472" cy="1917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TCP in a collision-free environment</a:t>
            </a:r>
          </a:p>
          <a:p>
            <a:r>
              <a:rPr lang="en-US" sz="2800" dirty="0" smtClean="0"/>
              <a:t>Bring the nodes closer together, within carrier sense range, hence avoid collisions.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0"/>
            <a:ext cx="4680520" cy="29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87624" y="5877272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COPE performs  well without hidden terminals!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0848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COPE in an Ad Hoc Network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34076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UDP:</a:t>
            </a:r>
            <a:endParaRPr lang="zh-CN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177281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Aggregate end-to-end throughput as  a function of  the demands</a:t>
            </a:r>
            <a:endParaRPr lang="zh-CN" altLang="en-US" sz="1400" b="1" dirty="0" smtClean="0"/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56612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Performance: </a:t>
            </a:r>
            <a:r>
              <a:rPr lang="en-US" altLang="zh-CN" dirty="0" smtClean="0"/>
              <a:t>COPE greatly improves the throughput </a:t>
            </a:r>
          </a:p>
          <a:p>
            <a:r>
              <a:rPr lang="en-US" altLang="zh-CN" dirty="0" smtClean="0"/>
              <a:t>	        of these wireless networks</a:t>
            </a:r>
            <a:endParaRPr lang="zh-CN" altLang="en-US" dirty="0"/>
          </a:p>
        </p:txBody>
      </p:sp>
      <p:pic>
        <p:nvPicPr>
          <p:cNvPr id="7" name="Picture 2" descr="C:\Users\Mu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COPE in a Mesh Access Network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79928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Internet accessing using Multi-hop Wireless Networks that connect to the rest of the Internet via one or more gateways/access points ( Traffic flow to and from the closest gateway)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sz="4400" b="1" dirty="0" smtClean="0"/>
              <a:t>Settings: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UDP flows;</a:t>
            </a:r>
          </a:p>
          <a:p>
            <a:r>
              <a:rPr lang="en-US" altLang="zh-CN" dirty="0" smtClean="0"/>
              <a:t>Four sets of nodes;</a:t>
            </a:r>
          </a:p>
          <a:p>
            <a:r>
              <a:rPr lang="en-US" altLang="zh-CN" dirty="0" smtClean="0"/>
              <a:t>Each set communicates with the Internet via a specific node that plays the</a:t>
            </a:r>
          </a:p>
          <a:p>
            <a:r>
              <a:rPr lang="en-US" altLang="zh-CN" dirty="0" smtClean="0"/>
              <a:t>role of a gateway;</a:t>
            </a:r>
          </a:p>
          <a:p>
            <a:endParaRPr lang="en-US" altLang="zh-CN" dirty="0" smtClean="0"/>
          </a:p>
        </p:txBody>
      </p:sp>
      <p:pic>
        <p:nvPicPr>
          <p:cNvPr id="4" name="Picture 2" descr="C:\Users\Mu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88840"/>
            <a:ext cx="583235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COPE in a Mesh Access Network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26876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Throughput gains as a function of this ratio of upload traffic to download traffic: 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73325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COPE’s throughput gain relies on coding opportunities, which depend on the diversity of the packets in the queue of the bottleneck node.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BEBBCAE-88D1-42F8-AC78-8F35214B5F4A}" type="slidenum">
              <a:rPr lang="en-US" altLang="zh-CN"/>
              <a:pPr/>
              <a:t>45</a:t>
            </a:fld>
            <a:endParaRPr lang="en-US" altLang="zh-CN"/>
          </a:p>
        </p:txBody>
      </p:sp>
      <p:pic>
        <p:nvPicPr>
          <p:cNvPr id="8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7664" y="2276872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/>
              <a:t>Conclusions</a:t>
            </a:r>
            <a:endParaRPr lang="zh-CN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Findings:</a:t>
            </a:r>
          </a:p>
          <a:p>
            <a:pPr lvl="1"/>
            <a:r>
              <a:rPr lang="en-US" dirty="0" smtClean="0"/>
              <a:t>Network Coding does have practical benefits</a:t>
            </a:r>
          </a:p>
          <a:p>
            <a:pPr lvl="1"/>
            <a:r>
              <a:rPr lang="en-US" dirty="0" smtClean="0"/>
              <a:t>When wireless medium is congested and traffic consists of many random UDP flows, COPE increases throughput by 3 – 4 times.</a:t>
            </a:r>
          </a:p>
          <a:p>
            <a:pPr lvl="1"/>
            <a:r>
              <a:rPr lang="en-US" dirty="0" smtClean="0"/>
              <a:t>For UDP, COPE’s gain exceeds theoretical coding gain.</a:t>
            </a:r>
          </a:p>
          <a:p>
            <a:pPr lvl="1"/>
            <a:r>
              <a:rPr lang="en-US" dirty="0" smtClean="0"/>
              <a:t>For a mesh access network, throughput improvement with COPE ranges from 5% - 70%</a:t>
            </a:r>
          </a:p>
          <a:p>
            <a:pPr lvl="1"/>
            <a:r>
              <a:rPr lang="en-US" dirty="0" smtClean="0"/>
              <a:t>COPE does not work well with hidden terminals. Without hidden terminals, TCP’s throughput increases by an average of 38%</a:t>
            </a:r>
          </a:p>
          <a:p>
            <a:pPr lvl="1"/>
            <a:r>
              <a:rPr lang="en-US" dirty="0" smtClean="0"/>
              <a:t>Network Coding is useful for throughput improvement, but COPE introduces coding as a practical tool that can be integrated with forwarding, routing and reliable delivery.</a:t>
            </a:r>
          </a:p>
          <a:p>
            <a:pPr lvl="1"/>
            <a:endParaRPr lang="en-US" dirty="0"/>
          </a:p>
        </p:txBody>
      </p:sp>
      <p:pic>
        <p:nvPicPr>
          <p:cNvPr id="4" name="Picture 2" descr="C:\Users\Mu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r>
              <a:rPr lang="en-US" altLang="zh-CN" dirty="0"/>
              <a:t>COPE: a new </a:t>
            </a:r>
            <a:r>
              <a:rPr lang="en-US" altLang="zh-CN" dirty="0" smtClean="0"/>
              <a:t>architecture </a:t>
            </a:r>
            <a:r>
              <a:rPr lang="en-US" altLang="zh-CN" dirty="0"/>
              <a:t>to </a:t>
            </a:r>
            <a:r>
              <a:rPr lang="en-US" altLang="zh-CN" dirty="0" smtClean="0"/>
              <a:t>wireless networks</a:t>
            </a:r>
            <a:endParaRPr lang="en-US" altLang="zh-CN" dirty="0"/>
          </a:p>
          <a:p>
            <a:r>
              <a:rPr lang="en-US" altLang="zh-CN" dirty="0"/>
              <a:t>Large throughput increase</a:t>
            </a:r>
          </a:p>
          <a:p>
            <a:r>
              <a:rPr lang="en-US" altLang="zh-CN" dirty="0"/>
              <a:t>First implement network coding to wireless networks</a:t>
            </a:r>
          </a:p>
          <a:p>
            <a:r>
              <a:rPr lang="en-US" altLang="zh-CN" dirty="0" smtClean="0"/>
              <a:t>Simple and practical</a:t>
            </a:r>
            <a:endParaRPr lang="en-US" altLang="zh-CN" dirty="0"/>
          </a:p>
        </p:txBody>
      </p:sp>
      <p:pic>
        <p:nvPicPr>
          <p:cNvPr id="4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Problems</a:t>
            </a:r>
            <a:endParaRPr lang="en-US" altLang="zh-CN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 experiments with mixed flows (Briefly mentioned)</a:t>
            </a:r>
          </a:p>
          <a:p>
            <a:r>
              <a:rPr lang="en-US" altLang="zh-CN" dirty="0" smtClean="0"/>
              <a:t>Other routing protocols?</a:t>
            </a:r>
          </a:p>
          <a:p>
            <a:r>
              <a:rPr lang="en-US" altLang="zh-CN" dirty="0" smtClean="0"/>
              <a:t>Almost </a:t>
            </a:r>
            <a:r>
              <a:rPr lang="en-US" altLang="zh-CN" dirty="0"/>
              <a:t>no gain due to hidden terminal</a:t>
            </a:r>
          </a:p>
        </p:txBody>
      </p:sp>
      <p:pic>
        <p:nvPicPr>
          <p:cNvPr id="4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 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9DDC-7C61-4032-AAC7-9A4A90A9B664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pic>
        <p:nvPicPr>
          <p:cNvPr id="30725" name="Picture 5" descr="copesctalk_Page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27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1748" name="Picture 4" descr="copesctalk_Page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4859338" y="24209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2482850" y="2420938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4859338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2484438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opesctalk_Page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copesctalk_Page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BEBBCAE-88D1-42F8-AC78-8F35214B5F4A}" type="slidenum">
              <a:rPr lang="en-US" altLang="zh-CN"/>
              <a:pPr/>
              <a:t>9</a:t>
            </a:fld>
            <a:endParaRPr lang="en-US" altLang="zh-CN"/>
          </a:p>
        </p:txBody>
      </p:sp>
      <p:pic>
        <p:nvPicPr>
          <p:cNvPr id="8" name="Picture 2" descr="C:\Users\Mu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835736" cy="6927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7664" y="2276872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/>
              <a:t>Cope Overview</a:t>
            </a:r>
            <a:endParaRPr lang="zh-CN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1507</Words>
  <Application>Microsoft Office PowerPoint</Application>
  <PresentationFormat>全屏显示(4:3)</PresentationFormat>
  <Paragraphs>282</Paragraphs>
  <Slides>49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0" baseType="lpstr">
      <vt:lpstr>Office 主题</vt:lpstr>
      <vt:lpstr>XORs in the Air: Practical Wireless Network Coding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Learning Neighbor State</vt:lpstr>
      <vt:lpstr>幻灯片 15</vt:lpstr>
      <vt:lpstr>Understanding COPE’s Gains</vt:lpstr>
      <vt:lpstr>Coding Gain</vt:lpstr>
      <vt:lpstr>Coding Gain</vt:lpstr>
      <vt:lpstr>Understanding COPE’s Gains</vt:lpstr>
      <vt:lpstr>COPE+MAC Gains</vt:lpstr>
      <vt:lpstr>幻灯片 21</vt:lpstr>
      <vt:lpstr>Making it work</vt:lpstr>
      <vt:lpstr>Packet Coding Algorithm</vt:lpstr>
      <vt:lpstr>Packet Decoding</vt:lpstr>
      <vt:lpstr>Pseudo-broadcast</vt:lpstr>
      <vt:lpstr>Pseudo-broadcast</vt:lpstr>
      <vt:lpstr>Hop-by-hop ACKs and Retransmissions</vt:lpstr>
      <vt:lpstr>Hop-by-hop ACKs and Retransmissions</vt:lpstr>
      <vt:lpstr>Preventing TCP Packet Reordering</vt:lpstr>
      <vt:lpstr>幻灯片 30</vt:lpstr>
      <vt:lpstr>Implementation Details</vt:lpstr>
      <vt:lpstr>Implementation Details</vt:lpstr>
      <vt:lpstr>幻灯片 33</vt:lpstr>
      <vt:lpstr>Testbed</vt:lpstr>
      <vt:lpstr>Experimental Results</vt:lpstr>
      <vt:lpstr>Metrics</vt:lpstr>
      <vt:lpstr>COPE in gadget topologies: Long-lived TCP flows</vt:lpstr>
      <vt:lpstr>Long-lived UDP flows</vt:lpstr>
      <vt:lpstr>COPE in an Ad Hoc Network</vt:lpstr>
      <vt:lpstr>COPE in an Ad Hoc Network</vt:lpstr>
      <vt:lpstr>COPE in an Ad Hoc Network</vt:lpstr>
      <vt:lpstr>COPE in an Ad Hoc Network</vt:lpstr>
      <vt:lpstr>COPE in a Mesh Access Network</vt:lpstr>
      <vt:lpstr>COPE in a Mesh Access Network</vt:lpstr>
      <vt:lpstr>幻灯片 45</vt:lpstr>
      <vt:lpstr>Conclusion</vt:lpstr>
      <vt:lpstr>Conclusion</vt:lpstr>
      <vt:lpstr>Problems</vt:lpstr>
      <vt:lpstr>Thank You  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DDoS Defense by Offense</dc:title>
  <dc:creator>Mu</dc:creator>
  <cp:lastModifiedBy>Mu</cp:lastModifiedBy>
  <cp:revision>53</cp:revision>
  <dcterms:created xsi:type="dcterms:W3CDTF">2011-10-21T01:36:06Z</dcterms:created>
  <dcterms:modified xsi:type="dcterms:W3CDTF">2011-11-14T22:42:01Z</dcterms:modified>
</cp:coreProperties>
</file>