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9" r:id="rId3"/>
    <p:sldId id="385" r:id="rId4"/>
    <p:sldId id="386" r:id="rId5"/>
    <p:sldId id="387" r:id="rId6"/>
    <p:sldId id="388" r:id="rId7"/>
    <p:sldId id="389" r:id="rId8"/>
    <p:sldId id="371" r:id="rId9"/>
    <p:sldId id="390" r:id="rId10"/>
    <p:sldId id="391" r:id="rId11"/>
    <p:sldId id="392" r:id="rId12"/>
    <p:sldId id="372" r:id="rId13"/>
    <p:sldId id="376" r:id="rId14"/>
    <p:sldId id="377" r:id="rId15"/>
    <p:sldId id="378" r:id="rId16"/>
    <p:sldId id="393" r:id="rId17"/>
    <p:sldId id="394" r:id="rId18"/>
    <p:sldId id="396" r:id="rId19"/>
    <p:sldId id="399" r:id="rId20"/>
    <p:sldId id="379" r:id="rId21"/>
    <p:sldId id="400" r:id="rId22"/>
    <p:sldId id="380" r:id="rId23"/>
    <p:sldId id="381" r:id="rId24"/>
    <p:sldId id="382" r:id="rId25"/>
    <p:sldId id="384" r:id="rId26"/>
    <p:sldId id="383" r:id="rId27"/>
    <p:sldId id="401" r:id="rId28"/>
    <p:sldId id="402" r:id="rId29"/>
    <p:sldId id="404" r:id="rId30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  <a:srgbClr val="800000"/>
    <a:srgbClr val="990033"/>
    <a:srgbClr val="003366"/>
    <a:srgbClr val="CC0000"/>
    <a:srgbClr val="008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640" y="6453336"/>
            <a:ext cx="6656388" cy="287338"/>
          </a:xfr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  <a:ln/>
        </p:spPr>
        <p:txBody>
          <a:bodyPr/>
          <a:lstStyle>
            <a:lvl1pPr>
              <a:defRPr>
                <a:solidFill>
                  <a:srgbClr val="8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1" y="1081806"/>
            <a:ext cx="8678198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Implementation and Experimental Study of the </a:t>
            </a:r>
            <a:r>
              <a:rPr lang="en-US" sz="40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eXplicit</a:t>
            </a: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Control Protocol (XCP)</a:t>
            </a:r>
            <a:b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4162127"/>
            <a:ext cx="7704856" cy="24352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Yongguang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Zhang and Tom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Henderson INFOCOMM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2005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Presenter - Bob Kinicki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88832" cy="52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2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Implementation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Lack of Linux support for double long and floating point in kernel forced careful scaling analysis of variables and XCP parameters to support high-speed networks.</a:t>
            </a:r>
          </a:p>
          <a:p>
            <a:r>
              <a:rPr lang="en-US" sz="2800" dirty="0" smtClean="0"/>
              <a:t>Changes in bandwidth (capacity) can be </a:t>
            </a:r>
            <a:r>
              <a:rPr lang="en-US" sz="2800" dirty="0" smtClean="0">
                <a:solidFill>
                  <a:srgbClr val="800000"/>
                </a:solidFill>
              </a:rPr>
              <a:t>fractional </a:t>
            </a:r>
            <a:r>
              <a:rPr lang="en-US" sz="2800" dirty="0" smtClean="0">
                <a:sym typeface="Wingdings" pitchFamily="2" charset="2"/>
              </a:rPr>
              <a:t> individual packet feedback will be lost to rounding if </a:t>
            </a:r>
            <a:r>
              <a:rPr lang="en-US" sz="2800" dirty="0" err="1" smtClean="0">
                <a:sym typeface="Wingdings" pitchFamily="2" charset="2"/>
              </a:rPr>
              <a:t>H_feedback</a:t>
            </a:r>
            <a:r>
              <a:rPr lang="en-US" sz="2800" dirty="0" smtClean="0">
                <a:sym typeface="Wingdings" pitchFamily="2" charset="2"/>
              </a:rPr>
              <a:t> represented as integer number of segments.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6558"/>
            <a:ext cx="9324528" cy="792162"/>
          </a:xfrm>
        </p:spPr>
        <p:txBody>
          <a:bodyPr/>
          <a:lstStyle/>
          <a:p>
            <a:r>
              <a:rPr lang="en-US" dirty="0" smtClean="0"/>
              <a:t>Using Mantissa-Exponent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8763"/>
            <a:ext cx="8275327" cy="413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67544" y="5661248"/>
            <a:ext cx="6624736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</a:rPr>
              <a:t>Implementation details can strongly impact performance!!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99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1" y="2204864"/>
            <a:ext cx="7116337" cy="38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Experimental Network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-108520" y="1468313"/>
            <a:ext cx="6840760" cy="59253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800000"/>
                </a:solidFill>
              </a:rPr>
              <a:t>RTT = 500 </a:t>
            </a:r>
            <a:r>
              <a:rPr lang="en-US" sz="2000" dirty="0" err="1" smtClean="0">
                <a:solidFill>
                  <a:srgbClr val="800000"/>
                </a:solidFill>
              </a:rPr>
              <a:t>ms</a:t>
            </a:r>
            <a:r>
              <a:rPr lang="en-US" sz="2000" dirty="0" smtClean="0">
                <a:solidFill>
                  <a:srgbClr val="800000"/>
                </a:solidFill>
              </a:rPr>
              <a:t>; router queue size = 2*BDP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923928" y="2060848"/>
            <a:ext cx="216024" cy="1417663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87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90" y="939378"/>
            <a:ext cx="495935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 (top three graphs)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07504" y="2188393"/>
            <a:ext cx="3312368" cy="268076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800000"/>
                </a:solidFill>
              </a:rPr>
              <a:t>Validation Experiments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8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800000"/>
                </a:solidFill>
              </a:rPr>
              <a:t>Run four flows of one type.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800000"/>
                </a:solidFill>
              </a:rPr>
              <a:t>Each flow sent from S</a:t>
            </a:r>
            <a:r>
              <a:rPr lang="en-US" sz="2000" baseline="-25000" dirty="0" smtClean="0">
                <a:solidFill>
                  <a:srgbClr val="800000"/>
                </a:solidFill>
              </a:rPr>
              <a:t>i </a:t>
            </a:r>
            <a:r>
              <a:rPr lang="en-US" sz="2000" dirty="0" smtClean="0">
                <a:solidFill>
                  <a:srgbClr val="800000"/>
                </a:solidFill>
              </a:rPr>
              <a:t>.</a:t>
            </a:r>
            <a:endParaRPr lang="en-US" sz="2000" dirty="0">
              <a:solidFill>
                <a:srgbClr val="8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800000"/>
                </a:solidFill>
              </a:rPr>
              <a:t>All flows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started at 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800000"/>
                </a:solidFill>
              </a:rPr>
              <a:t>same time.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04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 (bottom two graphs)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908720"/>
            <a:ext cx="6768753" cy="546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07504" y="2188393"/>
            <a:ext cx="2088231" cy="268076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800000"/>
                </a:solidFill>
              </a:rPr>
              <a:t>XCP flows share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800000"/>
                </a:solidFill>
              </a:rPr>
              <a:t>c</a:t>
            </a:r>
            <a:r>
              <a:rPr lang="en-US" sz="2000" b="1" dirty="0" smtClean="0">
                <a:solidFill>
                  <a:srgbClr val="800000"/>
                </a:solidFill>
              </a:rPr>
              <a:t>apacity equally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800000"/>
                </a:solidFill>
              </a:rPr>
              <a:t>a</a:t>
            </a:r>
            <a:r>
              <a:rPr lang="en-US" sz="2000" b="1" dirty="0" smtClean="0">
                <a:solidFill>
                  <a:srgbClr val="800000"/>
                </a:solidFill>
              </a:rPr>
              <a:t>nd fairly.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8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800000"/>
                </a:solidFill>
              </a:rPr>
              <a:t>TCP flows have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800000"/>
                </a:solidFill>
              </a:rPr>
              <a:t>significant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800000"/>
                </a:solidFill>
              </a:rPr>
              <a:t>fluctuations.</a:t>
            </a:r>
          </a:p>
        </p:txBody>
      </p:sp>
    </p:spTree>
    <p:extLst>
      <p:ext uri="{BB962C8B-B14F-4D97-AF65-F5344CB8AC3E}">
        <p14:creationId xmlns:p14="http://schemas.microsoft.com/office/powerpoint/2010/main" val="5376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216024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800000"/>
                </a:solidFill>
              </a:rPr>
              <a:t>Figure 6: </a:t>
            </a:r>
            <a:r>
              <a:rPr lang="en-US" dirty="0" smtClean="0">
                <a:solidFill>
                  <a:srgbClr val="800000"/>
                </a:solidFill>
              </a:rPr>
              <a:t>XCP </a:t>
            </a:r>
            <a:r>
              <a:rPr lang="en-US" dirty="0" err="1" smtClean="0">
                <a:solidFill>
                  <a:srgbClr val="800000"/>
                </a:solidFill>
              </a:rPr>
              <a:t>vs</a:t>
            </a:r>
            <a:r>
              <a:rPr lang="en-US" dirty="0" smtClean="0">
                <a:solidFill>
                  <a:srgbClr val="800000"/>
                </a:solidFill>
              </a:rPr>
              <a:t> TCP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800000"/>
                </a:solidFill>
              </a:rPr>
              <a:t>Per-Flow </a:t>
            </a:r>
            <a:r>
              <a:rPr lang="en-US" dirty="0">
                <a:solidFill>
                  <a:srgbClr val="800000"/>
                </a:solidFill>
              </a:rPr>
              <a:t>Fairness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6450483" cy="56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Sensitivity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XCP sensitive to ‘environmental conditions’, </a:t>
            </a:r>
            <a:r>
              <a:rPr lang="en-US" sz="2800" dirty="0" smtClean="0"/>
              <a:t>i.e</a:t>
            </a:r>
            <a:r>
              <a:rPr lang="en-US" sz="2800" dirty="0" smtClean="0"/>
              <a:t>., OS configuration and network conditions.</a:t>
            </a:r>
          </a:p>
          <a:p>
            <a:r>
              <a:rPr lang="en-US" sz="2800" dirty="0" smtClean="0"/>
              <a:t>When receiver buffer too small, difference between actual sent and advertised XCP </a:t>
            </a:r>
            <a:r>
              <a:rPr lang="en-US" sz="2800" dirty="0" err="1" smtClean="0"/>
              <a:t>cwnd</a:t>
            </a:r>
            <a:r>
              <a:rPr lang="en-US" sz="2800" dirty="0" smtClean="0"/>
              <a:t> treated as spare capacity.</a:t>
            </a:r>
          </a:p>
          <a:p>
            <a:r>
              <a:rPr lang="en-US" sz="2800" dirty="0" smtClean="0"/>
              <a:t>XCP weakness is determining </a:t>
            </a:r>
            <a:r>
              <a:rPr lang="en-US" sz="2800" dirty="0" smtClean="0">
                <a:solidFill>
                  <a:srgbClr val="0033CC"/>
                </a:solidFill>
              </a:rPr>
              <a:t>available capacity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XCP has deployment problems with non-XCP queues.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62125"/>
            <a:ext cx="7620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The Efficiency Controller (EC)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194867" y="1956245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2400" i="1" dirty="0">
                <a:cs typeface="Arial" charset="0"/>
                <a:sym typeface="Symbol" pitchFamily="18" charset="2"/>
              </a:rPr>
              <a:t>Φ</a:t>
            </a:r>
            <a:r>
              <a:rPr lang="en-US" sz="2400" i="1" dirty="0">
                <a:cs typeface="Arial" charset="0"/>
                <a:sym typeface="Symbol" pitchFamily="18" charset="2"/>
              </a:rPr>
              <a:t> </a:t>
            </a:r>
            <a:r>
              <a:rPr lang="en-US" sz="2400" i="1" dirty="0">
                <a:sym typeface="Symbol" pitchFamily="18" charset="2"/>
              </a:rPr>
              <a:t>=  * </a:t>
            </a:r>
            <a:r>
              <a:rPr lang="en-US" sz="2400" i="1" dirty="0">
                <a:solidFill>
                  <a:srgbClr val="FFC000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* </a:t>
            </a:r>
            <a:r>
              <a:rPr lang="en-US" sz="2400" i="1" dirty="0">
                <a:solidFill>
                  <a:srgbClr val="800000"/>
                </a:solidFill>
                <a:sym typeface="Symbol" pitchFamily="18" charset="2"/>
              </a:rPr>
              <a:t>S</a:t>
            </a:r>
            <a:r>
              <a:rPr lang="en-US" sz="2400" i="1" dirty="0">
                <a:sym typeface="Symbol" pitchFamily="18" charset="2"/>
              </a:rPr>
              <a:t> -  * </a:t>
            </a:r>
            <a:r>
              <a:rPr lang="en-US" sz="2400" i="1" dirty="0">
                <a:solidFill>
                  <a:srgbClr val="00CC00"/>
                </a:solidFill>
                <a:sym typeface="Symbol" pitchFamily="18" charset="2"/>
              </a:rPr>
              <a:t>Q</a:t>
            </a: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2738139" y="2413445"/>
            <a:ext cx="8382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2585739" y="2565845"/>
            <a:ext cx="18288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2357139" y="2261045"/>
            <a:ext cx="1676400" cy="609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833139" y="2413445"/>
            <a:ext cx="2895600" cy="1022350"/>
            <a:chOff x="480" y="1440"/>
            <a:chExt cx="1824" cy="644"/>
          </a:xfrm>
        </p:grpSpPr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V="1">
              <a:off x="1632" y="144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480" y="1872"/>
              <a:ext cx="18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dirty="0" smtClean="0"/>
                <a:t>0.4 </a:t>
              </a:r>
              <a:r>
                <a:rPr lang="en-US" sz="1600" dirty="0"/>
                <a:t>based on stability analysis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2661939" y="2413446"/>
            <a:ext cx="3505200" cy="1404938"/>
            <a:chOff x="1632" y="1440"/>
            <a:chExt cx="2208" cy="885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632" y="2112"/>
              <a:ext cx="22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 smtClean="0">
                  <a:solidFill>
                    <a:srgbClr val="FFC000"/>
                  </a:solidFill>
                </a:rPr>
                <a:t>average RTT (feedback delay)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V="1">
              <a:off x="2304" y="1440"/>
              <a:ext cx="72" cy="62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4033539" y="2413447"/>
            <a:ext cx="3733800" cy="1193801"/>
            <a:chOff x="2496" y="1440"/>
            <a:chExt cx="2352" cy="752"/>
          </a:xfrm>
        </p:grpSpPr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496" y="1824"/>
              <a:ext cx="23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>
                  <a:solidFill>
                    <a:srgbClr val="800000"/>
                  </a:solidFill>
                </a:rPr>
                <a:t>s</a:t>
              </a:r>
              <a:r>
                <a:rPr lang="en-US" sz="1600" b="1" dirty="0" smtClean="0">
                  <a:solidFill>
                    <a:srgbClr val="800000"/>
                  </a:solidFill>
                </a:rPr>
                <a:t>pare  capacity (input traffic rate </a:t>
              </a:r>
              <a:r>
                <a:rPr lang="en-US" sz="1600" b="1" dirty="0">
                  <a:solidFill>
                    <a:srgbClr val="800000"/>
                  </a:solidFill>
                </a:rPr>
                <a:t>– link </a:t>
              </a:r>
              <a:r>
                <a:rPr lang="en-US" sz="1600" b="1" dirty="0" smtClean="0">
                  <a:solidFill>
                    <a:srgbClr val="800000"/>
                  </a:solidFill>
                </a:rPr>
                <a:t>capacity)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 flipV="1">
              <a:off x="2736" y="1440"/>
              <a:ext cx="96" cy="43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4795539" y="2381697"/>
            <a:ext cx="3200400" cy="642938"/>
            <a:chOff x="3120" y="1392"/>
            <a:chExt cx="2016" cy="405"/>
          </a:xfrm>
        </p:grpSpPr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3120" y="1584"/>
              <a:ext cx="20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dirty="0" smtClean="0"/>
                <a:t>0.226 </a:t>
              </a:r>
              <a:r>
                <a:rPr lang="en-US" sz="1600" dirty="0"/>
                <a:t>based on stability analysis</a:t>
              </a:r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 flipH="1" flipV="1">
              <a:off x="3168" y="139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5507235" y="1484784"/>
            <a:ext cx="3097213" cy="533400"/>
            <a:chOff x="3456" y="816"/>
            <a:chExt cx="1951" cy="336"/>
          </a:xfrm>
        </p:grpSpPr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3487" y="816"/>
              <a:ext cx="1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>
                  <a:solidFill>
                    <a:srgbClr val="00CC00"/>
                  </a:solidFill>
                </a:rPr>
                <a:t>p</a:t>
              </a:r>
              <a:r>
                <a:rPr lang="en-US" sz="1600" b="1" dirty="0" smtClean="0">
                  <a:solidFill>
                    <a:srgbClr val="00CC00"/>
                  </a:solidFill>
                </a:rPr>
                <a:t>ersistent </a:t>
              </a:r>
              <a:r>
                <a:rPr lang="en-US" sz="1600" b="1" dirty="0">
                  <a:solidFill>
                    <a:srgbClr val="00CC00"/>
                  </a:solidFill>
                </a:rPr>
                <a:t>queue size</a:t>
              </a: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 flipH="1">
              <a:off x="3456" y="960"/>
              <a:ext cx="288" cy="192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251520" y="4077072"/>
            <a:ext cx="8640960" cy="10801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800000"/>
                </a:solidFill>
              </a:rPr>
              <a:t>Link capacity estimates affected by low layer overhead (see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800000"/>
                </a:solidFill>
              </a:rPr>
              <a:t>Figure 7), crossing traffic and media access contending traffic (see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800000"/>
                </a:solidFill>
              </a:rPr>
              <a:t>Figure 10)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and non-congestion wireless packet losses.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23528" y="5229200"/>
            <a:ext cx="8280920" cy="86409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Wireless losses are induced ‘pre’ and ‘post’ XCP router and along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reverse ‘</a:t>
            </a:r>
            <a:r>
              <a:rPr lang="en-US" sz="2000" b="1" dirty="0" err="1" smtClean="0"/>
              <a:t>ack</a:t>
            </a:r>
            <a:r>
              <a:rPr lang="en-US" sz="2000" b="1" dirty="0" smtClean="0"/>
              <a:t>’ path.</a:t>
            </a:r>
          </a:p>
        </p:txBody>
      </p:sp>
    </p:spTree>
    <p:extLst>
      <p:ext uri="{BB962C8B-B14F-4D97-AF65-F5344CB8AC3E}">
        <p14:creationId xmlns:p14="http://schemas.microsoft.com/office/powerpoint/2010/main" val="35884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472"/>
            <a:ext cx="8229600" cy="3933800"/>
          </a:xfrm>
        </p:spPr>
        <p:txBody>
          <a:bodyPr/>
          <a:lstStyle/>
          <a:p>
            <a:r>
              <a:rPr lang="en-US" dirty="0" smtClean="0"/>
              <a:t>Overview of XCP Study</a:t>
            </a:r>
            <a:endParaRPr lang="en-US" dirty="0" smtClean="0"/>
          </a:p>
          <a:p>
            <a:r>
              <a:rPr lang="en-US" dirty="0" smtClean="0"/>
              <a:t>XCP Implementation Details</a:t>
            </a:r>
          </a:p>
          <a:p>
            <a:r>
              <a:rPr lang="en-US" dirty="0" smtClean="0"/>
              <a:t>XCP Experimental Evaluation</a:t>
            </a:r>
          </a:p>
          <a:p>
            <a:r>
              <a:rPr lang="en-US" dirty="0" smtClean="0"/>
              <a:t>XCP Sensitivity Study</a:t>
            </a:r>
          </a:p>
          <a:p>
            <a:r>
              <a:rPr lang="en-US" dirty="0" smtClean="0"/>
              <a:t>Conclusions and Critique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Emulating WLAN Packet Loss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7278"/>
            <a:ext cx="8136352" cy="422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017640" y="2082552"/>
            <a:ext cx="914400" cy="27146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804248" y="2420888"/>
            <a:ext cx="0" cy="144016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524328" y="2996952"/>
            <a:ext cx="0" cy="1058664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524328" y="2301900"/>
            <a:ext cx="0" cy="33501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07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bottleneck router is non-XCP (e.g. </a:t>
            </a:r>
            <a:r>
              <a:rPr lang="en-US" dirty="0" err="1" smtClean="0"/>
              <a:t>DropTail</a:t>
            </a:r>
            <a:r>
              <a:rPr lang="en-US" dirty="0" smtClean="0"/>
              <a:t> or RED), XCP has no mechanism to react to this congestion.</a:t>
            </a:r>
          </a:p>
          <a:p>
            <a:r>
              <a:rPr lang="en-US" dirty="0" smtClean="0"/>
              <a:t>Experiments conducted with ‘tighter’ non-XCP router before (case 2) and after (case 1) XCP router.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Network 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58" y="1019174"/>
            <a:ext cx="4633274" cy="528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51520" y="1196752"/>
            <a:ext cx="3312368" cy="230425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N</a:t>
            </a:r>
            <a:r>
              <a:rPr lang="en-US" b="1" dirty="0" smtClean="0"/>
              <a:t>on-XCP router has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FIFO</a:t>
            </a:r>
            <a:r>
              <a:rPr lang="en-US" b="1" dirty="0"/>
              <a:t> </a:t>
            </a:r>
            <a:r>
              <a:rPr lang="en-US" b="1" dirty="0" smtClean="0"/>
              <a:t>queue with 100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</a:t>
            </a:r>
            <a:r>
              <a:rPr lang="en-US" b="1" dirty="0" smtClean="0"/>
              <a:t>acket buffer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5 Mbps capacity.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51520" y="3284984"/>
            <a:ext cx="3312368" cy="230425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800000"/>
                </a:solidFill>
              </a:rPr>
              <a:t>Since XCP assumes all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800000"/>
                </a:solidFill>
              </a:rPr>
              <a:t>l</a:t>
            </a:r>
            <a:r>
              <a:rPr lang="en-US" b="1" dirty="0" smtClean="0">
                <a:solidFill>
                  <a:srgbClr val="800000"/>
                </a:solidFill>
              </a:rPr>
              <a:t>osses due to link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800000"/>
                </a:solidFill>
              </a:rPr>
              <a:t>i</a:t>
            </a:r>
            <a:r>
              <a:rPr lang="en-US" b="1" dirty="0" smtClean="0">
                <a:solidFill>
                  <a:srgbClr val="800000"/>
                </a:solidFill>
              </a:rPr>
              <a:t>mpairments, XCP does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800000"/>
                </a:solidFill>
              </a:rPr>
              <a:t>not respond to FIFO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800000"/>
                </a:solidFill>
              </a:rPr>
              <a:t>p</a:t>
            </a:r>
            <a:r>
              <a:rPr lang="en-US" b="1" dirty="0" smtClean="0">
                <a:solidFill>
                  <a:srgbClr val="800000"/>
                </a:solidFill>
              </a:rPr>
              <a:t>acket drops.   </a:t>
            </a:r>
          </a:p>
        </p:txBody>
      </p:sp>
    </p:spTree>
    <p:extLst>
      <p:ext uri="{BB962C8B-B14F-4D97-AF65-F5344CB8AC3E}">
        <p14:creationId xmlns:p14="http://schemas.microsoft.com/office/powerpoint/2010/main" val="40620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44750"/>
            <a:ext cx="1873422" cy="3168426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800000"/>
                </a:solidFill>
              </a:rPr>
              <a:t>Case 1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Hybrid Network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11" y="116632"/>
            <a:ext cx="6983685" cy="633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Theory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flow model expresses XCP feedback as a set of differential equations: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095600"/>
            <a:ext cx="769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8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Theory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flow model has ‘oversight’ in meaning of c.</a:t>
            </a:r>
          </a:p>
          <a:p>
            <a:pPr lvl="1"/>
            <a:r>
              <a:rPr lang="en-US" dirty="0" smtClean="0"/>
              <a:t> c in equation 1 is </a:t>
            </a:r>
            <a:r>
              <a:rPr lang="en-US" dirty="0" smtClean="0">
                <a:solidFill>
                  <a:srgbClr val="0033CC"/>
                </a:solidFill>
              </a:rPr>
              <a:t>attainable capacity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/>
              <a:t>c in equation 2 is </a:t>
            </a:r>
            <a:r>
              <a:rPr lang="en-US" dirty="0" smtClean="0">
                <a:solidFill>
                  <a:srgbClr val="C00000"/>
                </a:solidFill>
              </a:rPr>
              <a:t>estimated </a:t>
            </a:r>
            <a:r>
              <a:rPr lang="en-US" dirty="0" smtClean="0">
                <a:solidFill>
                  <a:srgbClr val="C00000"/>
                </a:solidFill>
              </a:rPr>
              <a:t>capacity (a configuration parameter).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Other deficiency is model assumes q(t) has no bound (i.e., assumes no queue limit).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smtClean="0"/>
              <a:t>Theory Discussion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2693" cy="36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241776" y="1196752"/>
            <a:ext cx="2714600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3608" y="5301208"/>
            <a:ext cx="7776864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Non-zero disturbance signal causes this linear system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o fluctuate  and be ‘unstable’.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139952" y="1965449"/>
            <a:ext cx="1512168" cy="340776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166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research implements XCP as a TCP option and validates XCP simulation results.</a:t>
            </a:r>
          </a:p>
          <a:p>
            <a:r>
              <a:rPr lang="en-US" sz="2800" dirty="0" smtClean="0"/>
              <a:t>Implementation challenges were encountered due to lack of support in Linux kernel for precision arithmetic and floating point data types.</a:t>
            </a:r>
          </a:p>
          <a:p>
            <a:r>
              <a:rPr lang="en-US" sz="2800" dirty="0"/>
              <a:t>XCP has difficulty when available capacity is not fixed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With wireless packet losses, XCP performs better with SACK option.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608512"/>
          </a:xfrm>
        </p:spPr>
        <p:txBody>
          <a:bodyPr/>
          <a:lstStyle/>
          <a:p>
            <a:r>
              <a:rPr lang="en-US" sz="2800" dirty="0" smtClean="0"/>
              <a:t>When deployed in mixed networks, FIFO bottleneck routers can cause XCP to perform poorly.</a:t>
            </a:r>
          </a:p>
          <a:p>
            <a:r>
              <a:rPr lang="en-US" sz="2800" dirty="0" smtClean="0"/>
              <a:t>Paper does not really propose anything new or possible solutions. </a:t>
            </a:r>
            <a:r>
              <a:rPr lang="en-US" sz="2800" dirty="0" smtClean="0">
                <a:solidFill>
                  <a:srgbClr val="800000"/>
                </a:solidFill>
              </a:rPr>
              <a:t>However, experimental performance studies are often this way.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The value of the research comes from careful experimental methodology that shows clearly performance strengths and weaknesses.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480"/>
            <a:ext cx="8229600" cy="285368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800000"/>
                </a:solidFill>
              </a:rPr>
              <a:t>Thanks!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9900"/>
                </a:solidFill>
              </a:rPr>
              <a:t>Questions??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00600"/>
          </a:xfrm>
        </p:spPr>
        <p:txBody>
          <a:bodyPr/>
          <a:lstStyle/>
          <a:p>
            <a:r>
              <a:rPr lang="en-US" sz="2800" dirty="0" smtClean="0"/>
              <a:t>The XCP paper involved control theory laws/proofs and ns-2 simulation results.</a:t>
            </a:r>
          </a:p>
          <a:p>
            <a:r>
              <a:rPr lang="en-US" sz="2800" dirty="0" smtClean="0"/>
              <a:t>This paper involves </a:t>
            </a:r>
            <a:r>
              <a:rPr lang="en-US" sz="2800" dirty="0" smtClean="0">
                <a:solidFill>
                  <a:srgbClr val="0033CC"/>
                </a:solidFill>
              </a:rPr>
              <a:t>implementing XCP in Linux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33CC"/>
                </a:solidFill>
              </a:rPr>
              <a:t>conducting a </a:t>
            </a:r>
            <a:r>
              <a:rPr lang="en-US" sz="2800" dirty="0" err="1" smtClean="0">
                <a:solidFill>
                  <a:srgbClr val="0033CC"/>
                </a:solidFill>
              </a:rPr>
              <a:t>testbed</a:t>
            </a:r>
            <a:r>
              <a:rPr lang="en-US" sz="2800" dirty="0" smtClean="0">
                <a:solidFill>
                  <a:srgbClr val="0033CC"/>
                </a:solidFill>
              </a:rPr>
              <a:t> evaluation.</a:t>
            </a:r>
          </a:p>
          <a:p>
            <a:r>
              <a:rPr lang="en-US" sz="2800" dirty="0" smtClean="0"/>
              <a:t>While initial validation results match reported simulation results, this paper exposes: implementation challenges, precision and range issues for XCP, and environmental factors that </a:t>
            </a:r>
            <a:r>
              <a:rPr lang="en-US" sz="2800" dirty="0" smtClean="0">
                <a:solidFill>
                  <a:srgbClr val="800000"/>
                </a:solidFill>
              </a:rPr>
              <a:t>adversely</a:t>
            </a:r>
            <a:r>
              <a:rPr lang="en-US" sz="2800" dirty="0" smtClean="0"/>
              <a:t> affect XCP performance.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XCP implemented as a TCP option.</a:t>
            </a:r>
          </a:p>
          <a:p>
            <a:r>
              <a:rPr lang="en-US" dirty="0" smtClean="0"/>
              <a:t>The use of XCP negotiated on connection setup.</a:t>
            </a:r>
          </a:p>
          <a:p>
            <a:r>
              <a:rPr lang="en-US" dirty="0" smtClean="0"/>
              <a:t>XCP congestion header encoded as a TCP header option and attached to the outgoing TCP header.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Option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4" y="1030238"/>
            <a:ext cx="7987204" cy="29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5236" y="4005064"/>
            <a:ext cx="8229600" cy="22409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933056"/>
            <a:ext cx="8229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Each of the three XCP congestion header fields are 16 bits.</a:t>
            </a:r>
          </a:p>
          <a:p>
            <a:r>
              <a:rPr lang="en-US" sz="2400" dirty="0" err="1" smtClean="0"/>
              <a:t>H_cwnd</a:t>
            </a:r>
            <a:r>
              <a:rPr lang="en-US" sz="2400" dirty="0" smtClean="0"/>
              <a:t> and </a:t>
            </a:r>
            <a:r>
              <a:rPr lang="en-US" sz="2400" dirty="0" err="1" smtClean="0"/>
              <a:t>H_feedback</a:t>
            </a:r>
            <a:r>
              <a:rPr lang="en-US" sz="2400" dirty="0" smtClean="0"/>
              <a:t> measured in packets and represented as split mantissa-exponent.</a:t>
            </a:r>
          </a:p>
          <a:p>
            <a:r>
              <a:rPr lang="en-US" sz="2400" dirty="0" err="1" smtClean="0"/>
              <a:t>H_rtt</a:t>
            </a:r>
            <a:r>
              <a:rPr lang="en-US" sz="2400" dirty="0" smtClean="0"/>
              <a:t> measured in </a:t>
            </a:r>
            <a:r>
              <a:rPr lang="en-US" sz="2400" dirty="0" err="1" smtClean="0"/>
              <a:t>millisec</a:t>
            </a:r>
            <a:r>
              <a:rPr lang="en-US" sz="2400" dirty="0" smtClean="0"/>
              <a:t>. and stored as unsigned integer.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8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functionality from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95400"/>
            <a:ext cx="8291264" cy="4800600"/>
          </a:xfrm>
        </p:spPr>
        <p:txBody>
          <a:bodyPr/>
          <a:lstStyle/>
          <a:p>
            <a:r>
              <a:rPr lang="en-US" dirty="0" smtClean="0"/>
              <a:t>XCP implementation retained </a:t>
            </a:r>
            <a:r>
              <a:rPr lang="en-US" dirty="0"/>
              <a:t>fast retransmit </a:t>
            </a:r>
            <a:r>
              <a:rPr lang="en-US" dirty="0" smtClean="0"/>
              <a:t>and </a:t>
            </a:r>
            <a:r>
              <a:rPr lang="en-US" dirty="0" err="1" smtClean="0"/>
              <a:t>cwnd</a:t>
            </a:r>
            <a:r>
              <a:rPr lang="en-US" dirty="0" smtClean="0"/>
              <a:t> reset to one on timeout.</a:t>
            </a:r>
          </a:p>
          <a:p>
            <a:r>
              <a:rPr lang="en-US" dirty="0" smtClean="0"/>
              <a:t>TCP slow start and congestion avoidance disabled.</a:t>
            </a:r>
          </a:p>
          <a:p>
            <a:r>
              <a:rPr lang="en-US" dirty="0" smtClean="0"/>
              <a:t>Advertised window </a:t>
            </a:r>
            <a:r>
              <a:rPr lang="en-US" dirty="0" smtClean="0">
                <a:solidFill>
                  <a:srgbClr val="0033CC"/>
                </a:solidFill>
              </a:rPr>
              <a:t>modified</a:t>
            </a:r>
            <a:r>
              <a:rPr lang="en-US" dirty="0" smtClean="0"/>
              <a:t> to grow by </a:t>
            </a:r>
            <a:r>
              <a:rPr lang="en-US" dirty="0" err="1" smtClean="0"/>
              <a:t>feedback_rcv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address wireless packet losses, XCP implemented with </a:t>
            </a:r>
            <a:r>
              <a:rPr lang="en-US" dirty="0" smtClean="0"/>
              <a:t>two </a:t>
            </a:r>
            <a:r>
              <a:rPr lang="en-US" dirty="0" smtClean="0"/>
              <a:t>SACK blocks.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dirty="0" smtClean="0"/>
              <a:t>XCP Router function divided into:</a:t>
            </a:r>
          </a:p>
          <a:p>
            <a:pPr lvl="1"/>
            <a:r>
              <a:rPr lang="en-US" dirty="0" smtClean="0"/>
              <a:t>Kernel support and interface</a:t>
            </a:r>
          </a:p>
          <a:p>
            <a:pPr lvl="1"/>
            <a:r>
              <a:rPr lang="en-US" dirty="0" smtClean="0"/>
              <a:t>XCP congestion control (CC) engine</a:t>
            </a:r>
          </a:p>
          <a:p>
            <a:r>
              <a:rPr lang="en-US" dirty="0" smtClean="0"/>
              <a:t>Linux kernel support</a:t>
            </a:r>
          </a:p>
          <a:p>
            <a:pPr lvl="1"/>
            <a:r>
              <a:rPr lang="en-US" dirty="0" smtClean="0"/>
              <a:t>XCP Router function implemented as a kernel loadable module.</a:t>
            </a:r>
          </a:p>
          <a:p>
            <a:pPr lvl="1"/>
            <a:r>
              <a:rPr lang="en-US" dirty="0" smtClean="0"/>
              <a:t>Linux network device layer includes generic packet </a:t>
            </a:r>
            <a:r>
              <a:rPr lang="en-US" dirty="0" err="1" smtClean="0"/>
              <a:t>queueing</a:t>
            </a:r>
            <a:r>
              <a:rPr lang="en-US" dirty="0" smtClean="0"/>
              <a:t> and scheduling mechanism </a:t>
            </a:r>
            <a:r>
              <a:rPr lang="en-US" i="1" dirty="0" err="1" smtClean="0">
                <a:solidFill>
                  <a:srgbClr val="800000"/>
                </a:solidFill>
              </a:rPr>
              <a:t>Qdisc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Linux </a:t>
            </a:r>
            <a:r>
              <a:rPr lang="en-US" i="1" dirty="0" err="1" smtClean="0"/>
              <a:t>tc</a:t>
            </a:r>
            <a:r>
              <a:rPr lang="en-US" i="1" dirty="0" smtClean="0"/>
              <a:t> </a:t>
            </a:r>
            <a:r>
              <a:rPr lang="en-US" dirty="0" smtClean="0"/>
              <a:t>command used to manage  XCP </a:t>
            </a:r>
            <a:r>
              <a:rPr lang="en-US" dirty="0" err="1" smtClean="0"/>
              <a:t>Qdisc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88832" cy="52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CC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per-flow state in XCP router.</a:t>
            </a:r>
          </a:p>
          <a:p>
            <a:r>
              <a:rPr lang="en-US" dirty="0" smtClean="0"/>
              <a:t>Per-link congestion control info stored at </a:t>
            </a:r>
            <a:r>
              <a:rPr lang="en-US" dirty="0" smtClean="0">
                <a:solidFill>
                  <a:srgbClr val="800000"/>
                </a:solidFill>
              </a:rPr>
              <a:t>c.c. state </a:t>
            </a:r>
            <a:r>
              <a:rPr lang="en-US" dirty="0" smtClean="0"/>
              <a:t>in XCP </a:t>
            </a:r>
            <a:r>
              <a:rPr lang="en-US" dirty="0" err="1" smtClean="0"/>
              <a:t>Qdisc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xcp_do_arrival</a:t>
            </a:r>
            <a:r>
              <a:rPr lang="en-US" dirty="0" smtClean="0"/>
              <a:t> updates running traffic statistics.</a:t>
            </a:r>
          </a:p>
          <a:p>
            <a:r>
              <a:rPr lang="en-US" dirty="0" err="1">
                <a:solidFill>
                  <a:srgbClr val="0033CC"/>
                </a:solidFill>
              </a:rPr>
              <a:t>x</a:t>
            </a:r>
            <a:r>
              <a:rPr lang="en-US" dirty="0" err="1" smtClean="0">
                <a:solidFill>
                  <a:srgbClr val="0033CC"/>
                </a:solidFill>
              </a:rPr>
              <a:t>cp_do_departure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calculates individual packet feedback.</a:t>
            </a:r>
          </a:p>
          <a:p>
            <a:r>
              <a:rPr lang="en-US" dirty="0" smtClean="0"/>
              <a:t>XCP router engine must do per interval </a:t>
            </a:r>
            <a:r>
              <a:rPr lang="en-US" dirty="0" smtClean="0">
                <a:solidFill>
                  <a:srgbClr val="FFC000"/>
                </a:solidFill>
              </a:rPr>
              <a:t>(d) </a:t>
            </a:r>
            <a:r>
              <a:rPr lang="en-US" dirty="0" smtClean="0"/>
              <a:t>processing.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Experimental Study of XCP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3370</TotalTime>
  <Words>1126</Words>
  <Application>Microsoft Office PowerPoint</Application>
  <PresentationFormat>On-screen Show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Revised_Master</vt:lpstr>
      <vt:lpstr> An Implementation and Experimental Study of the eXplicit Control Protocol (XCP)  </vt:lpstr>
      <vt:lpstr>Outline</vt:lpstr>
      <vt:lpstr>Overview</vt:lpstr>
      <vt:lpstr>Implementation Details</vt:lpstr>
      <vt:lpstr>XCP Option Format</vt:lpstr>
      <vt:lpstr>XCP functionality from TCP</vt:lpstr>
      <vt:lpstr>XCP Router</vt:lpstr>
      <vt:lpstr>XCP Router</vt:lpstr>
      <vt:lpstr>XCP CC Engine</vt:lpstr>
      <vt:lpstr>XCP Router</vt:lpstr>
      <vt:lpstr>XCP Implementation Challenges</vt:lpstr>
      <vt:lpstr>Using Mantissa-Exponent Format</vt:lpstr>
      <vt:lpstr>XCP Experimental Network</vt:lpstr>
      <vt:lpstr>Figure 5 (top three graphs)</vt:lpstr>
      <vt:lpstr>Figure 5 (bottom two graphs)</vt:lpstr>
      <vt:lpstr>PowerPoint Presentation</vt:lpstr>
      <vt:lpstr>XCP Sensitivity Study</vt:lpstr>
      <vt:lpstr>Figure 9</vt:lpstr>
      <vt:lpstr>The Efficiency Controller (EC)</vt:lpstr>
      <vt:lpstr>Emulating WLAN Packet Loss</vt:lpstr>
      <vt:lpstr>XCP Deployment</vt:lpstr>
      <vt:lpstr>Hybrid Network Cases</vt:lpstr>
      <vt:lpstr>Case 1 Hybrid Network</vt:lpstr>
      <vt:lpstr>Control Theory Discussion</vt:lpstr>
      <vt:lpstr>Control Theory Discussion</vt:lpstr>
      <vt:lpstr>Control Theory Discussion</vt:lpstr>
      <vt:lpstr>Conclusions and Critique</vt:lpstr>
      <vt:lpstr>Conclusions and Critique</vt:lpstr>
      <vt:lpstr>PowerPoint Presentation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160</cp:revision>
  <dcterms:created xsi:type="dcterms:W3CDTF">2004-01-21T20:05:10Z</dcterms:created>
  <dcterms:modified xsi:type="dcterms:W3CDTF">2011-10-10T19:19:31Z</dcterms:modified>
</cp:coreProperties>
</file>