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1"/>
  </p:notesMasterIdLst>
  <p:handoutMasterIdLst>
    <p:handoutMasterId r:id="rId72"/>
  </p:handoutMasterIdLst>
  <p:sldIdLst>
    <p:sldId id="256" r:id="rId2"/>
    <p:sldId id="368" r:id="rId3"/>
    <p:sldId id="430" r:id="rId4"/>
    <p:sldId id="444" r:id="rId5"/>
    <p:sldId id="442" r:id="rId6"/>
    <p:sldId id="443" r:id="rId7"/>
    <p:sldId id="445" r:id="rId8"/>
    <p:sldId id="370" r:id="rId9"/>
    <p:sldId id="371" r:id="rId10"/>
    <p:sldId id="374" r:id="rId11"/>
    <p:sldId id="375" r:id="rId12"/>
    <p:sldId id="376" r:id="rId13"/>
    <p:sldId id="377" r:id="rId14"/>
    <p:sldId id="372" r:id="rId15"/>
    <p:sldId id="395" r:id="rId16"/>
    <p:sldId id="379" r:id="rId17"/>
    <p:sldId id="380" r:id="rId18"/>
    <p:sldId id="437" r:id="rId19"/>
    <p:sldId id="392" r:id="rId20"/>
    <p:sldId id="381" r:id="rId21"/>
    <p:sldId id="382" r:id="rId22"/>
    <p:sldId id="438" r:id="rId23"/>
    <p:sldId id="383" r:id="rId24"/>
    <p:sldId id="397" r:id="rId25"/>
    <p:sldId id="393" r:id="rId26"/>
    <p:sldId id="394" r:id="rId27"/>
    <p:sldId id="384" r:id="rId28"/>
    <p:sldId id="385" r:id="rId29"/>
    <p:sldId id="386" r:id="rId30"/>
    <p:sldId id="440" r:id="rId31"/>
    <p:sldId id="391" r:id="rId32"/>
    <p:sldId id="439" r:id="rId33"/>
    <p:sldId id="419" r:id="rId34"/>
    <p:sldId id="426" r:id="rId35"/>
    <p:sldId id="420" r:id="rId36"/>
    <p:sldId id="425" r:id="rId37"/>
    <p:sldId id="421" r:id="rId38"/>
    <p:sldId id="387" r:id="rId39"/>
    <p:sldId id="388" r:id="rId40"/>
    <p:sldId id="389" r:id="rId41"/>
    <p:sldId id="390" r:id="rId42"/>
    <p:sldId id="398" r:id="rId43"/>
    <p:sldId id="399" r:id="rId44"/>
    <p:sldId id="400" r:id="rId45"/>
    <p:sldId id="401" r:id="rId46"/>
    <p:sldId id="416" r:id="rId47"/>
    <p:sldId id="402" r:id="rId48"/>
    <p:sldId id="404" r:id="rId49"/>
    <p:sldId id="414" r:id="rId50"/>
    <p:sldId id="405" r:id="rId51"/>
    <p:sldId id="406" r:id="rId52"/>
    <p:sldId id="407" r:id="rId53"/>
    <p:sldId id="408" r:id="rId54"/>
    <p:sldId id="423" r:id="rId55"/>
    <p:sldId id="427" r:id="rId56"/>
    <p:sldId id="428" r:id="rId57"/>
    <p:sldId id="429" r:id="rId58"/>
    <p:sldId id="436" r:id="rId59"/>
    <p:sldId id="435" r:id="rId60"/>
    <p:sldId id="446" r:id="rId61"/>
    <p:sldId id="409" r:id="rId62"/>
    <p:sldId id="411" r:id="rId63"/>
    <p:sldId id="418" r:id="rId64"/>
    <p:sldId id="417" r:id="rId65"/>
    <p:sldId id="412" r:id="rId66"/>
    <p:sldId id="415" r:id="rId67"/>
    <p:sldId id="432" r:id="rId68"/>
    <p:sldId id="434" r:id="rId69"/>
    <p:sldId id="433" r:id="rId70"/>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6600"/>
    <a:srgbClr val="006600"/>
    <a:srgbClr val="6600FF"/>
    <a:srgbClr val="000000"/>
    <a:srgbClr val="0033CC"/>
    <a:srgbClr val="0066CC"/>
    <a:srgbClr val="3366CC"/>
    <a:srgbClr val="FF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p:scale>
          <a:sx n="60" d="100"/>
          <a:sy n="60" d="100"/>
        </p:scale>
        <p:origin x="-1589" y="-187"/>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slide" Target="slides/slide39.xml"/><Relationship Id="rId1" Type="http://schemas.openxmlformats.org/officeDocument/2006/relationships/slide" Target="slides/slide38.xml"/><Relationship Id="rId4"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10/31/2011</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10/31/2011</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8</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023-EC3D-4591-8093-7458EBE6630E}" type="slidenum">
              <a:rPr lang="en-US"/>
              <a:pPr/>
              <a:t>26</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30</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32</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33</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35</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E99C-093F-4F50-87BD-DDB6155A8673}" type="slidenum">
              <a:rPr lang="en-US"/>
              <a:pPr/>
              <a:t>37</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46</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49</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55</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56</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57</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58</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63</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64</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DE085-0126-4E35-B873-2805E59C111D}" type="slidenum">
              <a:rPr lang="en-US"/>
              <a:pPr/>
              <a:t>14</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15</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18</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19</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22</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EB886-1384-4CE9-B0F5-DB3F44B891D5}" type="slidenum">
              <a:rPr lang="en-US"/>
              <a:pPr/>
              <a:t>24</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AFE8-B007-45E0-8C6B-68FA2A26D45D}" type="slidenum">
              <a:rPr lang="en-US"/>
              <a:pPr/>
              <a:t>25</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713788" cy="11525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Advanced Computer Networks   Wireless Networks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5F365-3AE2-44B4-BE7B-31F40B0786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72400" y="6512768"/>
            <a:ext cx="914400" cy="228600"/>
          </a:xfrm>
          <a:ln/>
        </p:spPr>
        <p:txBody>
          <a:bodyPr/>
          <a:lstStyle>
            <a:lvl1pPr>
              <a:defRPr>
                <a:latin typeface="Comic Sans MS" pitchFamily="66" charset="0"/>
              </a:defRPr>
            </a:lvl1pPr>
          </a:lstStyle>
          <a:p>
            <a:pPr>
              <a:defRPr/>
            </a:pPr>
            <a:r>
              <a:rPr lang="en-US" dirty="0" smtClean="0"/>
              <a:t>&lt; &gt;</a:t>
            </a:r>
            <a:endParaRPr 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Microsoft_Word_97_-_2003_Document1.doc"/></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1.bin"/><Relationship Id="rId18" Type="http://schemas.openxmlformats.org/officeDocument/2006/relationships/oleObject" Target="../embeddings/oleObject66.bin"/><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60.bin"/><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oleObject" Target="../embeddings/oleObject68.bin"/><Relationship Id="rId1" Type="http://schemas.openxmlformats.org/officeDocument/2006/relationships/vmlDrawing" Target="../drawings/vmlDrawing4.vml"/><Relationship Id="rId6" Type="http://schemas.openxmlformats.org/officeDocument/2006/relationships/oleObject" Target="../embeddings/oleObject56.bin"/><Relationship Id="rId11" Type="http://schemas.openxmlformats.org/officeDocument/2006/relationships/oleObject" Target="../embeddings/oleObject59.bin"/><Relationship Id="rId5" Type="http://schemas.openxmlformats.org/officeDocument/2006/relationships/image" Target="../media/image4.wmf"/><Relationship Id="rId15" Type="http://schemas.openxmlformats.org/officeDocument/2006/relationships/oleObject" Target="../embeddings/oleObject63.bin"/><Relationship Id="rId10" Type="http://schemas.openxmlformats.org/officeDocument/2006/relationships/oleObject" Target="../embeddings/oleObject58.bin"/><Relationship Id="rId19" Type="http://schemas.openxmlformats.org/officeDocument/2006/relationships/oleObject" Target="../embeddings/oleObject67.bin"/><Relationship Id="rId4" Type="http://schemas.openxmlformats.org/officeDocument/2006/relationships/oleObject" Target="../embeddings/oleObject55.bin"/><Relationship Id="rId9" Type="http://schemas.openxmlformats.org/officeDocument/2006/relationships/oleObject" Target="../embeddings/oleObject57.bin"/><Relationship Id="rId14" Type="http://schemas.openxmlformats.org/officeDocument/2006/relationships/oleObject" Target="../embeddings/oleObject62.bin"/></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5.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69.bin"/><Relationship Id="rId10" Type="http://schemas.openxmlformats.org/officeDocument/2006/relationships/oleObject" Target="../embeddings/oleObject72.bin"/><Relationship Id="rId4" Type="http://schemas.openxmlformats.org/officeDocument/2006/relationships/image" Target="../media/image7.png"/><Relationship Id="rId9" Type="http://schemas.openxmlformats.org/officeDocument/2006/relationships/oleObject" Target="../embeddings/oleObject7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73.bin"/><Relationship Id="rId10" Type="http://schemas.openxmlformats.org/officeDocument/2006/relationships/oleObject" Target="../embeddings/oleObject76.bin"/><Relationship Id="rId4" Type="http://schemas.openxmlformats.org/officeDocument/2006/relationships/image" Target="../media/image7.png"/><Relationship Id="rId9" Type="http://schemas.openxmlformats.org/officeDocument/2006/relationships/oleObject" Target="../embeddings/oleObject75.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9.xml"/><Relationship Id="rId7"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7.bin"/><Relationship Id="rId10" Type="http://schemas.openxmlformats.org/officeDocument/2006/relationships/oleObject" Target="../embeddings/oleObject80.bin"/><Relationship Id="rId4" Type="http://schemas.openxmlformats.org/officeDocument/2006/relationships/image" Target="../media/image7.png"/><Relationship Id="rId9" Type="http://schemas.openxmlformats.org/officeDocument/2006/relationships/oleObject" Target="../embeddings/oleObject79.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1.xml"/><Relationship Id="rId7" Type="http://schemas.openxmlformats.org/officeDocument/2006/relationships/image" Target="../media/image5.wmf"/><Relationship Id="rId12" Type="http://schemas.openxmlformats.org/officeDocument/2006/relationships/oleObject" Target="../embeddings/oleObject86.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82.bin"/><Relationship Id="rId11" Type="http://schemas.openxmlformats.org/officeDocument/2006/relationships/oleObject" Target="../embeddings/oleObject85.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81.bin"/><Relationship Id="rId9" Type="http://schemas.openxmlformats.org/officeDocument/2006/relationships/oleObject" Target="../embeddings/oleObject8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4.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Primer</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781329" y="6073346"/>
            <a:ext cx="6005513" cy="524006"/>
          </a:xfrm>
        </p:spPr>
        <p:txBody>
          <a:bodyPr/>
          <a:lstStyle/>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CS577 Advanced Computer Networks </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9" name="Footer Placeholder 8"/>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8"/>
          <p:cNvSpPr>
            <a:spLocks noChangeArrowheads="1"/>
          </p:cNvSpPr>
          <p:nvPr/>
        </p:nvSpPr>
        <p:spPr bwMode="auto">
          <a:xfrm>
            <a:off x="3779912" y="5013176"/>
            <a:ext cx="2089150" cy="265112"/>
          </a:xfrm>
          <a:prstGeom prst="rect">
            <a:avLst/>
          </a:prstGeom>
          <a:noFill/>
          <a:ln w="9525">
            <a:noFill/>
            <a:miter lim="800000"/>
            <a:headEnd/>
            <a:tailEnd/>
          </a:ln>
        </p:spPr>
        <p:txBody>
          <a:bodyPr wrap="none" anchor="ctr"/>
          <a:lstStyle/>
          <a:p>
            <a:pPr algn="ctr"/>
            <a:r>
              <a:rPr lang="en-US" sz="1400" b="1" u="none" dirty="0" err="1" smtClean="0">
                <a:solidFill>
                  <a:srgbClr val="990033"/>
                </a:solidFill>
                <a:latin typeface="Comic Sans MS" pitchFamily="66" charset="0"/>
              </a:rPr>
              <a:t>WiMAX</a:t>
            </a:r>
            <a:endParaRPr lang="en-US" dirty="0">
              <a:solidFill>
                <a:srgbClr val="9933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(not yet ratified)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8" name="Footer Placeholder 7"/>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a:t>
            </a:r>
            <a:r>
              <a:rPr lang="en-US" sz="1800" dirty="0" smtClean="0"/>
              <a:t>up to 600 Mbps</a:t>
            </a:r>
            <a:endParaRPr lang="en-US" sz="1800" dirty="0" smtClean="0"/>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8000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9" name="Footer Placeholder 8"/>
          <p:cNvSpPr>
            <a:spLocks noGrp="1"/>
          </p:cNvSpPr>
          <p:nvPr>
            <p:ph type="ftr" sz="quarter" idx="10"/>
          </p:nvPr>
        </p:nvSpPr>
        <p:spPr/>
        <p:txBody>
          <a:bodyPr/>
          <a:lstStyle/>
          <a:p>
            <a:pPr>
              <a:defRPr/>
            </a:pPr>
            <a:r>
              <a:rPr lang="en-US" dirty="0" smtClean="0"/>
              <a:t>Advanced Computer Networks   </a:t>
            </a:r>
            <a:r>
              <a:rPr lang="en-US" dirty="0" smtClean="0">
                <a:solidFill>
                  <a:srgbClr val="990033"/>
                </a:solidFill>
              </a:rPr>
              <a:t>Wireless Networks Primer </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500098" y="-24"/>
            <a:ext cx="8334375" cy="1143000"/>
          </a:xfrm>
        </p:spPr>
        <p:txBody>
          <a:bodyPr/>
          <a:lstStyle/>
          <a:p>
            <a:pPr algn="r"/>
            <a:r>
              <a:rPr lang="en-US" dirty="0" smtClean="0"/>
              <a:t>W</a:t>
            </a:r>
            <a:r>
              <a:rPr lang="en-US" u="none" dirty="0" smtClean="0"/>
              <a:t>ireless </a:t>
            </a:r>
            <a:r>
              <a:rPr lang="en-US" dirty="0" smtClean="0"/>
              <a:t>L</a:t>
            </a:r>
            <a:r>
              <a:rPr lang="en-US" u="none" dirty="0" smtClean="0"/>
              <a:t>ink </a:t>
            </a:r>
            <a:r>
              <a:rPr lang="en-US" dirty="0" smtClean="0"/>
              <a:t>S</a:t>
            </a:r>
            <a:r>
              <a:rPr lang="en-US" u="none" dirty="0" smtClean="0"/>
              <a:t>tandards</a:t>
            </a:r>
            <a:endParaRPr lang="en-US" u="none" dirty="0"/>
          </a:p>
        </p:txBody>
      </p:sp>
      <p:sp>
        <p:nvSpPr>
          <p:cNvPr id="396396" name="Rectangle 108"/>
          <p:cNvSpPr>
            <a:spLocks noChangeArrowheads="1"/>
          </p:cNvSpPr>
          <p:nvPr/>
        </p:nvSpPr>
        <p:spPr bwMode="auto">
          <a:xfrm>
            <a:off x="2952750" y="1727188"/>
            <a:ext cx="1589088" cy="3454400"/>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7" name="Rectangle 109"/>
          <p:cNvSpPr>
            <a:spLocks noChangeArrowheads="1"/>
          </p:cNvSpPr>
          <p:nvPr/>
        </p:nvSpPr>
        <p:spPr bwMode="auto">
          <a:xfrm>
            <a:off x="4578350" y="1741476"/>
            <a:ext cx="1589088" cy="3440112"/>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8" name="Rectangle 110"/>
          <p:cNvSpPr>
            <a:spLocks noChangeArrowheads="1"/>
          </p:cNvSpPr>
          <p:nvPr/>
        </p:nvSpPr>
        <p:spPr bwMode="auto">
          <a:xfrm>
            <a:off x="6203950" y="1741476"/>
            <a:ext cx="1589088" cy="3440112"/>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9" name="Rectangle 111"/>
          <p:cNvSpPr>
            <a:spLocks noChangeArrowheads="1"/>
          </p:cNvSpPr>
          <p:nvPr/>
        </p:nvSpPr>
        <p:spPr bwMode="auto">
          <a:xfrm>
            <a:off x="1327150" y="1714488"/>
            <a:ext cx="1589088" cy="3467100"/>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400" name="Line 112"/>
          <p:cNvSpPr>
            <a:spLocks noChangeShapeType="1"/>
          </p:cNvSpPr>
          <p:nvPr/>
        </p:nvSpPr>
        <p:spPr bwMode="auto">
          <a:xfrm>
            <a:off x="1327150" y="5181588"/>
            <a:ext cx="6626225" cy="0"/>
          </a:xfrm>
          <a:prstGeom prst="line">
            <a:avLst/>
          </a:prstGeom>
          <a:noFill/>
          <a:ln w="9525">
            <a:solidFill>
              <a:schemeClr val="tx1"/>
            </a:solidFill>
            <a:round/>
            <a:headEnd/>
            <a:tailEnd type="triangle" w="med" len="med"/>
          </a:ln>
          <a:effectLst/>
        </p:spPr>
        <p:txBody>
          <a:bodyPr/>
          <a:lstStyle/>
          <a:p>
            <a:endParaRPr lang="en-US"/>
          </a:p>
        </p:txBody>
      </p:sp>
      <p:sp>
        <p:nvSpPr>
          <p:cNvPr id="396401" name="Text Box 113"/>
          <p:cNvSpPr txBox="1">
            <a:spLocks noChangeArrowheads="1"/>
          </p:cNvSpPr>
          <p:nvPr/>
        </p:nvSpPr>
        <p:spPr bwMode="auto">
          <a:xfrm>
            <a:off x="1704975" y="5172063"/>
            <a:ext cx="831850" cy="579438"/>
          </a:xfrm>
          <a:prstGeom prst="rect">
            <a:avLst/>
          </a:prstGeom>
          <a:noFill/>
          <a:ln w="9525">
            <a:noFill/>
            <a:miter lim="800000"/>
            <a:headEnd/>
            <a:tailEnd/>
          </a:ln>
          <a:effectLst/>
        </p:spPr>
        <p:txBody>
          <a:bodyPr wrap="none">
            <a:spAutoFit/>
          </a:bodyPr>
          <a:lstStyle/>
          <a:p>
            <a:pPr algn="ctr" eaLnBrk="1" hangingPunct="1"/>
            <a:r>
              <a:rPr lang="en-US">
                <a:latin typeface="Arial" charset="0"/>
              </a:rPr>
              <a:t>Indoor</a:t>
            </a:r>
          </a:p>
          <a:p>
            <a:pPr algn="ctr" eaLnBrk="1" hangingPunct="1"/>
            <a:r>
              <a:rPr lang="en-US" sz="1400">
                <a:latin typeface="Arial" charset="0"/>
              </a:rPr>
              <a:t>10-30m</a:t>
            </a:r>
          </a:p>
        </p:txBody>
      </p:sp>
      <p:sp>
        <p:nvSpPr>
          <p:cNvPr id="396402" name="Text Box 114"/>
          <p:cNvSpPr txBox="1">
            <a:spLocks noChangeArrowheads="1"/>
          </p:cNvSpPr>
          <p:nvPr/>
        </p:nvSpPr>
        <p:spPr bwMode="auto">
          <a:xfrm>
            <a:off x="3217863" y="5175238"/>
            <a:ext cx="1009650" cy="579438"/>
          </a:xfrm>
          <a:prstGeom prst="rect">
            <a:avLst/>
          </a:prstGeom>
          <a:noFill/>
          <a:ln w="9525">
            <a:noFill/>
            <a:miter lim="800000"/>
            <a:headEnd/>
            <a:tailEnd/>
          </a:ln>
          <a:effectLst/>
        </p:spPr>
        <p:txBody>
          <a:bodyPr wrap="none">
            <a:spAutoFit/>
          </a:bodyPr>
          <a:lstStyle/>
          <a:p>
            <a:pPr algn="ctr" eaLnBrk="1" hangingPunct="1"/>
            <a:r>
              <a:rPr lang="en-US">
                <a:latin typeface="Arial" charset="0"/>
              </a:rPr>
              <a:t>Outdoor</a:t>
            </a:r>
          </a:p>
          <a:p>
            <a:pPr algn="ctr" eaLnBrk="1" hangingPunct="1"/>
            <a:r>
              <a:rPr lang="en-US" sz="1400">
                <a:latin typeface="Arial" charset="0"/>
              </a:rPr>
              <a:t>50-200m</a:t>
            </a:r>
          </a:p>
        </p:txBody>
      </p:sp>
      <p:sp>
        <p:nvSpPr>
          <p:cNvPr id="396403" name="Text Box 115"/>
          <p:cNvSpPr txBox="1">
            <a:spLocks noChangeArrowheads="1"/>
          </p:cNvSpPr>
          <p:nvPr/>
        </p:nvSpPr>
        <p:spPr bwMode="auto">
          <a:xfrm>
            <a:off x="4695825" y="5180001"/>
            <a:ext cx="1238250" cy="854075"/>
          </a:xfrm>
          <a:prstGeom prst="rect">
            <a:avLst/>
          </a:prstGeom>
          <a:noFill/>
          <a:ln w="9525">
            <a:noFill/>
            <a:miter lim="800000"/>
            <a:headEnd/>
            <a:tailEnd/>
          </a:ln>
          <a:effectLst/>
        </p:spPr>
        <p:txBody>
          <a:bodyPr wrap="none">
            <a:spAutoFit/>
          </a:bodyPr>
          <a:lstStyle/>
          <a:p>
            <a:pPr algn="ctr" eaLnBrk="1" hangingPunct="1"/>
            <a:r>
              <a:rPr lang="en-US">
                <a:latin typeface="Arial" charset="0"/>
              </a:rPr>
              <a:t>Mid-range</a:t>
            </a:r>
          </a:p>
          <a:p>
            <a:pPr algn="ctr" eaLnBrk="1" hangingPunct="1"/>
            <a:r>
              <a:rPr lang="en-US">
                <a:latin typeface="Arial" charset="0"/>
              </a:rPr>
              <a:t>outdoor</a:t>
            </a:r>
          </a:p>
          <a:p>
            <a:pPr algn="ctr" eaLnBrk="1" hangingPunct="1"/>
            <a:r>
              <a:rPr lang="en-US" sz="1400">
                <a:latin typeface="Arial" charset="0"/>
              </a:rPr>
              <a:t>200m – 4 Km</a:t>
            </a:r>
          </a:p>
        </p:txBody>
      </p:sp>
      <p:sp>
        <p:nvSpPr>
          <p:cNvPr id="396404" name="Text Box 116"/>
          <p:cNvSpPr txBox="1">
            <a:spLocks noChangeArrowheads="1"/>
          </p:cNvSpPr>
          <p:nvPr/>
        </p:nvSpPr>
        <p:spPr bwMode="auto">
          <a:xfrm>
            <a:off x="6200775" y="5180001"/>
            <a:ext cx="1352550" cy="854075"/>
          </a:xfrm>
          <a:prstGeom prst="rect">
            <a:avLst/>
          </a:prstGeom>
          <a:noFill/>
          <a:ln w="9525">
            <a:noFill/>
            <a:miter lim="800000"/>
            <a:headEnd/>
            <a:tailEnd/>
          </a:ln>
          <a:effectLst/>
        </p:spPr>
        <p:txBody>
          <a:bodyPr wrap="none">
            <a:spAutoFit/>
          </a:bodyPr>
          <a:lstStyle/>
          <a:p>
            <a:pPr algn="ctr" eaLnBrk="1" hangingPunct="1"/>
            <a:r>
              <a:rPr lang="en-US">
                <a:latin typeface="Arial" charset="0"/>
              </a:rPr>
              <a:t>Long-range</a:t>
            </a:r>
          </a:p>
          <a:p>
            <a:pPr algn="ctr" eaLnBrk="1" hangingPunct="1"/>
            <a:r>
              <a:rPr lang="en-US">
                <a:latin typeface="Arial" charset="0"/>
              </a:rPr>
              <a:t>outdoor</a:t>
            </a:r>
          </a:p>
          <a:p>
            <a:pPr algn="ctr" eaLnBrk="1" hangingPunct="1"/>
            <a:r>
              <a:rPr lang="en-US" sz="1400">
                <a:latin typeface="Arial" charset="0"/>
              </a:rPr>
              <a:t>5Km – 20 Km</a:t>
            </a:r>
          </a:p>
        </p:txBody>
      </p:sp>
      <p:sp>
        <p:nvSpPr>
          <p:cNvPr id="396405" name="Text Box 117"/>
          <p:cNvSpPr txBox="1">
            <a:spLocks noChangeArrowheads="1"/>
          </p:cNvSpPr>
          <p:nvPr/>
        </p:nvSpPr>
        <p:spPr bwMode="auto">
          <a:xfrm>
            <a:off x="679450" y="4559288"/>
            <a:ext cx="6286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.056</a:t>
            </a:r>
            <a:endParaRPr lang="en-US" sz="1400">
              <a:latin typeface="Arial" charset="0"/>
            </a:endParaRPr>
          </a:p>
        </p:txBody>
      </p:sp>
      <p:sp>
        <p:nvSpPr>
          <p:cNvPr id="396406" name="Text Box 118"/>
          <p:cNvSpPr txBox="1">
            <a:spLocks noChangeArrowheads="1"/>
          </p:cNvSpPr>
          <p:nvPr/>
        </p:nvSpPr>
        <p:spPr bwMode="auto">
          <a:xfrm>
            <a:off x="682625" y="4127488"/>
            <a:ext cx="6286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.384</a:t>
            </a:r>
            <a:endParaRPr lang="en-US" sz="1400">
              <a:latin typeface="Arial" charset="0"/>
            </a:endParaRPr>
          </a:p>
        </p:txBody>
      </p:sp>
      <p:sp>
        <p:nvSpPr>
          <p:cNvPr id="396407" name="Text Box 119"/>
          <p:cNvSpPr txBox="1">
            <a:spLocks noChangeArrowheads="1"/>
          </p:cNvSpPr>
          <p:nvPr/>
        </p:nvSpPr>
        <p:spPr bwMode="auto">
          <a:xfrm>
            <a:off x="923925" y="3436926"/>
            <a:ext cx="311150" cy="366712"/>
          </a:xfrm>
          <a:prstGeom prst="rect">
            <a:avLst/>
          </a:prstGeom>
          <a:noFill/>
          <a:ln w="9525">
            <a:noFill/>
            <a:miter lim="800000"/>
            <a:headEnd/>
            <a:tailEnd/>
          </a:ln>
          <a:effectLst/>
        </p:spPr>
        <p:txBody>
          <a:bodyPr wrap="none">
            <a:spAutoFit/>
          </a:bodyPr>
          <a:lstStyle/>
          <a:p>
            <a:pPr algn="ctr" eaLnBrk="1" hangingPunct="1"/>
            <a:r>
              <a:rPr lang="en-US">
                <a:latin typeface="Arial" charset="0"/>
              </a:rPr>
              <a:t>1</a:t>
            </a:r>
            <a:endParaRPr lang="en-US" sz="1400">
              <a:latin typeface="Arial" charset="0"/>
            </a:endParaRPr>
          </a:p>
        </p:txBody>
      </p:sp>
      <p:sp>
        <p:nvSpPr>
          <p:cNvPr id="396408" name="Text Box 120"/>
          <p:cNvSpPr txBox="1">
            <a:spLocks noChangeArrowheads="1"/>
          </p:cNvSpPr>
          <p:nvPr/>
        </p:nvSpPr>
        <p:spPr bwMode="auto">
          <a:xfrm>
            <a:off x="922338" y="3005126"/>
            <a:ext cx="311150" cy="366712"/>
          </a:xfrm>
          <a:prstGeom prst="rect">
            <a:avLst/>
          </a:prstGeom>
          <a:noFill/>
          <a:ln w="9525">
            <a:noFill/>
            <a:miter lim="800000"/>
            <a:headEnd/>
            <a:tailEnd/>
          </a:ln>
          <a:effectLst/>
        </p:spPr>
        <p:txBody>
          <a:bodyPr wrap="none">
            <a:spAutoFit/>
          </a:bodyPr>
          <a:lstStyle/>
          <a:p>
            <a:pPr algn="ctr" eaLnBrk="1" hangingPunct="1"/>
            <a:r>
              <a:rPr lang="en-US">
                <a:latin typeface="Arial" charset="0"/>
              </a:rPr>
              <a:t>4</a:t>
            </a:r>
            <a:endParaRPr lang="en-US" sz="1400">
              <a:latin typeface="Arial" charset="0"/>
            </a:endParaRPr>
          </a:p>
        </p:txBody>
      </p:sp>
      <p:sp>
        <p:nvSpPr>
          <p:cNvPr id="396409" name="Text Box 121"/>
          <p:cNvSpPr txBox="1">
            <a:spLocks noChangeArrowheads="1"/>
          </p:cNvSpPr>
          <p:nvPr/>
        </p:nvSpPr>
        <p:spPr bwMode="auto">
          <a:xfrm>
            <a:off x="625475" y="2609838"/>
            <a:ext cx="6413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5-11</a:t>
            </a:r>
            <a:endParaRPr lang="en-US" sz="1400">
              <a:latin typeface="Arial" charset="0"/>
            </a:endParaRPr>
          </a:p>
        </p:txBody>
      </p:sp>
      <p:sp>
        <p:nvSpPr>
          <p:cNvPr id="396410" name="Text Box 122"/>
          <p:cNvSpPr txBox="1">
            <a:spLocks noChangeArrowheads="1"/>
          </p:cNvSpPr>
          <p:nvPr/>
        </p:nvSpPr>
        <p:spPr bwMode="auto">
          <a:xfrm>
            <a:off x="814388" y="2193913"/>
            <a:ext cx="4381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54</a:t>
            </a:r>
            <a:endParaRPr lang="en-US" sz="1400">
              <a:latin typeface="Arial" charset="0"/>
            </a:endParaRPr>
          </a:p>
        </p:txBody>
      </p:sp>
      <p:sp>
        <p:nvSpPr>
          <p:cNvPr id="396411" name="Rectangle 123"/>
          <p:cNvSpPr>
            <a:spLocks noChangeArrowheads="1"/>
          </p:cNvSpPr>
          <p:nvPr/>
        </p:nvSpPr>
        <p:spPr bwMode="auto">
          <a:xfrm>
            <a:off x="2662238" y="4611676"/>
            <a:ext cx="4676775" cy="284162"/>
          </a:xfrm>
          <a:prstGeom prst="rect">
            <a:avLst/>
          </a:prstGeom>
          <a:solidFill>
            <a:srgbClr val="3333CC"/>
          </a:solidFill>
          <a:ln w="9525">
            <a:noFill/>
            <a:miter lim="800000"/>
            <a:headEnd/>
            <a:tailEnd/>
          </a:ln>
          <a:effectLst/>
        </p:spPr>
        <p:txBody>
          <a:bodyPr wrap="none" anchor="ctr"/>
          <a:lstStyle/>
          <a:p>
            <a:endParaRPr lang="en-US"/>
          </a:p>
        </p:txBody>
      </p:sp>
      <p:sp>
        <p:nvSpPr>
          <p:cNvPr id="396412" name="Text Box 124"/>
          <p:cNvSpPr txBox="1">
            <a:spLocks noChangeArrowheads="1"/>
          </p:cNvSpPr>
          <p:nvPr/>
        </p:nvSpPr>
        <p:spPr bwMode="auto">
          <a:xfrm>
            <a:off x="3948113" y="4603738"/>
            <a:ext cx="1743075"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IS-95, CDMA, GSM</a:t>
            </a:r>
          </a:p>
        </p:txBody>
      </p:sp>
      <p:sp>
        <p:nvSpPr>
          <p:cNvPr id="396413" name="Text Box 125"/>
          <p:cNvSpPr txBox="1">
            <a:spLocks noChangeArrowheads="1"/>
          </p:cNvSpPr>
          <p:nvPr/>
        </p:nvSpPr>
        <p:spPr bwMode="auto">
          <a:xfrm>
            <a:off x="7750175" y="4554526"/>
            <a:ext cx="455613"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2G</a:t>
            </a:r>
          </a:p>
        </p:txBody>
      </p:sp>
      <p:sp>
        <p:nvSpPr>
          <p:cNvPr id="396414" name="Rectangle 126"/>
          <p:cNvSpPr>
            <a:spLocks noChangeArrowheads="1"/>
          </p:cNvSpPr>
          <p:nvPr/>
        </p:nvSpPr>
        <p:spPr bwMode="auto">
          <a:xfrm>
            <a:off x="2651125" y="4194163"/>
            <a:ext cx="4676775" cy="284163"/>
          </a:xfrm>
          <a:prstGeom prst="rect">
            <a:avLst/>
          </a:prstGeom>
          <a:solidFill>
            <a:srgbClr val="3333CC"/>
          </a:solidFill>
          <a:ln w="9525">
            <a:noFill/>
            <a:miter lim="800000"/>
            <a:headEnd/>
            <a:tailEnd/>
          </a:ln>
          <a:effectLst/>
        </p:spPr>
        <p:txBody>
          <a:bodyPr wrap="none" anchor="ctr"/>
          <a:lstStyle/>
          <a:p>
            <a:endParaRPr lang="en-US"/>
          </a:p>
        </p:txBody>
      </p:sp>
      <p:sp>
        <p:nvSpPr>
          <p:cNvPr id="396415" name="Text Box 127"/>
          <p:cNvSpPr txBox="1">
            <a:spLocks noChangeArrowheads="1"/>
          </p:cNvSpPr>
          <p:nvPr/>
        </p:nvSpPr>
        <p:spPr bwMode="auto">
          <a:xfrm>
            <a:off x="3681413" y="4171938"/>
            <a:ext cx="246380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UMTS/WCDMA, CDMA2000</a:t>
            </a:r>
          </a:p>
        </p:txBody>
      </p:sp>
      <p:sp>
        <p:nvSpPr>
          <p:cNvPr id="396416" name="Text Box 128"/>
          <p:cNvSpPr txBox="1">
            <a:spLocks noChangeArrowheads="1"/>
          </p:cNvSpPr>
          <p:nvPr/>
        </p:nvSpPr>
        <p:spPr bwMode="auto">
          <a:xfrm>
            <a:off x="7751763" y="4165588"/>
            <a:ext cx="455612"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3G</a:t>
            </a:r>
          </a:p>
        </p:txBody>
      </p:sp>
      <p:sp>
        <p:nvSpPr>
          <p:cNvPr id="396417" name="Rectangle 129"/>
          <p:cNvSpPr>
            <a:spLocks noChangeArrowheads="1"/>
          </p:cNvSpPr>
          <p:nvPr/>
        </p:nvSpPr>
        <p:spPr bwMode="auto">
          <a:xfrm>
            <a:off x="1339850" y="3462326"/>
            <a:ext cx="928688" cy="28416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18" name="Text Box 130"/>
          <p:cNvSpPr txBox="1">
            <a:spLocks noChangeArrowheads="1"/>
          </p:cNvSpPr>
          <p:nvPr/>
        </p:nvSpPr>
        <p:spPr bwMode="auto">
          <a:xfrm>
            <a:off x="1422400" y="3470263"/>
            <a:ext cx="72548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802.15</a:t>
            </a:r>
          </a:p>
        </p:txBody>
      </p:sp>
      <p:sp>
        <p:nvSpPr>
          <p:cNvPr id="396419" name="Rectangle 131"/>
          <p:cNvSpPr>
            <a:spLocks noChangeArrowheads="1"/>
          </p:cNvSpPr>
          <p:nvPr/>
        </p:nvSpPr>
        <p:spPr bwMode="auto">
          <a:xfrm>
            <a:off x="1354138" y="2624126"/>
            <a:ext cx="1724025" cy="31591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0" name="Text Box 132"/>
          <p:cNvSpPr txBox="1">
            <a:spLocks noChangeArrowheads="1"/>
          </p:cNvSpPr>
          <p:nvPr/>
        </p:nvSpPr>
        <p:spPr bwMode="auto">
          <a:xfrm>
            <a:off x="1724025" y="2649526"/>
            <a:ext cx="8334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802.11b</a:t>
            </a:r>
          </a:p>
        </p:txBody>
      </p:sp>
      <p:sp>
        <p:nvSpPr>
          <p:cNvPr id="396421" name="Rectangle 133"/>
          <p:cNvSpPr>
            <a:spLocks noChangeArrowheads="1"/>
          </p:cNvSpPr>
          <p:nvPr/>
        </p:nvSpPr>
        <p:spPr bwMode="auto">
          <a:xfrm>
            <a:off x="1357313" y="2190738"/>
            <a:ext cx="1724025" cy="315913"/>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2" name="Text Box 134"/>
          <p:cNvSpPr txBox="1">
            <a:spLocks noChangeArrowheads="1"/>
          </p:cNvSpPr>
          <p:nvPr/>
        </p:nvSpPr>
        <p:spPr bwMode="auto">
          <a:xfrm>
            <a:off x="1727200" y="2216138"/>
            <a:ext cx="981075"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802.11a,g</a:t>
            </a:r>
          </a:p>
        </p:txBody>
      </p:sp>
      <p:sp>
        <p:nvSpPr>
          <p:cNvPr id="396423" name="Line 135"/>
          <p:cNvSpPr>
            <a:spLocks noChangeShapeType="1"/>
          </p:cNvSpPr>
          <p:nvPr/>
        </p:nvSpPr>
        <p:spPr bwMode="auto">
          <a:xfrm flipV="1">
            <a:off x="1328738" y="2154226"/>
            <a:ext cx="0" cy="3027362"/>
          </a:xfrm>
          <a:prstGeom prst="line">
            <a:avLst/>
          </a:prstGeom>
          <a:noFill/>
          <a:ln w="9525">
            <a:solidFill>
              <a:schemeClr val="tx1"/>
            </a:solidFill>
            <a:round/>
            <a:headEnd/>
            <a:tailEnd type="triangle" w="med" len="med"/>
          </a:ln>
          <a:effectLst/>
        </p:spPr>
        <p:txBody>
          <a:bodyPr/>
          <a:lstStyle/>
          <a:p>
            <a:endParaRPr lang="en-US"/>
          </a:p>
        </p:txBody>
      </p:sp>
      <p:sp>
        <p:nvSpPr>
          <p:cNvPr id="396424" name="Rectangle 136"/>
          <p:cNvSpPr>
            <a:spLocks noChangeArrowheads="1"/>
          </p:cNvSpPr>
          <p:nvPr/>
        </p:nvSpPr>
        <p:spPr bwMode="auto">
          <a:xfrm>
            <a:off x="2717800" y="2503476"/>
            <a:ext cx="5078413" cy="596900"/>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5" name="Rectangle 137"/>
          <p:cNvSpPr>
            <a:spLocks noChangeArrowheads="1"/>
          </p:cNvSpPr>
          <p:nvPr/>
        </p:nvSpPr>
        <p:spPr bwMode="auto">
          <a:xfrm>
            <a:off x="2654300" y="3055926"/>
            <a:ext cx="4676775" cy="28416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6" name="Text Box 138"/>
          <p:cNvSpPr txBox="1">
            <a:spLocks noChangeArrowheads="1"/>
          </p:cNvSpPr>
          <p:nvPr/>
        </p:nvSpPr>
        <p:spPr bwMode="auto">
          <a:xfrm>
            <a:off x="2965450" y="3063863"/>
            <a:ext cx="39068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UMTS/WCDMA-HSPDA, CDMA2000-1xEVDO</a:t>
            </a:r>
          </a:p>
        </p:txBody>
      </p:sp>
      <p:sp>
        <p:nvSpPr>
          <p:cNvPr id="396427" name="Text Box 139"/>
          <p:cNvSpPr txBox="1">
            <a:spLocks noChangeArrowheads="1"/>
          </p:cNvSpPr>
          <p:nvPr/>
        </p:nvSpPr>
        <p:spPr bwMode="auto">
          <a:xfrm>
            <a:off x="7729538" y="2989251"/>
            <a:ext cx="1154112" cy="581025"/>
          </a:xfrm>
          <a:prstGeom prst="rect">
            <a:avLst/>
          </a:prstGeom>
          <a:noFill/>
          <a:ln w="9525">
            <a:noFill/>
            <a:miter lim="800000"/>
            <a:headEnd/>
            <a:tailEnd/>
          </a:ln>
          <a:effectLst/>
        </p:spPr>
        <p:txBody>
          <a:bodyPr wrap="none">
            <a:spAutoFit/>
          </a:bodyPr>
          <a:lstStyle/>
          <a:p>
            <a:pPr algn="ctr" eaLnBrk="1" hangingPunct="1"/>
            <a:r>
              <a:rPr lang="en-US" sz="1600">
                <a:latin typeface="Arial" charset="0"/>
              </a:rPr>
              <a:t>3G cellular</a:t>
            </a:r>
          </a:p>
          <a:p>
            <a:pPr algn="ctr" eaLnBrk="1" hangingPunct="1"/>
            <a:r>
              <a:rPr lang="en-US" sz="1600">
                <a:latin typeface="Arial" charset="0"/>
              </a:rPr>
              <a:t>enhanced</a:t>
            </a:r>
          </a:p>
        </p:txBody>
      </p:sp>
      <p:sp>
        <p:nvSpPr>
          <p:cNvPr id="396428" name="Text Box 140"/>
          <p:cNvSpPr txBox="1">
            <a:spLocks noChangeArrowheads="1"/>
          </p:cNvSpPr>
          <p:nvPr/>
        </p:nvSpPr>
        <p:spPr bwMode="auto">
          <a:xfrm>
            <a:off x="5013325" y="2681276"/>
            <a:ext cx="150495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802.16 (WiMAX)</a:t>
            </a:r>
          </a:p>
        </p:txBody>
      </p:sp>
      <p:sp>
        <p:nvSpPr>
          <p:cNvPr id="396429" name="Rectangle 141"/>
          <p:cNvSpPr>
            <a:spLocks noChangeArrowheads="1"/>
          </p:cNvSpPr>
          <p:nvPr/>
        </p:nvSpPr>
        <p:spPr bwMode="auto">
          <a:xfrm>
            <a:off x="3133725" y="2295513"/>
            <a:ext cx="4062413" cy="284163"/>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30" name="Text Box 142"/>
          <p:cNvSpPr txBox="1">
            <a:spLocks noChangeArrowheads="1"/>
          </p:cNvSpPr>
          <p:nvPr/>
        </p:nvSpPr>
        <p:spPr bwMode="auto">
          <a:xfrm>
            <a:off x="4164013" y="2273288"/>
            <a:ext cx="217805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802.11a,g point-to-point</a:t>
            </a:r>
          </a:p>
        </p:txBody>
      </p:sp>
      <p:sp>
        <p:nvSpPr>
          <p:cNvPr id="396431" name="Line 143"/>
          <p:cNvSpPr>
            <a:spLocks noChangeShapeType="1"/>
          </p:cNvSpPr>
          <p:nvPr/>
        </p:nvSpPr>
        <p:spPr bwMode="auto">
          <a:xfrm flipH="1">
            <a:off x="7900988" y="2459026"/>
            <a:ext cx="254000" cy="0"/>
          </a:xfrm>
          <a:prstGeom prst="line">
            <a:avLst/>
          </a:prstGeom>
          <a:noFill/>
          <a:ln w="9525">
            <a:solidFill>
              <a:schemeClr val="bg1"/>
            </a:solidFill>
            <a:round/>
            <a:headEnd/>
            <a:tailEnd type="triangle" w="med" len="med"/>
          </a:ln>
          <a:effectLst/>
        </p:spPr>
        <p:txBody>
          <a:bodyPr/>
          <a:lstStyle/>
          <a:p>
            <a:endParaRPr lang="en-US"/>
          </a:p>
        </p:txBody>
      </p:sp>
      <p:sp>
        <p:nvSpPr>
          <p:cNvPr id="396432" name="Text Box 144"/>
          <p:cNvSpPr txBox="1">
            <a:spLocks noChangeArrowheads="1"/>
          </p:cNvSpPr>
          <p:nvPr/>
        </p:nvSpPr>
        <p:spPr bwMode="auto">
          <a:xfrm>
            <a:off x="714375" y="1781163"/>
            <a:ext cx="5651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200</a:t>
            </a:r>
            <a:endParaRPr lang="en-US" sz="1400">
              <a:latin typeface="Arial" charset="0"/>
            </a:endParaRPr>
          </a:p>
        </p:txBody>
      </p:sp>
      <p:sp>
        <p:nvSpPr>
          <p:cNvPr id="396433" name="Rectangle 145"/>
          <p:cNvSpPr>
            <a:spLocks noChangeArrowheads="1"/>
          </p:cNvSpPr>
          <p:nvPr/>
        </p:nvSpPr>
        <p:spPr bwMode="auto">
          <a:xfrm>
            <a:off x="1344613" y="1795451"/>
            <a:ext cx="1522412" cy="31591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34" name="Text Box 146"/>
          <p:cNvSpPr txBox="1">
            <a:spLocks noChangeArrowheads="1"/>
          </p:cNvSpPr>
          <p:nvPr/>
        </p:nvSpPr>
        <p:spPr bwMode="auto">
          <a:xfrm>
            <a:off x="1714500" y="1795451"/>
            <a:ext cx="8334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802.11n</a:t>
            </a:r>
          </a:p>
        </p:txBody>
      </p:sp>
      <p:sp>
        <p:nvSpPr>
          <p:cNvPr id="396435" name="Text Box 147"/>
          <p:cNvSpPr txBox="1">
            <a:spLocks noChangeArrowheads="1"/>
          </p:cNvSpPr>
          <p:nvPr/>
        </p:nvSpPr>
        <p:spPr bwMode="auto">
          <a:xfrm rot="16200000">
            <a:off x="-446881" y="3175782"/>
            <a:ext cx="1898650" cy="366712"/>
          </a:xfrm>
          <a:prstGeom prst="rect">
            <a:avLst/>
          </a:prstGeom>
          <a:noFill/>
          <a:ln w="9525">
            <a:noFill/>
            <a:miter lim="800000"/>
            <a:headEnd/>
            <a:tailEnd/>
          </a:ln>
          <a:effectLst/>
        </p:spPr>
        <p:txBody>
          <a:bodyPr wrap="none">
            <a:spAutoFit/>
          </a:bodyPr>
          <a:lstStyle/>
          <a:p>
            <a:pPr eaLnBrk="1" hangingPunct="1"/>
            <a:r>
              <a:rPr lang="en-US">
                <a:latin typeface="Arial" charset="0"/>
              </a:rPr>
              <a:t>Data rate (Mbps)</a:t>
            </a:r>
          </a:p>
        </p:txBody>
      </p:sp>
      <p:sp>
        <p:nvSpPr>
          <p:cNvPr id="396436" name="AutoShape 148"/>
          <p:cNvSpPr>
            <a:spLocks/>
          </p:cNvSpPr>
          <p:nvPr/>
        </p:nvSpPr>
        <p:spPr bwMode="auto">
          <a:xfrm>
            <a:off x="7799388" y="1882763"/>
            <a:ext cx="152400" cy="1238250"/>
          </a:xfrm>
          <a:prstGeom prst="rightBrace">
            <a:avLst>
              <a:gd name="adj1" fmla="val 67708"/>
              <a:gd name="adj2" fmla="val 50000"/>
            </a:avLst>
          </a:prstGeom>
          <a:noFill/>
          <a:ln w="9525">
            <a:solidFill>
              <a:schemeClr val="tx1"/>
            </a:solidFill>
            <a:round/>
            <a:headEnd/>
            <a:tailEnd/>
          </a:ln>
          <a:effectLst/>
        </p:spPr>
        <p:txBody>
          <a:bodyPr wrap="none" anchor="ctr"/>
          <a:lstStyle/>
          <a:p>
            <a:endParaRPr lang="en-US"/>
          </a:p>
        </p:txBody>
      </p:sp>
      <p:sp>
        <p:nvSpPr>
          <p:cNvPr id="396437" name="Text Box 149"/>
          <p:cNvSpPr txBox="1">
            <a:spLocks noChangeArrowheads="1"/>
          </p:cNvSpPr>
          <p:nvPr/>
        </p:nvSpPr>
        <p:spPr bwMode="auto">
          <a:xfrm>
            <a:off x="7937500" y="2300276"/>
            <a:ext cx="579438"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data</a:t>
            </a:r>
          </a:p>
        </p:txBody>
      </p:sp>
      <p:sp>
        <p:nvSpPr>
          <p:cNvPr id="396439" name="AutoShape 151"/>
          <p:cNvSpPr>
            <a:spLocks noChangeAspect="1" noChangeArrowheads="1" noTextEdit="1"/>
          </p:cNvSpPr>
          <p:nvPr/>
        </p:nvSpPr>
        <p:spPr bwMode="auto">
          <a:xfrm>
            <a:off x="5991225" y="1011238"/>
            <a:ext cx="735013" cy="220662"/>
          </a:xfrm>
          <a:prstGeom prst="rect">
            <a:avLst/>
          </a:prstGeom>
          <a:solidFill>
            <a:schemeClr val="bg1"/>
          </a:solidFill>
          <a:ln w="9525">
            <a:noFill/>
            <a:miter lim="800000"/>
            <a:headEnd/>
            <a:tailEnd/>
          </a:ln>
        </p:spPr>
        <p:txBody>
          <a:bodyPr/>
          <a:lstStyle/>
          <a:p>
            <a:endParaRPr lang="en-US"/>
          </a:p>
        </p:txBody>
      </p:sp>
      <p:grpSp>
        <p:nvGrpSpPr>
          <p:cNvPr id="2" name="Group 152"/>
          <p:cNvGrpSpPr>
            <a:grpSpLocks/>
          </p:cNvGrpSpPr>
          <p:nvPr/>
        </p:nvGrpSpPr>
        <p:grpSpPr bwMode="auto">
          <a:xfrm>
            <a:off x="7993092" y="411144"/>
            <a:ext cx="722312" cy="303212"/>
            <a:chOff x="4750" y="264"/>
            <a:chExt cx="455" cy="191"/>
          </a:xfrm>
        </p:grpSpPr>
        <p:sp>
          <p:nvSpPr>
            <p:cNvPr id="396441"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396442"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396443"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396444"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396445"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396446"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396447"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396448"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396449"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396450"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396451"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396452"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396453"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396454"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396455"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62" name="Slide Number Placeholder 61"/>
          <p:cNvSpPr>
            <a:spLocks noGrp="1"/>
          </p:cNvSpPr>
          <p:nvPr>
            <p:ph type="sldNum" sz="quarter" idx="11"/>
          </p:nvPr>
        </p:nvSpPr>
        <p:spPr/>
        <p:txBody>
          <a:bodyPr/>
          <a:lstStyle/>
          <a:p>
            <a:pPr>
              <a:defRPr/>
            </a:pPr>
            <a:fld id="{89CE651F-B56D-48D2-A702-1FFE07FC73E1}" type="slidenum">
              <a:rPr lang="en-US" smtClean="0"/>
              <a:pPr>
                <a:defRPr/>
              </a:pPr>
              <a:t>14</a:t>
            </a:fld>
            <a:endParaRPr lang="en-US"/>
          </a:p>
        </p:txBody>
      </p:sp>
      <p:sp>
        <p:nvSpPr>
          <p:cNvPr id="63" name="Footer Placeholder 62"/>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64"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smtClean="0">
                <a:solidFill>
                  <a:schemeClr val="accent2"/>
                </a:solidFill>
              </a:rPr>
              <a:t>decreased </a:t>
            </a:r>
            <a:r>
              <a:rPr lang="en-US" sz="2400" dirty="0">
                <a:solidFill>
                  <a:schemeClr val="accent2"/>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smtClean="0">
                <a:solidFill>
                  <a:schemeClr val="accent2"/>
                </a:solidFill>
              </a:rPr>
              <a:t>interference </a:t>
            </a:r>
            <a:r>
              <a:rPr lang="en-US" sz="2400" dirty="0">
                <a:solidFill>
                  <a:schemeClr val="accent2"/>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smtClean="0">
                <a:solidFill>
                  <a:schemeClr val="accent2"/>
                </a:solidFill>
              </a:rPr>
              <a:t>multipath propagation: </a:t>
            </a:r>
            <a:r>
              <a:rPr lang="en-US" sz="2400" dirty="0" smtClean="0"/>
              <a:t>radio signal reflects off objects ground, arriving ad destination at slightly different times.</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via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{hub topology}.</a:t>
            </a:r>
            <a:r>
              <a:rPr lang="en-US" b="1" i="1" dirty="0" smtClean="0">
                <a:solidFill>
                  <a:srgbClr val="000066"/>
                </a:solidFill>
              </a:rPr>
              <a:t> </a:t>
            </a:r>
            <a:r>
              <a:rPr lang="en-US" b="1" i="1" dirty="0" smtClean="0"/>
              <a:t> </a:t>
            </a:r>
            <a:r>
              <a:rPr lang="en-US" dirty="0" smtClean="0"/>
              <a:t>Other nodes can be fixed or mobile.</a:t>
            </a:r>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solidFill>
                  <a:srgbClr val="006600"/>
                </a:solidFill>
              </a:rPr>
              <a:t> </a:t>
            </a:r>
            <a:r>
              <a:rPr lang="en-US" b="1" dirty="0" smtClean="0">
                <a:solidFill>
                  <a:srgbClr val="006600"/>
                </a:solidFill>
              </a:rPr>
              <a:t>AP</a:t>
            </a:r>
            <a:r>
              <a:rPr lang="en-US" dirty="0" smtClean="0">
                <a:solidFill>
                  <a:srgbClr val="006600"/>
                </a:solidFill>
              </a:rPr>
              <a:t> </a:t>
            </a:r>
            <a:r>
              <a:rPr lang="en-US" dirty="0" smtClean="0"/>
              <a:t>is connected to the </a:t>
            </a:r>
            <a:r>
              <a:rPr lang="en-US" b="1" dirty="0" smtClean="0">
                <a:solidFill>
                  <a:srgbClr val="006600"/>
                </a:solidFill>
              </a:rPr>
              <a:t>wired</a:t>
            </a:r>
            <a:r>
              <a:rPr lang="en-US" dirty="0" smtClean="0"/>
              <a:t> Internet.</a:t>
            </a:r>
          </a:p>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lvl="1" eaLnBrk="1" hangingPunct="1">
              <a:lnSpc>
                <a:spcPct val="90000"/>
              </a:lnSpc>
            </a:pPr>
            <a:r>
              <a:rPr lang="en-US" dirty="0" smtClean="0">
                <a:solidFill>
                  <a:srgbClr val="CC6600"/>
                </a:solidFill>
              </a:rPr>
              <a:t>Mesh Networks:: </a:t>
            </a:r>
            <a:r>
              <a:rPr lang="en-US" dirty="0" smtClean="0"/>
              <a:t>have</a:t>
            </a:r>
            <a:r>
              <a:rPr lang="en-US" dirty="0" smtClean="0">
                <a:solidFill>
                  <a:srgbClr val="CC6600"/>
                </a:solidFill>
              </a:rPr>
              <a:t> </a:t>
            </a:r>
            <a:r>
              <a:rPr lang="en-US" dirty="0"/>
              <a:t>a</a:t>
            </a:r>
            <a:r>
              <a:rPr lang="en-US" dirty="0" smtClean="0"/>
              <a:t> </a:t>
            </a:r>
            <a:r>
              <a:rPr lang="en-US" dirty="0"/>
              <a:t>relatively stable </a:t>
            </a:r>
            <a:r>
              <a:rPr lang="en-US" dirty="0" smtClean="0"/>
              <a:t>topology.</a:t>
            </a:r>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8" name="Footer Placeholder 7"/>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18</a:t>
            </a:fld>
            <a:endParaRPr lang="en-US" dirty="0"/>
          </a:p>
        </p:txBody>
      </p:sp>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92062" y="1359818"/>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87637" y="1353468"/>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847349" y="2159918"/>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96522" y="3868077"/>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820362" y="1340768"/>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809249" y="1351880"/>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461837" y="1351880"/>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92349" y="1351880"/>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511034" y="1913856"/>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511034" y="3806160"/>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242356" y="1867818"/>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i="1" dirty="0"/>
              <a:t>mesh net</a:t>
            </a:r>
          </a:p>
        </p:txBody>
      </p:sp>
      <p:sp>
        <p:nvSpPr>
          <p:cNvPr id="532497" name="Text Box 17"/>
          <p:cNvSpPr txBox="1">
            <a:spLocks noChangeArrowheads="1"/>
          </p:cNvSpPr>
          <p:nvPr/>
        </p:nvSpPr>
        <p:spPr bwMode="auto">
          <a:xfrm>
            <a:off x="5368554" y="3734722"/>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a:t>a given wireless node</a:t>
            </a:r>
          </a:p>
          <a:p>
            <a:pPr algn="l"/>
            <a:r>
              <a:rPr lang="en-US" sz="1800" b="1" dirty="0"/>
              <a:t>MANET, VANET</a:t>
            </a:r>
            <a:endParaRPr lang="en-US" sz="1800" b="1" i="1" dirty="0"/>
          </a:p>
        </p:txBody>
      </p:sp>
      <p:sp>
        <p:nvSpPr>
          <p:cNvPr id="17" name="Slide Number Placeholder 16"/>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18" name="Footer Placeholder 17"/>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19"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smtClean="0"/>
              <a:t>IEEE 802.11a/b/g/n</a:t>
            </a:r>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2" name="Slide Number Placeholder 11"/>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13" name="Footer Placeholder 12"/>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683568" y="4221088"/>
            <a:ext cx="1080120"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OFDM SDM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1414"/>
            <a:ext cx="7990656" cy="885825"/>
          </a:xfrm>
        </p:spPr>
        <p:txBody>
          <a:bodyPr/>
          <a:lstStyle/>
          <a:p>
            <a:pPr eaLnBrk="1" hangingPunct="1">
              <a:defRPr/>
            </a:pPr>
            <a:r>
              <a:rPr lang="en-US" dirty="0" smtClean="0"/>
              <a:t>IEEE 802.11 Physical Layer </a:t>
            </a:r>
            <a:endParaRPr lang="en-US" sz="3200" dirty="0" smtClean="0"/>
          </a:p>
        </p:txBody>
      </p:sp>
      <p:sp>
        <p:nvSpPr>
          <p:cNvPr id="12293" name="Rectangle 3"/>
          <p:cNvSpPr>
            <a:spLocks noGrp="1" noChangeArrowheads="1"/>
          </p:cNvSpPr>
          <p:nvPr>
            <p:ph type="body" idx="1"/>
          </p:nvPr>
        </p:nvSpPr>
        <p:spPr>
          <a:xfrm>
            <a:off x="304800" y="1219200"/>
            <a:ext cx="8534400" cy="4730750"/>
          </a:xfrm>
        </p:spPr>
        <p:txBody>
          <a:bodyPr/>
          <a:lstStyle/>
          <a:p>
            <a:pPr eaLnBrk="1" hangingPunct="1">
              <a:lnSpc>
                <a:spcPct val="80000"/>
              </a:lnSpc>
            </a:pPr>
            <a:r>
              <a:rPr lang="en-US" sz="2000" dirty="0" smtClean="0"/>
              <a:t>Physical layer conforms to OSI (five 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infrared, FHSS, DSSS {FHSS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2003: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eaLnBrk="1" hangingPunct="1">
              <a:lnSpc>
                <a:spcPct val="80000"/>
              </a:lnSpc>
            </a:pPr>
            <a:r>
              <a:rPr lang="en-US" sz="2000" b="1" dirty="0" smtClean="0">
                <a:solidFill>
                  <a:srgbClr val="6600FF"/>
                </a:solidFill>
              </a:rPr>
              <a:t>802.11 </a:t>
            </a:r>
            <a:r>
              <a:rPr lang="en-US" sz="2000" b="1" i="1" dirty="0" smtClean="0">
                <a:solidFill>
                  <a:srgbClr val="6600FF"/>
                </a:solidFill>
              </a:rPr>
              <a:t>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a:t>
            </a:r>
            <a:r>
              <a:rPr lang="en-US" sz="2000" b="1" i="1" dirty="0" smtClean="0">
                <a:solidFill>
                  <a:srgbClr val="6600FF"/>
                </a:solidFill>
              </a:rPr>
              <a:t>FHSS </a:t>
            </a:r>
            <a:r>
              <a:rPr lang="en-US" sz="2000" b="1" dirty="0" smtClean="0">
                <a:solidFill>
                  <a:srgbClr val="6600FF"/>
                </a:solidFill>
              </a:rPr>
              <a:t>(</a:t>
            </a:r>
            <a:r>
              <a:rPr lang="en-US" sz="2000" b="1" i="1" dirty="0" err="1" smtClean="0">
                <a:solidFill>
                  <a:srgbClr val="6600FF"/>
                </a:solidFill>
              </a:rPr>
              <a:t>Frequence</a:t>
            </a:r>
            <a:r>
              <a:rPr lang="en-US" sz="2000" b="1" i="1" dirty="0" smtClean="0">
                <a:solidFill>
                  <a:srgbClr val="6600FF"/>
                </a:solidFill>
              </a:rPr>
              <a:t> Hopping Spread Spectrum</a:t>
            </a:r>
            <a:r>
              <a:rPr lang="en-US" sz="2000" b="1" dirty="0" smtClean="0">
                <a:solidFill>
                  <a:srgbClr val="6600FF"/>
                </a:solidFill>
              </a:rPr>
              <a:t>)</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899592" y="980728"/>
            <a:ext cx="7856792" cy="5328592"/>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6" name="Rectangle 5"/>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Slide Number Placeholder 2"/>
          <p:cNvSpPr>
            <a:spLocks noGrp="1"/>
          </p:cNvSpPr>
          <p:nvPr>
            <p:ph type="sldNum" sz="quarter" idx="11"/>
          </p:nvPr>
        </p:nvSpPr>
        <p:spPr>
          <a:xfrm>
            <a:off x="8194104" y="6453336"/>
            <a:ext cx="914400" cy="228600"/>
          </a:xfrm>
        </p:spPr>
        <p:txBody>
          <a:bodyPr/>
          <a:lstStyle/>
          <a:p>
            <a:pPr>
              <a:defRPr/>
            </a:pPr>
            <a:r>
              <a:rPr lang="en-US" dirty="0" smtClean="0"/>
              <a:t>22</a:t>
            </a:r>
            <a:endParaRPr lang="en-US" dirty="0"/>
          </a:p>
        </p:txBody>
      </p:sp>
    </p:spTree>
    <p:extLst>
      <p:ext uri="{BB962C8B-B14F-4D97-AF65-F5344CB8AC3E}">
        <p14:creationId xmlns:p14="http://schemas.microsoft.com/office/powerpoint/2010/main" val="155956556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IEEE 802.11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a:t>
            </a:r>
            <a:r>
              <a:rPr lang="en-US" sz="2000" b="1" i="1" dirty="0" smtClean="0">
                <a:solidFill>
                  <a:srgbClr val="6600FF"/>
                </a:solidFill>
              </a:rPr>
              <a:t>DSSS </a:t>
            </a:r>
            <a:r>
              <a:rPr lang="en-US" sz="2000" b="1" dirty="0" smtClean="0">
                <a:solidFill>
                  <a:srgbClr val="6600FF"/>
                </a:solidFill>
              </a:rPr>
              <a:t>(</a:t>
            </a:r>
            <a:r>
              <a:rPr lang="en-US" sz="2000" b="1" i="1" dirty="0" smtClean="0">
                <a:solidFill>
                  <a:srgbClr val="6600FF"/>
                </a:solidFill>
              </a:rPr>
              <a:t>Direct Sequence Spread Spectrum</a:t>
            </a:r>
            <a:r>
              <a:rPr lang="en-US" sz="2000" b="1" dirty="0" smtClean="0">
                <a:solidFill>
                  <a:srgbClr val="6600FF"/>
                </a:solidFill>
              </a:rPr>
              <a:t>)</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11" name="Slide Number Placeholder 10"/>
          <p:cNvSpPr>
            <a:spLocks noGrp="1"/>
          </p:cNvSpPr>
          <p:nvPr>
            <p:ph type="sldNum" sz="quarter" idx="12"/>
          </p:nvPr>
        </p:nvSpPr>
        <p:spPr>
          <a:xfrm>
            <a:off x="8194675" y="6486548"/>
            <a:ext cx="914400" cy="228600"/>
          </a:xfrm>
        </p:spPr>
        <p:txBody>
          <a:bodyPr/>
          <a:lstStyle/>
          <a:p>
            <a:pPr>
              <a:defRPr/>
            </a:pPr>
            <a:fld id="{C255F365-3AE2-44B4-BE7B-31F40B0786A7}" type="slidenum">
              <a:rPr lang="en-US" smtClean="0">
                <a:latin typeface="+mn-lt"/>
              </a:rPr>
              <a:pPr>
                <a:defRPr/>
              </a:pPr>
              <a:t>23</a:t>
            </a:fld>
            <a:endParaRPr lang="en-US" dirty="0">
              <a:latin typeface="+mn-lt"/>
            </a:endParaRPr>
          </a:p>
        </p:txBody>
      </p:sp>
      <p:sp>
        <p:nvSpPr>
          <p:cNvPr id="13" name="Footer Placeholder 12"/>
          <p:cNvSpPr>
            <a:spLocks noGrp="1"/>
          </p:cNvSpPr>
          <p:nvPr>
            <p:ph type="ftr" sz="quarter" idx="11"/>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 y="-24"/>
            <a:ext cx="9086885" cy="1000132"/>
          </a:xfrm>
        </p:spPr>
        <p:txBody>
          <a:bodyPr/>
          <a:lstStyle/>
          <a:p>
            <a:r>
              <a:rPr lang="en-US" sz="3600" dirty="0"/>
              <a:t>Code Division Multiple Access (CDMA)</a:t>
            </a:r>
          </a:p>
        </p:txBody>
      </p:sp>
      <p:sp>
        <p:nvSpPr>
          <p:cNvPr id="403459" name="Rectangle 3"/>
          <p:cNvSpPr>
            <a:spLocks noGrp="1" noChangeArrowheads="1"/>
          </p:cNvSpPr>
          <p:nvPr>
            <p:ph type="body" idx="1"/>
          </p:nvPr>
        </p:nvSpPr>
        <p:spPr>
          <a:xfrm>
            <a:off x="533400" y="1214422"/>
            <a:ext cx="7934325" cy="4648200"/>
          </a:xfrm>
        </p:spPr>
        <p:txBody>
          <a:bodyPr/>
          <a:lstStyle/>
          <a:p>
            <a:pPr>
              <a:lnSpc>
                <a:spcPct val="80000"/>
              </a:lnSpc>
            </a:pPr>
            <a:r>
              <a:rPr lang="en-US" sz="2400" dirty="0"/>
              <a:t>U</a:t>
            </a:r>
            <a:r>
              <a:rPr lang="en-US" sz="2400" dirty="0" smtClean="0"/>
              <a:t>sed  </a:t>
            </a:r>
            <a:r>
              <a:rPr lang="en-US" sz="2400" dirty="0"/>
              <a:t>in several wireless broadcast channels (cellular, satellite, etc) </a:t>
            </a:r>
            <a:r>
              <a:rPr lang="en-US" sz="2400" dirty="0" smtClean="0"/>
              <a:t>standards.</a:t>
            </a:r>
            <a:endParaRPr lang="en-US" sz="2400" dirty="0"/>
          </a:p>
          <a:p>
            <a:pPr>
              <a:lnSpc>
                <a:spcPct val="80000"/>
              </a:lnSpc>
            </a:pPr>
            <a:r>
              <a:rPr lang="en-US" sz="2400" dirty="0" smtClean="0"/>
              <a:t>A unique </a:t>
            </a:r>
            <a:r>
              <a:rPr lang="en-US" sz="2400" dirty="0"/>
              <a:t>“code” assigned to each user; i.e., code set </a:t>
            </a:r>
            <a:r>
              <a:rPr lang="en-US" sz="2400" dirty="0" smtClean="0"/>
              <a:t>partitioning.</a:t>
            </a:r>
            <a:endParaRPr lang="en-US" sz="2400" dirty="0"/>
          </a:p>
          <a:p>
            <a:pPr>
              <a:lnSpc>
                <a:spcPct val="80000"/>
              </a:lnSpc>
            </a:pPr>
            <a:r>
              <a:rPr lang="en-US" sz="2400" dirty="0"/>
              <a:t>A</a:t>
            </a:r>
            <a:r>
              <a:rPr lang="en-US" sz="2400" dirty="0" smtClean="0"/>
              <a:t>ll </a:t>
            </a:r>
            <a:r>
              <a:rPr lang="en-US" sz="2400" dirty="0"/>
              <a:t>users share </a:t>
            </a:r>
            <a:r>
              <a:rPr lang="en-US" sz="2400" dirty="0" smtClean="0"/>
              <a:t>the same </a:t>
            </a:r>
            <a:r>
              <a:rPr lang="en-US" sz="2400" dirty="0"/>
              <a:t>frequency, but each user has </a:t>
            </a:r>
            <a:r>
              <a:rPr lang="en-US" sz="2400" dirty="0" smtClean="0"/>
              <a:t>its own </a:t>
            </a:r>
            <a:r>
              <a:rPr lang="en-US" sz="2400" dirty="0" smtClean="0">
                <a:solidFill>
                  <a:schemeClr val="accent1"/>
                </a:solidFill>
              </a:rPr>
              <a:t>chipping </a:t>
            </a:r>
            <a:r>
              <a:rPr lang="en-US" sz="2400" dirty="0">
                <a:solidFill>
                  <a:schemeClr val="accent1"/>
                </a:solidFill>
              </a:rPr>
              <a:t>sequence </a:t>
            </a:r>
            <a:r>
              <a:rPr lang="en-US" sz="2400" dirty="0"/>
              <a:t>(i.e., code) to encode </a:t>
            </a:r>
            <a:r>
              <a:rPr lang="en-US" sz="2400" dirty="0" smtClean="0"/>
              <a:t>data.</a:t>
            </a:r>
            <a:endParaRPr lang="en-US" sz="2400" dirty="0"/>
          </a:p>
          <a:p>
            <a:pPr>
              <a:lnSpc>
                <a:spcPct val="80000"/>
              </a:lnSpc>
            </a:pPr>
            <a:r>
              <a:rPr lang="en-US" sz="2400" dirty="0">
                <a:solidFill>
                  <a:schemeClr val="accent2"/>
                </a:solidFill>
              </a:rPr>
              <a:t>encoded signal </a:t>
            </a:r>
            <a:r>
              <a:rPr lang="en-US" sz="2400" dirty="0"/>
              <a:t>= (original data) X (chipping sequence)</a:t>
            </a:r>
          </a:p>
          <a:p>
            <a:pPr>
              <a:lnSpc>
                <a:spcPct val="80000"/>
              </a:lnSpc>
            </a:pPr>
            <a:r>
              <a:rPr lang="en-US" sz="2400" dirty="0">
                <a:solidFill>
                  <a:schemeClr val="accent2"/>
                </a:solidFill>
              </a:rPr>
              <a:t>decoding: </a:t>
            </a:r>
            <a:r>
              <a:rPr lang="en-US" sz="2400" dirty="0"/>
              <a:t>inner-product of encoded signal and chipping sequence</a:t>
            </a:r>
          </a:p>
          <a:p>
            <a:pPr>
              <a:lnSpc>
                <a:spcPct val="80000"/>
              </a:lnSpc>
            </a:pPr>
            <a:r>
              <a:rPr lang="en-US" sz="2400" dirty="0"/>
              <a:t>A</a:t>
            </a:r>
            <a:r>
              <a:rPr lang="en-US" sz="2400" dirty="0" smtClean="0"/>
              <a:t>llows </a:t>
            </a:r>
            <a:r>
              <a:rPr lang="en-US" sz="2400" dirty="0"/>
              <a:t>multiple users to “coexist” and transmit simultaneously with minimal interference (if codes are “orthogonal</a:t>
            </a:r>
            <a:r>
              <a:rPr lang="en-US" sz="2400" dirty="0" smtClean="0"/>
              <a:t>”).</a:t>
            </a:r>
            <a:endParaRPr lang="en-US" sz="3200" dirty="0"/>
          </a:p>
          <a:p>
            <a:pPr>
              <a:lnSpc>
                <a:spcPct val="80000"/>
              </a:lnSpc>
            </a:pPr>
            <a:endParaRPr lang="en-US" sz="3200" dirty="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533400" y="71414"/>
            <a:ext cx="7772400" cy="965221"/>
          </a:xfrm>
        </p:spPr>
        <p:txBody>
          <a:bodyPr/>
          <a:lstStyle/>
          <a:p>
            <a:r>
              <a:rPr lang="en-US" dirty="0"/>
              <a:t>CDMA Encode/Decode</a:t>
            </a:r>
          </a:p>
        </p:txBody>
      </p:sp>
      <p:sp>
        <p:nvSpPr>
          <p:cNvPr id="404486"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489"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490" name="Text Box 10"/>
          <p:cNvSpPr txBox="1">
            <a:spLocks noChangeArrowheads="1"/>
          </p:cNvSpPr>
          <p:nvPr/>
        </p:nvSpPr>
        <p:spPr bwMode="auto">
          <a:xfrm>
            <a:off x="2389188" y="2960688"/>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491" name="Text Box 11"/>
          <p:cNvSpPr txBox="1">
            <a:spLocks noChangeArrowheads="1"/>
          </p:cNvSpPr>
          <p:nvPr/>
        </p:nvSpPr>
        <p:spPr bwMode="auto">
          <a:xfrm>
            <a:off x="3408363" y="296545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04485"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ffectLst/>
          </p:spPr>
          <p:txBody>
            <a:bodyPr wrap="none"/>
            <a:lstStyle/>
            <a:p>
              <a:endParaRPr lang="en-US"/>
            </a:p>
          </p:txBody>
        </p:sp>
        <p:sp>
          <p:nvSpPr>
            <p:cNvPr id="404492" name="Rectangle 12"/>
            <p:cNvSpPr>
              <a:spLocks noChangeArrowheads="1"/>
            </p:cNvSpPr>
            <p:nvPr/>
          </p:nvSpPr>
          <p:spPr bwMode="auto">
            <a:xfrm>
              <a:off x="1350" y="1218"/>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495" name="Text Box 15"/>
            <p:cNvSpPr txBox="1">
              <a:spLocks noChangeArrowheads="1"/>
            </p:cNvSpPr>
            <p:nvPr/>
          </p:nvSpPr>
          <p:spPr bwMode="auto">
            <a:xfrm>
              <a:off x="1436" y="1194"/>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nvGrpSpPr>
            <p:cNvPr id="3" name="Group 44"/>
            <p:cNvGrpSpPr>
              <a:grpSpLocks/>
            </p:cNvGrpSpPr>
            <p:nvPr/>
          </p:nvGrpSpPr>
          <p:grpSpPr bwMode="auto">
            <a:xfrm>
              <a:off x="1313" y="1534"/>
              <a:ext cx="790" cy="307"/>
              <a:chOff x="1313" y="1534"/>
              <a:chExt cx="790" cy="307"/>
            </a:xfrm>
          </p:grpSpPr>
          <p:sp>
            <p:nvSpPr>
              <p:cNvPr id="404497" name="Text Box 1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 name="Group 22"/>
              <p:cNvGrpSpPr>
                <a:grpSpLocks/>
              </p:cNvGrpSpPr>
              <p:nvPr/>
            </p:nvGrpSpPr>
            <p:grpSpPr bwMode="auto">
              <a:xfrm>
                <a:off x="1353" y="1539"/>
                <a:ext cx="258" cy="147"/>
                <a:chOff x="1353" y="1539"/>
                <a:chExt cx="258" cy="144"/>
              </a:xfrm>
            </p:grpSpPr>
            <p:sp>
              <p:nvSpPr>
                <p:cNvPr id="404498" name="Rectangle 1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0" name="Line 2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1" name="Line 2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5" name="Group 23"/>
              <p:cNvGrpSpPr>
                <a:grpSpLocks/>
              </p:cNvGrpSpPr>
              <p:nvPr/>
            </p:nvGrpSpPr>
            <p:grpSpPr bwMode="auto">
              <a:xfrm>
                <a:off x="1773" y="1686"/>
                <a:ext cx="258" cy="144"/>
                <a:chOff x="1353" y="1539"/>
                <a:chExt cx="258" cy="144"/>
              </a:xfrm>
            </p:grpSpPr>
            <p:sp>
              <p:nvSpPr>
                <p:cNvPr id="404504" name="Rectangle 24"/>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5" name="Line 25"/>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6" name="Line 26"/>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07" name="Rectangle 27"/>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08" name="Rectangle 28"/>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09" name="Text Box 29"/>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0" name="Text Box 30"/>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1" name="Text Box 31"/>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6" name="Group 34"/>
              <p:cNvGrpSpPr>
                <a:grpSpLocks/>
              </p:cNvGrpSpPr>
              <p:nvPr/>
            </p:nvGrpSpPr>
            <p:grpSpPr bwMode="auto">
              <a:xfrm>
                <a:off x="1565" y="1684"/>
                <a:ext cx="211" cy="157"/>
                <a:chOff x="857" y="1909"/>
                <a:chExt cx="211" cy="157"/>
              </a:xfrm>
            </p:grpSpPr>
            <p:sp>
              <p:nvSpPr>
                <p:cNvPr id="404512" name="Text Box 3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3" name="Text Box 3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7" name="Group 35"/>
              <p:cNvGrpSpPr>
                <a:grpSpLocks/>
              </p:cNvGrpSpPr>
              <p:nvPr/>
            </p:nvGrpSpPr>
            <p:grpSpPr bwMode="auto">
              <a:xfrm>
                <a:off x="1730" y="1684"/>
                <a:ext cx="211" cy="157"/>
                <a:chOff x="857" y="1909"/>
                <a:chExt cx="211" cy="157"/>
              </a:xfrm>
            </p:grpSpPr>
            <p:sp>
              <p:nvSpPr>
                <p:cNvPr id="404516" name="Text Box 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7" name="Text Box 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8" name="Group 38"/>
              <p:cNvGrpSpPr>
                <a:grpSpLocks/>
              </p:cNvGrpSpPr>
              <p:nvPr/>
            </p:nvGrpSpPr>
            <p:grpSpPr bwMode="auto">
              <a:xfrm>
                <a:off x="1808" y="1684"/>
                <a:ext cx="211" cy="157"/>
                <a:chOff x="857" y="1909"/>
                <a:chExt cx="211" cy="157"/>
              </a:xfrm>
            </p:grpSpPr>
            <p:sp>
              <p:nvSpPr>
                <p:cNvPr id="404519" name="Text Box 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0" name="Text Box 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9" name="Group 41"/>
              <p:cNvGrpSpPr>
                <a:grpSpLocks/>
              </p:cNvGrpSpPr>
              <p:nvPr/>
            </p:nvGrpSpPr>
            <p:grpSpPr bwMode="auto">
              <a:xfrm>
                <a:off x="1892" y="1681"/>
                <a:ext cx="211" cy="157"/>
                <a:chOff x="857" y="1909"/>
                <a:chExt cx="211" cy="157"/>
              </a:xfrm>
            </p:grpSpPr>
            <p:sp>
              <p:nvSpPr>
                <p:cNvPr id="404522" name="Text Box 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3" name="Text Box 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sp>
        <p:nvSpPr>
          <p:cNvPr id="404554" name="Oval 74"/>
          <p:cNvSpPr>
            <a:spLocks noChangeArrowheads="1"/>
          </p:cNvSpPr>
          <p:nvPr/>
        </p:nvSpPr>
        <p:spPr bwMode="auto">
          <a:xfrm>
            <a:off x="4672013" y="1855788"/>
            <a:ext cx="419100" cy="423862"/>
          </a:xfrm>
          <a:prstGeom prst="ellipse">
            <a:avLst/>
          </a:prstGeom>
          <a:noFill/>
          <a:ln w="9525">
            <a:solidFill>
              <a:schemeClr val="tx1"/>
            </a:solidFill>
            <a:round/>
            <a:headEnd/>
            <a:tailEnd/>
          </a:ln>
          <a:effectLst/>
        </p:spPr>
        <p:txBody>
          <a:bodyPr wrap="none" anchor="ctr"/>
          <a:lstStyle/>
          <a:p>
            <a:endParaRPr lang="en-US"/>
          </a:p>
        </p:txBody>
      </p:sp>
      <p:sp>
        <p:nvSpPr>
          <p:cNvPr id="404555" name="Text Box 75"/>
          <p:cNvSpPr txBox="1">
            <a:spLocks noChangeArrowheads="1"/>
          </p:cNvSpPr>
          <p:nvPr/>
        </p:nvSpPr>
        <p:spPr bwMode="auto">
          <a:xfrm>
            <a:off x="4298950" y="1444625"/>
            <a:ext cx="1182688" cy="366713"/>
          </a:xfrm>
          <a:prstGeom prst="rect">
            <a:avLst/>
          </a:prstGeom>
          <a:noFill/>
          <a:ln w="9525">
            <a:noFill/>
            <a:miter lim="800000"/>
            <a:headEnd/>
            <a:tailEnd/>
          </a:ln>
          <a:effectLst/>
        </p:spPr>
        <p:txBody>
          <a:bodyPr wrap="none">
            <a:spAutoFit/>
          </a:bodyPr>
          <a:lstStyle/>
          <a:p>
            <a:r>
              <a:rPr lang="en-US">
                <a:latin typeface="Arial" charset="0"/>
                <a:cs typeface="Arial" charset="0"/>
              </a:rPr>
              <a:t>Z</a:t>
            </a:r>
            <a:r>
              <a:rPr lang="en-US" baseline="-25000">
                <a:latin typeface="Arial" charset="0"/>
                <a:cs typeface="Arial" charset="0"/>
              </a:rPr>
              <a:t>i,m</a:t>
            </a:r>
            <a:r>
              <a:rPr lang="en-US">
                <a:latin typeface="Arial" charset="0"/>
                <a:cs typeface="Arial" charset="0"/>
              </a:rPr>
              <a:t>= d</a:t>
            </a:r>
            <a:r>
              <a:rPr lang="en-US" baseline="-25000">
                <a:latin typeface="Arial" charset="0"/>
                <a:cs typeface="Arial" charset="0"/>
              </a:rPr>
              <a:t>i</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552"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ffectLst/>
        </p:spPr>
        <p:txBody>
          <a:bodyPr wrap="none"/>
          <a:lstStyle/>
          <a:p>
            <a:endParaRPr lang="en-US"/>
          </a:p>
        </p:txBody>
      </p:sp>
      <p:sp>
        <p:nvSpPr>
          <p:cNvPr id="404553"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ffec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04493" name="Rectangle 13"/>
            <p:cNvSpPr>
              <a:spLocks noChangeArrowheads="1"/>
            </p:cNvSpPr>
            <p:nvPr/>
          </p:nvSpPr>
          <p:spPr bwMode="auto">
            <a:xfrm>
              <a:off x="2028" y="1092"/>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496" name="Text Box 16"/>
            <p:cNvSpPr txBox="1">
              <a:spLocks noChangeArrowheads="1"/>
            </p:cNvSpPr>
            <p:nvPr/>
          </p:nvSpPr>
          <p:spPr bwMode="auto">
            <a:xfrm>
              <a:off x="2186" y="1068"/>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nvGrpSpPr>
            <p:cNvPr id="11" name="Group 45"/>
            <p:cNvGrpSpPr>
              <a:grpSpLocks/>
            </p:cNvGrpSpPr>
            <p:nvPr/>
          </p:nvGrpSpPr>
          <p:grpSpPr bwMode="auto">
            <a:xfrm>
              <a:off x="1979" y="1540"/>
              <a:ext cx="790" cy="307"/>
              <a:chOff x="1313" y="1534"/>
              <a:chExt cx="790" cy="307"/>
            </a:xfrm>
          </p:grpSpPr>
          <p:sp>
            <p:nvSpPr>
              <p:cNvPr id="404526" name="Text Box 46"/>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2" name="Group 47"/>
              <p:cNvGrpSpPr>
                <a:grpSpLocks/>
              </p:cNvGrpSpPr>
              <p:nvPr/>
            </p:nvGrpSpPr>
            <p:grpSpPr bwMode="auto">
              <a:xfrm>
                <a:off x="1353" y="1539"/>
                <a:ext cx="258" cy="147"/>
                <a:chOff x="1353" y="1539"/>
                <a:chExt cx="258" cy="144"/>
              </a:xfrm>
            </p:grpSpPr>
            <p:sp>
              <p:nvSpPr>
                <p:cNvPr id="404528" name="Rectangle 4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29" name="Line 49"/>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0" name="Line 50"/>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13" name="Group 51"/>
              <p:cNvGrpSpPr>
                <a:grpSpLocks/>
              </p:cNvGrpSpPr>
              <p:nvPr/>
            </p:nvGrpSpPr>
            <p:grpSpPr bwMode="auto">
              <a:xfrm>
                <a:off x="1773" y="1686"/>
                <a:ext cx="258" cy="144"/>
                <a:chOff x="1353" y="1539"/>
                <a:chExt cx="258" cy="144"/>
              </a:xfrm>
            </p:grpSpPr>
            <p:sp>
              <p:nvSpPr>
                <p:cNvPr id="404532" name="Rectangle 5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33" name="Line 5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4" name="Line 5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35" name="Rectangle 55"/>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36" name="Rectangle 56"/>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37" name="Text Box 57"/>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8" name="Text Box 58"/>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9" name="Text Box 59"/>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4" name="Group 60"/>
              <p:cNvGrpSpPr>
                <a:grpSpLocks/>
              </p:cNvGrpSpPr>
              <p:nvPr/>
            </p:nvGrpSpPr>
            <p:grpSpPr bwMode="auto">
              <a:xfrm>
                <a:off x="1565" y="1684"/>
                <a:ext cx="211" cy="157"/>
                <a:chOff x="857" y="1909"/>
                <a:chExt cx="211" cy="157"/>
              </a:xfrm>
            </p:grpSpPr>
            <p:sp>
              <p:nvSpPr>
                <p:cNvPr id="404541" name="Text Box 6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2" name="Text Box 6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5" name="Group 63"/>
              <p:cNvGrpSpPr>
                <a:grpSpLocks/>
              </p:cNvGrpSpPr>
              <p:nvPr/>
            </p:nvGrpSpPr>
            <p:grpSpPr bwMode="auto">
              <a:xfrm>
                <a:off x="1730" y="1684"/>
                <a:ext cx="211" cy="157"/>
                <a:chOff x="857" y="1909"/>
                <a:chExt cx="211" cy="157"/>
              </a:xfrm>
            </p:grpSpPr>
            <p:sp>
              <p:nvSpPr>
                <p:cNvPr id="404544" name="Text Box 6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5" name="Text Box 6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6" name="Group 66"/>
              <p:cNvGrpSpPr>
                <a:grpSpLocks/>
              </p:cNvGrpSpPr>
              <p:nvPr/>
            </p:nvGrpSpPr>
            <p:grpSpPr bwMode="auto">
              <a:xfrm>
                <a:off x="1808" y="1684"/>
                <a:ext cx="211" cy="157"/>
                <a:chOff x="857" y="1909"/>
                <a:chExt cx="211" cy="157"/>
              </a:xfrm>
            </p:grpSpPr>
            <p:sp>
              <p:nvSpPr>
                <p:cNvPr id="404547" name="Text Box 6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8" name="Text Box 6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7" name="Group 69"/>
              <p:cNvGrpSpPr>
                <a:grpSpLocks/>
              </p:cNvGrpSpPr>
              <p:nvPr/>
            </p:nvGrpSpPr>
            <p:grpSpPr bwMode="auto">
              <a:xfrm>
                <a:off x="1892" y="1681"/>
                <a:ext cx="211" cy="157"/>
                <a:chOff x="857" y="1909"/>
                <a:chExt cx="211" cy="157"/>
              </a:xfrm>
            </p:grpSpPr>
            <p:sp>
              <p:nvSpPr>
                <p:cNvPr id="404550" name="Text Box 70"/>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51" name="Text Box 71"/>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04557" name="Text Box 7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9" name="Group 78"/>
            <p:cNvGrpSpPr>
              <a:grpSpLocks/>
            </p:cNvGrpSpPr>
            <p:nvPr/>
          </p:nvGrpSpPr>
          <p:grpSpPr bwMode="auto">
            <a:xfrm>
              <a:off x="1353" y="1539"/>
              <a:ext cx="258" cy="147"/>
              <a:chOff x="1353" y="1539"/>
              <a:chExt cx="258" cy="144"/>
            </a:xfrm>
          </p:grpSpPr>
          <p:sp>
            <p:nvSpPr>
              <p:cNvPr id="404559" name="Rectangle 79"/>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0" name="Line 8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1" name="Line 8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0" name="Group 82"/>
            <p:cNvGrpSpPr>
              <a:grpSpLocks/>
            </p:cNvGrpSpPr>
            <p:nvPr/>
          </p:nvGrpSpPr>
          <p:grpSpPr bwMode="auto">
            <a:xfrm>
              <a:off x="1773" y="1686"/>
              <a:ext cx="258" cy="144"/>
              <a:chOff x="1353" y="1539"/>
              <a:chExt cx="258" cy="144"/>
            </a:xfrm>
          </p:grpSpPr>
          <p:sp>
            <p:nvSpPr>
              <p:cNvPr id="404563" name="Rectangle 8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4" name="Line 8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5" name="Line 8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66" name="Rectangle 86"/>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67" name="Rectangle 87"/>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68" name="Text Box 88"/>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69" name="Text Box 89"/>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0" name="Text Box 90"/>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1" name="Group 91"/>
            <p:cNvGrpSpPr>
              <a:grpSpLocks/>
            </p:cNvGrpSpPr>
            <p:nvPr/>
          </p:nvGrpSpPr>
          <p:grpSpPr bwMode="auto">
            <a:xfrm>
              <a:off x="1565" y="1684"/>
              <a:ext cx="211" cy="157"/>
              <a:chOff x="857" y="1909"/>
              <a:chExt cx="211" cy="157"/>
            </a:xfrm>
          </p:grpSpPr>
          <p:sp>
            <p:nvSpPr>
              <p:cNvPr id="404572" name="Text Box 9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3" name="Text Box 9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2" name="Group 94"/>
            <p:cNvGrpSpPr>
              <a:grpSpLocks/>
            </p:cNvGrpSpPr>
            <p:nvPr/>
          </p:nvGrpSpPr>
          <p:grpSpPr bwMode="auto">
            <a:xfrm>
              <a:off x="1730" y="1684"/>
              <a:ext cx="211" cy="157"/>
              <a:chOff x="857" y="1909"/>
              <a:chExt cx="211" cy="157"/>
            </a:xfrm>
          </p:grpSpPr>
          <p:sp>
            <p:nvSpPr>
              <p:cNvPr id="404575" name="Text Box 9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6" name="Text Box 9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3" name="Group 97"/>
            <p:cNvGrpSpPr>
              <a:grpSpLocks/>
            </p:cNvGrpSpPr>
            <p:nvPr/>
          </p:nvGrpSpPr>
          <p:grpSpPr bwMode="auto">
            <a:xfrm>
              <a:off x="1808" y="1684"/>
              <a:ext cx="211" cy="157"/>
              <a:chOff x="857" y="1909"/>
              <a:chExt cx="211" cy="157"/>
            </a:xfrm>
          </p:grpSpPr>
          <p:sp>
            <p:nvSpPr>
              <p:cNvPr id="404578" name="Text Box 9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9" name="Text Box 9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4" name="Group 100"/>
            <p:cNvGrpSpPr>
              <a:grpSpLocks/>
            </p:cNvGrpSpPr>
            <p:nvPr/>
          </p:nvGrpSpPr>
          <p:grpSpPr bwMode="auto">
            <a:xfrm>
              <a:off x="1892" y="1681"/>
              <a:ext cx="211" cy="157"/>
              <a:chOff x="857" y="1909"/>
              <a:chExt cx="211" cy="157"/>
            </a:xfrm>
          </p:grpSpPr>
          <p:sp>
            <p:nvSpPr>
              <p:cNvPr id="404581" name="Text Box 10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82" name="Text Box 10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26" name="Group 134"/>
            <p:cNvGrpSpPr>
              <a:grpSpLocks/>
            </p:cNvGrpSpPr>
            <p:nvPr/>
          </p:nvGrpSpPr>
          <p:grpSpPr bwMode="auto">
            <a:xfrm>
              <a:off x="5354" y="1534"/>
              <a:ext cx="361" cy="154"/>
              <a:chOff x="5009" y="1132"/>
              <a:chExt cx="361" cy="154"/>
            </a:xfrm>
          </p:grpSpPr>
          <p:sp>
            <p:nvSpPr>
              <p:cNvPr id="404584" name="Text Box 104"/>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7" name="Group 105"/>
              <p:cNvGrpSpPr>
                <a:grpSpLocks/>
              </p:cNvGrpSpPr>
              <p:nvPr/>
            </p:nvGrpSpPr>
            <p:grpSpPr bwMode="auto">
              <a:xfrm>
                <a:off x="5049" y="1137"/>
                <a:ext cx="258" cy="147"/>
                <a:chOff x="1353" y="1539"/>
                <a:chExt cx="258" cy="144"/>
              </a:xfrm>
            </p:grpSpPr>
            <p:sp>
              <p:nvSpPr>
                <p:cNvPr id="404586" name="Rectangle 10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87" name="Line 10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88" name="Line 10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95" name="Text Box 115"/>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96" name="Text Box 116"/>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28" name="Group 135"/>
            <p:cNvGrpSpPr>
              <a:grpSpLocks/>
            </p:cNvGrpSpPr>
            <p:nvPr/>
          </p:nvGrpSpPr>
          <p:grpSpPr bwMode="auto">
            <a:xfrm>
              <a:off x="4928" y="1536"/>
              <a:ext cx="550" cy="305"/>
              <a:chOff x="5114" y="1518"/>
              <a:chExt cx="550" cy="305"/>
            </a:xfrm>
          </p:grpSpPr>
          <p:grpSp>
            <p:nvGrpSpPr>
              <p:cNvPr id="29" name="Group 133"/>
              <p:cNvGrpSpPr>
                <a:grpSpLocks/>
              </p:cNvGrpSpPr>
              <p:nvPr/>
            </p:nvGrpSpPr>
            <p:grpSpPr bwMode="auto">
              <a:xfrm>
                <a:off x="5375" y="1518"/>
                <a:ext cx="196" cy="158"/>
                <a:chOff x="5378" y="1518"/>
                <a:chExt cx="196" cy="158"/>
              </a:xfrm>
            </p:grpSpPr>
            <p:sp>
              <p:nvSpPr>
                <p:cNvPr id="404594" name="Rectangle 114"/>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97" name="Text Box 117"/>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30" name="Group 132"/>
              <p:cNvGrpSpPr>
                <a:grpSpLocks/>
              </p:cNvGrpSpPr>
              <p:nvPr/>
            </p:nvGrpSpPr>
            <p:grpSpPr bwMode="auto">
              <a:xfrm>
                <a:off x="5453" y="1666"/>
                <a:ext cx="211" cy="157"/>
                <a:chOff x="5261" y="1282"/>
                <a:chExt cx="211" cy="157"/>
              </a:xfrm>
            </p:grpSpPr>
            <p:sp>
              <p:nvSpPr>
                <p:cNvPr id="404593" name="Rectangle 113"/>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31" name="Group 118"/>
                <p:cNvGrpSpPr>
                  <a:grpSpLocks/>
                </p:cNvGrpSpPr>
                <p:nvPr/>
              </p:nvGrpSpPr>
              <p:grpSpPr bwMode="auto">
                <a:xfrm>
                  <a:off x="5261" y="1282"/>
                  <a:ext cx="211" cy="157"/>
                  <a:chOff x="857" y="1909"/>
                  <a:chExt cx="211" cy="157"/>
                </a:xfrm>
              </p:grpSpPr>
              <p:sp>
                <p:nvSpPr>
                  <p:cNvPr id="404599" name="Text Box 11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0" name="Text Box 12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90" name="Group 131"/>
              <p:cNvGrpSpPr>
                <a:grpSpLocks/>
              </p:cNvGrpSpPr>
              <p:nvPr/>
            </p:nvGrpSpPr>
            <p:grpSpPr bwMode="auto">
              <a:xfrm>
                <a:off x="5114" y="1663"/>
                <a:ext cx="373" cy="160"/>
                <a:chOff x="5426" y="1279"/>
                <a:chExt cx="373" cy="160"/>
              </a:xfrm>
            </p:grpSpPr>
            <p:grpSp>
              <p:nvGrpSpPr>
                <p:cNvPr id="291" name="Group 109"/>
                <p:cNvGrpSpPr>
                  <a:grpSpLocks/>
                </p:cNvGrpSpPr>
                <p:nvPr/>
              </p:nvGrpSpPr>
              <p:grpSpPr bwMode="auto">
                <a:xfrm>
                  <a:off x="5469" y="1284"/>
                  <a:ext cx="258" cy="144"/>
                  <a:chOff x="1353" y="1539"/>
                  <a:chExt cx="258" cy="144"/>
                </a:xfrm>
              </p:grpSpPr>
              <p:sp>
                <p:nvSpPr>
                  <p:cNvPr id="404590" name="Rectangle 11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91" name="Line 11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92" name="Line 11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92" name="Group 121"/>
                <p:cNvGrpSpPr>
                  <a:grpSpLocks/>
                </p:cNvGrpSpPr>
                <p:nvPr/>
              </p:nvGrpSpPr>
              <p:grpSpPr bwMode="auto">
                <a:xfrm>
                  <a:off x="5426" y="1282"/>
                  <a:ext cx="211" cy="157"/>
                  <a:chOff x="857" y="1909"/>
                  <a:chExt cx="211" cy="157"/>
                </a:xfrm>
              </p:grpSpPr>
              <p:sp>
                <p:nvSpPr>
                  <p:cNvPr id="404602" name="Text Box 12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3" name="Text Box 12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3" name="Group 124"/>
                <p:cNvGrpSpPr>
                  <a:grpSpLocks/>
                </p:cNvGrpSpPr>
                <p:nvPr/>
              </p:nvGrpSpPr>
              <p:grpSpPr bwMode="auto">
                <a:xfrm>
                  <a:off x="5504" y="1282"/>
                  <a:ext cx="211" cy="157"/>
                  <a:chOff x="857" y="1909"/>
                  <a:chExt cx="211" cy="157"/>
                </a:xfrm>
              </p:grpSpPr>
              <p:sp>
                <p:nvSpPr>
                  <p:cNvPr id="404605" name="Text Box 12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6" name="Text Box 12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4" name="Group 127"/>
                <p:cNvGrpSpPr>
                  <a:grpSpLocks/>
                </p:cNvGrpSpPr>
                <p:nvPr/>
              </p:nvGrpSpPr>
              <p:grpSpPr bwMode="auto">
                <a:xfrm>
                  <a:off x="5588" y="1279"/>
                  <a:ext cx="211" cy="157"/>
                  <a:chOff x="857" y="1909"/>
                  <a:chExt cx="211" cy="157"/>
                </a:xfrm>
              </p:grpSpPr>
              <p:sp>
                <p:nvSpPr>
                  <p:cNvPr id="404608" name="Text Box 12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9" name="Text Box 12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sp>
        <p:nvSpPr>
          <p:cNvPr id="404617" name="Text Box 137"/>
          <p:cNvSpPr txBox="1">
            <a:spLocks noChangeArrowheads="1"/>
          </p:cNvSpPr>
          <p:nvPr/>
        </p:nvSpPr>
        <p:spPr bwMode="auto">
          <a:xfrm>
            <a:off x="6556375" y="2308225"/>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8" name="Text Box 138"/>
          <p:cNvSpPr txBox="1">
            <a:spLocks noChangeArrowheads="1"/>
          </p:cNvSpPr>
          <p:nvPr/>
        </p:nvSpPr>
        <p:spPr bwMode="auto">
          <a:xfrm>
            <a:off x="5513388" y="2327275"/>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9"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0"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1"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2" name="Text Box 142"/>
          <p:cNvSpPr txBox="1">
            <a:spLocks noChangeArrowheads="1"/>
          </p:cNvSpPr>
          <p:nvPr/>
        </p:nvSpPr>
        <p:spPr bwMode="auto">
          <a:xfrm>
            <a:off x="5418138" y="1184275"/>
            <a:ext cx="2427287" cy="396875"/>
          </a:xfrm>
          <a:prstGeom prst="rect">
            <a:avLst/>
          </a:prstGeom>
          <a:noFill/>
          <a:ln w="9525">
            <a:noFill/>
            <a:miter lim="800000"/>
            <a:headEnd/>
            <a:tailEnd/>
          </a:ln>
          <a:effectLst/>
        </p:spPr>
        <p:txBody>
          <a:bodyPr>
            <a:spAutoFit/>
          </a:bodyPr>
          <a:lstStyle/>
          <a:p>
            <a:pPr algn="ctr"/>
            <a:r>
              <a:rPr lang="en-US" sz="2000">
                <a:latin typeface="Arial" charset="0"/>
                <a:cs typeface="Arial" charset="0"/>
              </a:rPr>
              <a:t>channel output Z</a:t>
            </a:r>
            <a:r>
              <a:rPr lang="en-US" sz="2000" baseline="-25000">
                <a:latin typeface="Arial" charset="0"/>
                <a:cs typeface="Arial" charset="0"/>
              </a:rPr>
              <a:t>i,m</a:t>
            </a:r>
          </a:p>
        </p:txBody>
      </p:sp>
      <p:sp>
        <p:nvSpPr>
          <p:cNvPr id="404623" name="Text Box 143"/>
          <p:cNvSpPr txBox="1">
            <a:spLocks noChangeArrowheads="1"/>
          </p:cNvSpPr>
          <p:nvPr/>
        </p:nvSpPr>
        <p:spPr bwMode="auto">
          <a:xfrm>
            <a:off x="315913" y="2103438"/>
            <a:ext cx="992187" cy="396875"/>
          </a:xfrm>
          <a:prstGeom prst="rect">
            <a:avLst/>
          </a:prstGeom>
          <a:noFill/>
          <a:ln w="9525">
            <a:noFill/>
            <a:miter lim="800000"/>
            <a:headEnd/>
            <a:tailEnd/>
          </a:ln>
          <a:effectLst/>
        </p:spPr>
        <p:txBody>
          <a:bodyPr wrap="none">
            <a:spAutoFit/>
          </a:bodyPr>
          <a:lstStyle/>
          <a:p>
            <a:r>
              <a:rPr lang="en-US" sz="2000" dirty="0">
                <a:solidFill>
                  <a:schemeClr val="accent2"/>
                </a:solidFill>
              </a:rPr>
              <a:t>sender</a:t>
            </a:r>
          </a:p>
        </p:txBody>
      </p:sp>
      <p:sp>
        <p:nvSpPr>
          <p:cNvPr id="404624" name="Text Box 144"/>
          <p:cNvSpPr txBox="1">
            <a:spLocks noChangeArrowheads="1"/>
          </p:cNvSpPr>
          <p:nvPr/>
        </p:nvSpPr>
        <p:spPr bwMode="auto">
          <a:xfrm>
            <a:off x="1485900" y="2454275"/>
            <a:ext cx="679450" cy="366713"/>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625" name="Text Box 145"/>
          <p:cNvSpPr txBox="1">
            <a:spLocks noChangeArrowheads="1"/>
          </p:cNvSpPr>
          <p:nvPr/>
        </p:nvSpPr>
        <p:spPr bwMode="auto">
          <a:xfrm>
            <a:off x="1525588" y="1679575"/>
            <a:ext cx="628650" cy="641350"/>
          </a:xfrm>
          <a:prstGeom prst="rect">
            <a:avLst/>
          </a:prstGeom>
          <a:noFill/>
          <a:ln w="9525">
            <a:noFill/>
            <a:miter lim="800000"/>
            <a:headEnd/>
            <a:tailEnd/>
          </a:ln>
          <a:effectLst/>
        </p:spPr>
        <p:txBody>
          <a:bodyPr wrap="none">
            <a:spAutoFit/>
          </a:bodyPr>
          <a:lstStyle/>
          <a:p>
            <a:r>
              <a:rPr lang="en-US">
                <a:latin typeface="Arial" charset="0"/>
                <a:cs typeface="Arial" charset="0"/>
              </a:rPr>
              <a:t>data</a:t>
            </a:r>
          </a:p>
          <a:p>
            <a:r>
              <a:rPr lang="en-US">
                <a:latin typeface="Arial" charset="0"/>
                <a:cs typeface="Arial" charset="0"/>
              </a:rPr>
              <a:t>bits</a:t>
            </a:r>
          </a:p>
        </p:txBody>
      </p:sp>
      <p:sp>
        <p:nvSpPr>
          <p:cNvPr id="404626"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ffectLst/>
        </p:spPr>
        <p:txBody>
          <a:bodyPr wrap="none"/>
          <a:lstStyle/>
          <a:p>
            <a:endParaRPr lang="en-US"/>
          </a:p>
        </p:txBody>
      </p:sp>
      <p:sp>
        <p:nvSpPr>
          <p:cNvPr id="404631"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632"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633" name="Text Box 153"/>
          <p:cNvSpPr txBox="1">
            <a:spLocks noChangeArrowheads="1"/>
          </p:cNvSpPr>
          <p:nvPr/>
        </p:nvSpPr>
        <p:spPr bwMode="auto">
          <a:xfrm>
            <a:off x="3222625" y="557530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634" name="Text Box 154"/>
          <p:cNvSpPr txBox="1">
            <a:spLocks noChangeArrowheads="1"/>
          </p:cNvSpPr>
          <p:nvPr/>
        </p:nvSpPr>
        <p:spPr bwMode="auto">
          <a:xfrm>
            <a:off x="4241800" y="5580063"/>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sp>
        <p:nvSpPr>
          <p:cNvPr id="404636"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ffectLst/>
        </p:spPr>
        <p:txBody>
          <a:bodyPr wrap="none"/>
          <a:lstStyle/>
          <a:p>
            <a:endParaRPr lang="en-US"/>
          </a:p>
        </p:txBody>
      </p:sp>
      <p:grpSp>
        <p:nvGrpSpPr>
          <p:cNvPr id="295" name="Group 298"/>
          <p:cNvGrpSpPr>
            <a:grpSpLocks/>
          </p:cNvGrpSpPr>
          <p:nvPr/>
        </p:nvGrpSpPr>
        <p:grpSpPr bwMode="auto">
          <a:xfrm>
            <a:off x="6289675" y="4638675"/>
            <a:ext cx="1076325" cy="274638"/>
            <a:chOff x="3962" y="2922"/>
            <a:chExt cx="678" cy="173"/>
          </a:xfrm>
        </p:grpSpPr>
        <p:sp>
          <p:nvSpPr>
            <p:cNvPr id="404637" name="Rectangle 157"/>
            <p:cNvSpPr>
              <a:spLocks noChangeArrowheads="1"/>
            </p:cNvSpPr>
            <p:nvPr/>
          </p:nvSpPr>
          <p:spPr bwMode="auto">
            <a:xfrm>
              <a:off x="3962" y="2946"/>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638" name="Text Box 158"/>
            <p:cNvSpPr txBox="1">
              <a:spLocks noChangeArrowheads="1"/>
            </p:cNvSpPr>
            <p:nvPr/>
          </p:nvSpPr>
          <p:spPr bwMode="auto">
            <a:xfrm>
              <a:off x="4048" y="2922"/>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sp>
        <p:nvSpPr>
          <p:cNvPr id="404666" name="Oval 186"/>
          <p:cNvSpPr>
            <a:spLocks noChangeArrowheads="1"/>
          </p:cNvSpPr>
          <p:nvPr/>
        </p:nvSpPr>
        <p:spPr bwMode="auto">
          <a:xfrm>
            <a:off x="5505450" y="4470400"/>
            <a:ext cx="419100" cy="423863"/>
          </a:xfrm>
          <a:prstGeom prst="ellipse">
            <a:avLst/>
          </a:prstGeom>
          <a:noFill/>
          <a:ln w="9525">
            <a:solidFill>
              <a:schemeClr val="tx1"/>
            </a:solidFill>
            <a:round/>
            <a:headEnd/>
            <a:tailEnd/>
          </a:ln>
          <a:effectLst/>
        </p:spPr>
        <p:txBody>
          <a:bodyPr wrap="none" anchor="ctr"/>
          <a:lstStyle/>
          <a:p>
            <a:endParaRPr lang="en-US"/>
          </a:p>
        </p:txBody>
      </p:sp>
      <p:sp>
        <p:nvSpPr>
          <p:cNvPr id="404668"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ffectLst/>
        </p:spPr>
        <p:txBody>
          <a:bodyPr wrap="none"/>
          <a:lstStyle/>
          <a:p>
            <a:endParaRPr lang="en-US"/>
          </a:p>
        </p:txBody>
      </p:sp>
      <p:sp>
        <p:nvSpPr>
          <p:cNvPr id="404669"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ffectLst/>
        </p:spPr>
        <p:txBody>
          <a:bodyPr wrap="none"/>
          <a:lstStyle/>
          <a:p>
            <a:endParaRPr lang="en-US"/>
          </a:p>
        </p:txBody>
      </p:sp>
      <p:grpSp>
        <p:nvGrpSpPr>
          <p:cNvPr id="296" name="Group 296"/>
          <p:cNvGrpSpPr>
            <a:grpSpLocks/>
          </p:cNvGrpSpPr>
          <p:nvPr/>
        </p:nvGrpSpPr>
        <p:grpSpPr bwMode="auto">
          <a:xfrm>
            <a:off x="7366000" y="4438650"/>
            <a:ext cx="1062038" cy="274638"/>
            <a:chOff x="4640" y="2796"/>
            <a:chExt cx="669" cy="173"/>
          </a:xfrm>
        </p:grpSpPr>
        <p:sp>
          <p:nvSpPr>
            <p:cNvPr id="404671" name="Rectangle 191"/>
            <p:cNvSpPr>
              <a:spLocks noChangeArrowheads="1"/>
            </p:cNvSpPr>
            <p:nvPr/>
          </p:nvSpPr>
          <p:spPr bwMode="auto">
            <a:xfrm>
              <a:off x="4640" y="2820"/>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672" name="Text Box 192"/>
            <p:cNvSpPr txBox="1">
              <a:spLocks noChangeArrowheads="1"/>
            </p:cNvSpPr>
            <p:nvPr/>
          </p:nvSpPr>
          <p:spPr bwMode="auto">
            <a:xfrm>
              <a:off x="4798" y="2796"/>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298" name="Group 193"/>
            <p:cNvGrpSpPr>
              <a:grpSpLocks/>
            </p:cNvGrpSpPr>
            <p:nvPr/>
          </p:nvGrpSpPr>
          <p:grpSpPr bwMode="auto">
            <a:xfrm>
              <a:off x="2504" y="3187"/>
              <a:ext cx="790" cy="307"/>
              <a:chOff x="1313" y="1534"/>
              <a:chExt cx="790" cy="307"/>
            </a:xfrm>
          </p:grpSpPr>
          <p:sp>
            <p:nvSpPr>
              <p:cNvPr id="404674" name="Text Box 194"/>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99" name="Group 195"/>
              <p:cNvGrpSpPr>
                <a:grpSpLocks/>
              </p:cNvGrpSpPr>
              <p:nvPr/>
            </p:nvGrpSpPr>
            <p:grpSpPr bwMode="auto">
              <a:xfrm>
                <a:off x="1353" y="1539"/>
                <a:ext cx="258" cy="147"/>
                <a:chOff x="1353" y="1539"/>
                <a:chExt cx="258" cy="144"/>
              </a:xfrm>
            </p:grpSpPr>
            <p:sp>
              <p:nvSpPr>
                <p:cNvPr id="404676" name="Rectangle 19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77" name="Line 19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78" name="Line 19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0" name="Group 199"/>
              <p:cNvGrpSpPr>
                <a:grpSpLocks/>
              </p:cNvGrpSpPr>
              <p:nvPr/>
            </p:nvGrpSpPr>
            <p:grpSpPr bwMode="auto">
              <a:xfrm>
                <a:off x="1773" y="1686"/>
                <a:ext cx="258" cy="144"/>
                <a:chOff x="1353" y="1539"/>
                <a:chExt cx="258" cy="144"/>
              </a:xfrm>
            </p:grpSpPr>
            <p:sp>
              <p:nvSpPr>
                <p:cNvPr id="404680" name="Rectangle 20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81" name="Line 20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82" name="Line 20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83" name="Rectangle 203"/>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84" name="Rectangle 204"/>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85" name="Text Box 205"/>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6" name="Text Box 206"/>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7" name="Text Box 207"/>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1" name="Group 208"/>
              <p:cNvGrpSpPr>
                <a:grpSpLocks/>
              </p:cNvGrpSpPr>
              <p:nvPr/>
            </p:nvGrpSpPr>
            <p:grpSpPr bwMode="auto">
              <a:xfrm>
                <a:off x="1565" y="1684"/>
                <a:ext cx="211" cy="157"/>
                <a:chOff x="857" y="1909"/>
                <a:chExt cx="211" cy="157"/>
              </a:xfrm>
            </p:grpSpPr>
            <p:sp>
              <p:nvSpPr>
                <p:cNvPr id="404689" name="Text Box 20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0" name="Text Box 21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2" name="Group 211"/>
              <p:cNvGrpSpPr>
                <a:grpSpLocks/>
              </p:cNvGrpSpPr>
              <p:nvPr/>
            </p:nvGrpSpPr>
            <p:grpSpPr bwMode="auto">
              <a:xfrm>
                <a:off x="1730" y="1684"/>
                <a:ext cx="211" cy="157"/>
                <a:chOff x="857" y="1909"/>
                <a:chExt cx="211" cy="157"/>
              </a:xfrm>
            </p:grpSpPr>
            <p:sp>
              <p:nvSpPr>
                <p:cNvPr id="404692" name="Text Box 21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3" name="Text Box 21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3" name="Group 214"/>
              <p:cNvGrpSpPr>
                <a:grpSpLocks/>
              </p:cNvGrpSpPr>
              <p:nvPr/>
            </p:nvGrpSpPr>
            <p:grpSpPr bwMode="auto">
              <a:xfrm>
                <a:off x="1808" y="1684"/>
                <a:ext cx="211" cy="157"/>
                <a:chOff x="857" y="1909"/>
                <a:chExt cx="211" cy="157"/>
              </a:xfrm>
            </p:grpSpPr>
            <p:sp>
              <p:nvSpPr>
                <p:cNvPr id="404695" name="Text Box 21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6" name="Text Box 21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4" name="Group 217"/>
              <p:cNvGrpSpPr>
                <a:grpSpLocks/>
              </p:cNvGrpSpPr>
              <p:nvPr/>
            </p:nvGrpSpPr>
            <p:grpSpPr bwMode="auto">
              <a:xfrm>
                <a:off x="1892" y="1681"/>
                <a:ext cx="211" cy="157"/>
                <a:chOff x="857" y="1909"/>
                <a:chExt cx="211" cy="157"/>
              </a:xfrm>
            </p:grpSpPr>
            <p:sp>
              <p:nvSpPr>
                <p:cNvPr id="404698" name="Text Box 21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9" name="Text Box 21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305" name="Group 220"/>
            <p:cNvGrpSpPr>
              <a:grpSpLocks/>
            </p:cNvGrpSpPr>
            <p:nvPr/>
          </p:nvGrpSpPr>
          <p:grpSpPr bwMode="auto">
            <a:xfrm>
              <a:off x="2498" y="2748"/>
              <a:ext cx="790" cy="307"/>
              <a:chOff x="1313" y="1534"/>
              <a:chExt cx="790" cy="307"/>
            </a:xfrm>
          </p:grpSpPr>
          <p:sp>
            <p:nvSpPr>
              <p:cNvPr id="404701" name="Text Box 221"/>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6" name="Group 222"/>
              <p:cNvGrpSpPr>
                <a:grpSpLocks/>
              </p:cNvGrpSpPr>
              <p:nvPr/>
            </p:nvGrpSpPr>
            <p:grpSpPr bwMode="auto">
              <a:xfrm>
                <a:off x="1353" y="1539"/>
                <a:ext cx="258" cy="147"/>
                <a:chOff x="1353" y="1539"/>
                <a:chExt cx="258" cy="144"/>
              </a:xfrm>
            </p:grpSpPr>
            <p:sp>
              <p:nvSpPr>
                <p:cNvPr id="404703" name="Rectangle 22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4" name="Line 22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5" name="Line 22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7" name="Group 226"/>
              <p:cNvGrpSpPr>
                <a:grpSpLocks/>
              </p:cNvGrpSpPr>
              <p:nvPr/>
            </p:nvGrpSpPr>
            <p:grpSpPr bwMode="auto">
              <a:xfrm>
                <a:off x="1773" y="1686"/>
                <a:ext cx="258" cy="144"/>
                <a:chOff x="1353" y="1539"/>
                <a:chExt cx="258" cy="144"/>
              </a:xfrm>
            </p:grpSpPr>
            <p:sp>
              <p:nvSpPr>
                <p:cNvPr id="404707" name="Rectangle 22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8" name="Line 22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9" name="Line 22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10" name="Rectangle 230"/>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711" name="Rectangle 231"/>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12" name="Text Box 232"/>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3" name="Text Box 233"/>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4" name="Text Box 234"/>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8" name="Group 235"/>
              <p:cNvGrpSpPr>
                <a:grpSpLocks/>
              </p:cNvGrpSpPr>
              <p:nvPr/>
            </p:nvGrpSpPr>
            <p:grpSpPr bwMode="auto">
              <a:xfrm>
                <a:off x="1565" y="1684"/>
                <a:ext cx="211" cy="157"/>
                <a:chOff x="857" y="1909"/>
                <a:chExt cx="211" cy="157"/>
              </a:xfrm>
            </p:grpSpPr>
            <p:sp>
              <p:nvSpPr>
                <p:cNvPr id="404716" name="Text Box 2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7" name="Text Box 2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9" name="Group 238"/>
              <p:cNvGrpSpPr>
                <a:grpSpLocks/>
              </p:cNvGrpSpPr>
              <p:nvPr/>
            </p:nvGrpSpPr>
            <p:grpSpPr bwMode="auto">
              <a:xfrm>
                <a:off x="1730" y="1684"/>
                <a:ext cx="211" cy="157"/>
                <a:chOff x="857" y="1909"/>
                <a:chExt cx="211" cy="157"/>
              </a:xfrm>
            </p:grpSpPr>
            <p:sp>
              <p:nvSpPr>
                <p:cNvPr id="404719" name="Text Box 2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0" name="Text Box 2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0" name="Group 241"/>
              <p:cNvGrpSpPr>
                <a:grpSpLocks/>
              </p:cNvGrpSpPr>
              <p:nvPr/>
            </p:nvGrpSpPr>
            <p:grpSpPr bwMode="auto">
              <a:xfrm>
                <a:off x="1808" y="1684"/>
                <a:ext cx="211" cy="157"/>
                <a:chOff x="857" y="1909"/>
                <a:chExt cx="211" cy="157"/>
              </a:xfrm>
            </p:grpSpPr>
            <p:sp>
              <p:nvSpPr>
                <p:cNvPr id="404722" name="Text Box 2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3" name="Text Box 2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1" name="Group 244"/>
              <p:cNvGrpSpPr>
                <a:grpSpLocks/>
              </p:cNvGrpSpPr>
              <p:nvPr/>
            </p:nvGrpSpPr>
            <p:grpSpPr bwMode="auto">
              <a:xfrm>
                <a:off x="1892" y="1681"/>
                <a:ext cx="211" cy="157"/>
                <a:chOff x="857" y="1909"/>
                <a:chExt cx="211" cy="157"/>
              </a:xfrm>
            </p:grpSpPr>
            <p:sp>
              <p:nvSpPr>
                <p:cNvPr id="404725" name="Text Box 24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6" name="Text Box 24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313" name="Group 159"/>
            <p:cNvGrpSpPr>
              <a:grpSpLocks/>
            </p:cNvGrpSpPr>
            <p:nvPr/>
          </p:nvGrpSpPr>
          <p:grpSpPr bwMode="auto">
            <a:xfrm>
              <a:off x="1826" y="3181"/>
              <a:ext cx="790" cy="307"/>
              <a:chOff x="1313" y="1534"/>
              <a:chExt cx="790" cy="307"/>
            </a:xfrm>
          </p:grpSpPr>
          <p:sp>
            <p:nvSpPr>
              <p:cNvPr id="404640" name="Text Box 160"/>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4" name="Group 161"/>
              <p:cNvGrpSpPr>
                <a:grpSpLocks/>
              </p:cNvGrpSpPr>
              <p:nvPr/>
            </p:nvGrpSpPr>
            <p:grpSpPr bwMode="auto">
              <a:xfrm>
                <a:off x="1353" y="1539"/>
                <a:ext cx="258" cy="147"/>
                <a:chOff x="1353" y="1539"/>
                <a:chExt cx="258" cy="144"/>
              </a:xfrm>
            </p:grpSpPr>
            <p:sp>
              <p:nvSpPr>
                <p:cNvPr id="404642" name="Rectangle 16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3" name="Line 16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4" name="Line 16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15" name="Group 165"/>
              <p:cNvGrpSpPr>
                <a:grpSpLocks/>
              </p:cNvGrpSpPr>
              <p:nvPr/>
            </p:nvGrpSpPr>
            <p:grpSpPr bwMode="auto">
              <a:xfrm>
                <a:off x="1773" y="1686"/>
                <a:ext cx="258" cy="144"/>
                <a:chOff x="1353" y="1539"/>
                <a:chExt cx="258" cy="144"/>
              </a:xfrm>
            </p:grpSpPr>
            <p:sp>
              <p:nvSpPr>
                <p:cNvPr id="404646" name="Rectangle 16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7" name="Line 16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8" name="Line 16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49" name="Rectangle 169"/>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50" name="Rectangle 170"/>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51" name="Text Box 171"/>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2" name="Text Box 172"/>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3" name="Text Box 173"/>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6" name="Group 174"/>
              <p:cNvGrpSpPr>
                <a:grpSpLocks/>
              </p:cNvGrpSpPr>
              <p:nvPr/>
            </p:nvGrpSpPr>
            <p:grpSpPr bwMode="auto">
              <a:xfrm>
                <a:off x="1565" y="1684"/>
                <a:ext cx="211" cy="157"/>
                <a:chOff x="857" y="1909"/>
                <a:chExt cx="211" cy="157"/>
              </a:xfrm>
            </p:grpSpPr>
            <p:sp>
              <p:nvSpPr>
                <p:cNvPr id="404655" name="Text Box 17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6" name="Text Box 17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7" name="Group 177"/>
              <p:cNvGrpSpPr>
                <a:grpSpLocks/>
              </p:cNvGrpSpPr>
              <p:nvPr/>
            </p:nvGrpSpPr>
            <p:grpSpPr bwMode="auto">
              <a:xfrm>
                <a:off x="1730" y="1684"/>
                <a:ext cx="211" cy="157"/>
                <a:chOff x="857" y="1909"/>
                <a:chExt cx="211" cy="157"/>
              </a:xfrm>
            </p:grpSpPr>
            <p:sp>
              <p:nvSpPr>
                <p:cNvPr id="404658" name="Text Box 17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9" name="Text Box 17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8" name="Group 180"/>
              <p:cNvGrpSpPr>
                <a:grpSpLocks/>
              </p:cNvGrpSpPr>
              <p:nvPr/>
            </p:nvGrpSpPr>
            <p:grpSpPr bwMode="auto">
              <a:xfrm>
                <a:off x="1808" y="1684"/>
                <a:ext cx="211" cy="157"/>
                <a:chOff x="857" y="1909"/>
                <a:chExt cx="211" cy="157"/>
              </a:xfrm>
            </p:grpSpPr>
            <p:sp>
              <p:nvSpPr>
                <p:cNvPr id="404661" name="Text Box 18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2" name="Text Box 18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9" name="Group 183"/>
              <p:cNvGrpSpPr>
                <a:grpSpLocks/>
              </p:cNvGrpSpPr>
              <p:nvPr/>
            </p:nvGrpSpPr>
            <p:grpSpPr bwMode="auto">
              <a:xfrm>
                <a:off x="1892" y="1681"/>
                <a:ext cx="211" cy="157"/>
                <a:chOff x="857" y="1909"/>
                <a:chExt cx="211" cy="157"/>
              </a:xfrm>
            </p:grpSpPr>
            <p:sp>
              <p:nvSpPr>
                <p:cNvPr id="404664" name="Text Box 18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5" name="Text Box 18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80" name="Group 247"/>
            <p:cNvGrpSpPr>
              <a:grpSpLocks/>
            </p:cNvGrpSpPr>
            <p:nvPr/>
          </p:nvGrpSpPr>
          <p:grpSpPr bwMode="auto">
            <a:xfrm>
              <a:off x="1811" y="2748"/>
              <a:ext cx="787" cy="307"/>
              <a:chOff x="4928" y="1534"/>
              <a:chExt cx="787" cy="307"/>
            </a:xfrm>
          </p:grpSpPr>
          <p:grpSp>
            <p:nvGrpSpPr>
              <p:cNvPr id="404481" name="Group 248"/>
              <p:cNvGrpSpPr>
                <a:grpSpLocks/>
              </p:cNvGrpSpPr>
              <p:nvPr/>
            </p:nvGrpSpPr>
            <p:grpSpPr bwMode="auto">
              <a:xfrm>
                <a:off x="5354" y="1534"/>
                <a:ext cx="361" cy="154"/>
                <a:chOff x="5009" y="1132"/>
                <a:chExt cx="361" cy="154"/>
              </a:xfrm>
            </p:grpSpPr>
            <p:sp>
              <p:nvSpPr>
                <p:cNvPr id="404729" name="Text Box 249"/>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04483" name="Group 250"/>
                <p:cNvGrpSpPr>
                  <a:grpSpLocks/>
                </p:cNvGrpSpPr>
                <p:nvPr/>
              </p:nvGrpSpPr>
              <p:grpSpPr bwMode="auto">
                <a:xfrm>
                  <a:off x="5049" y="1137"/>
                  <a:ext cx="258" cy="147"/>
                  <a:chOff x="1353" y="1539"/>
                  <a:chExt cx="258" cy="144"/>
                </a:xfrm>
              </p:grpSpPr>
              <p:sp>
                <p:nvSpPr>
                  <p:cNvPr id="404731" name="Rectangle 251"/>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32" name="Line 252"/>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33" name="Line 253"/>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34" name="Text Box 254"/>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35" name="Text Box 255"/>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4" name="Group 256"/>
              <p:cNvGrpSpPr>
                <a:grpSpLocks/>
              </p:cNvGrpSpPr>
              <p:nvPr/>
            </p:nvGrpSpPr>
            <p:grpSpPr bwMode="auto">
              <a:xfrm>
                <a:off x="4928" y="1536"/>
                <a:ext cx="550" cy="305"/>
                <a:chOff x="5114" y="1518"/>
                <a:chExt cx="550" cy="305"/>
              </a:xfrm>
            </p:grpSpPr>
            <p:grpSp>
              <p:nvGrpSpPr>
                <p:cNvPr id="404487" name="Group 257"/>
                <p:cNvGrpSpPr>
                  <a:grpSpLocks/>
                </p:cNvGrpSpPr>
                <p:nvPr/>
              </p:nvGrpSpPr>
              <p:grpSpPr bwMode="auto">
                <a:xfrm>
                  <a:off x="5375" y="1518"/>
                  <a:ext cx="196" cy="158"/>
                  <a:chOff x="5378" y="1518"/>
                  <a:chExt cx="196" cy="158"/>
                </a:xfrm>
              </p:grpSpPr>
              <p:sp>
                <p:nvSpPr>
                  <p:cNvPr id="404738" name="Rectangle 258"/>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39" name="Text Box 259"/>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8" name="Group 260"/>
                <p:cNvGrpSpPr>
                  <a:grpSpLocks/>
                </p:cNvGrpSpPr>
                <p:nvPr/>
              </p:nvGrpSpPr>
              <p:grpSpPr bwMode="auto">
                <a:xfrm>
                  <a:off x="5453" y="1666"/>
                  <a:ext cx="211" cy="157"/>
                  <a:chOff x="5261" y="1282"/>
                  <a:chExt cx="211" cy="157"/>
                </a:xfrm>
              </p:grpSpPr>
              <p:sp>
                <p:nvSpPr>
                  <p:cNvPr id="404741" name="Rectangle 261"/>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404494" name="Group 262"/>
                  <p:cNvGrpSpPr>
                    <a:grpSpLocks/>
                  </p:cNvGrpSpPr>
                  <p:nvPr/>
                </p:nvGrpSpPr>
                <p:grpSpPr bwMode="auto">
                  <a:xfrm>
                    <a:off x="5261" y="1282"/>
                    <a:ext cx="211" cy="157"/>
                    <a:chOff x="857" y="1909"/>
                    <a:chExt cx="211" cy="157"/>
                  </a:xfrm>
                </p:grpSpPr>
                <p:sp>
                  <p:nvSpPr>
                    <p:cNvPr id="404743" name="Text Box 263"/>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44" name="Text Box 264"/>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99" name="Group 265"/>
                <p:cNvGrpSpPr>
                  <a:grpSpLocks/>
                </p:cNvGrpSpPr>
                <p:nvPr/>
              </p:nvGrpSpPr>
              <p:grpSpPr bwMode="auto">
                <a:xfrm>
                  <a:off x="5114" y="1663"/>
                  <a:ext cx="373" cy="160"/>
                  <a:chOff x="5426" y="1279"/>
                  <a:chExt cx="373" cy="160"/>
                </a:xfrm>
              </p:grpSpPr>
              <p:grpSp>
                <p:nvGrpSpPr>
                  <p:cNvPr id="404502" name="Group 266"/>
                  <p:cNvGrpSpPr>
                    <a:grpSpLocks/>
                  </p:cNvGrpSpPr>
                  <p:nvPr/>
                </p:nvGrpSpPr>
                <p:grpSpPr bwMode="auto">
                  <a:xfrm>
                    <a:off x="5469" y="1284"/>
                    <a:ext cx="258" cy="144"/>
                    <a:chOff x="1353" y="1539"/>
                    <a:chExt cx="258" cy="144"/>
                  </a:xfrm>
                </p:grpSpPr>
                <p:sp>
                  <p:nvSpPr>
                    <p:cNvPr id="404747" name="Rectangle 26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48" name="Line 26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49" name="Line 26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404503" name="Group 270"/>
                  <p:cNvGrpSpPr>
                    <a:grpSpLocks/>
                  </p:cNvGrpSpPr>
                  <p:nvPr/>
                </p:nvGrpSpPr>
                <p:grpSpPr bwMode="auto">
                  <a:xfrm>
                    <a:off x="5426" y="1282"/>
                    <a:ext cx="211" cy="157"/>
                    <a:chOff x="857" y="1909"/>
                    <a:chExt cx="211" cy="157"/>
                  </a:xfrm>
                </p:grpSpPr>
                <p:sp>
                  <p:nvSpPr>
                    <p:cNvPr id="404751" name="Text Box 27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2" name="Text Box 27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4" name="Group 273"/>
                  <p:cNvGrpSpPr>
                    <a:grpSpLocks/>
                  </p:cNvGrpSpPr>
                  <p:nvPr/>
                </p:nvGrpSpPr>
                <p:grpSpPr bwMode="auto">
                  <a:xfrm>
                    <a:off x="5504" y="1282"/>
                    <a:ext cx="211" cy="157"/>
                    <a:chOff x="857" y="1909"/>
                    <a:chExt cx="211" cy="157"/>
                  </a:xfrm>
                </p:grpSpPr>
                <p:sp>
                  <p:nvSpPr>
                    <p:cNvPr id="404754" name="Text Box 27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5" name="Text Box 27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5" name="Group 276"/>
                  <p:cNvGrpSpPr>
                    <a:grpSpLocks/>
                  </p:cNvGrpSpPr>
                  <p:nvPr/>
                </p:nvGrpSpPr>
                <p:grpSpPr bwMode="auto">
                  <a:xfrm>
                    <a:off x="5588" y="1279"/>
                    <a:ext cx="211" cy="157"/>
                    <a:chOff x="857" y="1909"/>
                    <a:chExt cx="211" cy="157"/>
                  </a:xfrm>
                </p:grpSpPr>
                <p:sp>
                  <p:nvSpPr>
                    <p:cNvPr id="404757" name="Text Box 27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8" name="Text Box 27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grpSp>
      <p:sp>
        <p:nvSpPr>
          <p:cNvPr id="404759" name="Text Box 279"/>
          <p:cNvSpPr txBox="1">
            <a:spLocks noChangeArrowheads="1"/>
          </p:cNvSpPr>
          <p:nvPr/>
        </p:nvSpPr>
        <p:spPr bwMode="auto">
          <a:xfrm>
            <a:off x="7389813" y="4922838"/>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0" name="Text Box 280"/>
          <p:cNvSpPr txBox="1">
            <a:spLocks noChangeArrowheads="1"/>
          </p:cNvSpPr>
          <p:nvPr/>
        </p:nvSpPr>
        <p:spPr bwMode="auto">
          <a:xfrm>
            <a:off x="6346825" y="4941888"/>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1"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2"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3"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5" name="Text Box 285"/>
          <p:cNvSpPr txBox="1">
            <a:spLocks noChangeArrowheads="1"/>
          </p:cNvSpPr>
          <p:nvPr/>
        </p:nvSpPr>
        <p:spPr bwMode="auto">
          <a:xfrm>
            <a:off x="1233488" y="5446713"/>
            <a:ext cx="1173162" cy="396875"/>
          </a:xfrm>
          <a:prstGeom prst="rect">
            <a:avLst/>
          </a:prstGeom>
          <a:noFill/>
          <a:ln w="9525">
            <a:noFill/>
            <a:miter lim="800000"/>
            <a:headEnd/>
            <a:tailEnd/>
          </a:ln>
          <a:effectLst/>
        </p:spPr>
        <p:txBody>
          <a:bodyPr wrap="none">
            <a:spAutoFit/>
          </a:bodyPr>
          <a:lstStyle/>
          <a:p>
            <a:r>
              <a:rPr lang="en-US" sz="2000" dirty="0">
                <a:solidFill>
                  <a:schemeClr val="accent2"/>
                </a:solidFill>
              </a:rPr>
              <a:t>receiver</a:t>
            </a:r>
          </a:p>
        </p:txBody>
      </p:sp>
      <p:sp>
        <p:nvSpPr>
          <p:cNvPr id="404766" name="Text Box 286"/>
          <p:cNvSpPr txBox="1">
            <a:spLocks noChangeArrowheads="1"/>
          </p:cNvSpPr>
          <p:nvPr/>
        </p:nvSpPr>
        <p:spPr bwMode="auto">
          <a:xfrm>
            <a:off x="2319338" y="5068888"/>
            <a:ext cx="679450" cy="366712"/>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767" name="Text Box 287"/>
          <p:cNvSpPr txBox="1">
            <a:spLocks noChangeArrowheads="1"/>
          </p:cNvSpPr>
          <p:nvPr/>
        </p:nvSpPr>
        <p:spPr bwMode="auto">
          <a:xfrm>
            <a:off x="1341438" y="4303713"/>
            <a:ext cx="1047750" cy="641350"/>
          </a:xfrm>
          <a:prstGeom prst="rect">
            <a:avLst/>
          </a:prstGeom>
          <a:noFill/>
          <a:ln w="9525">
            <a:noFill/>
            <a:miter lim="800000"/>
            <a:headEnd/>
            <a:tailEnd/>
          </a:ln>
          <a:effectLst/>
        </p:spPr>
        <p:txBody>
          <a:bodyPr wrap="none">
            <a:spAutoFit/>
          </a:bodyPr>
          <a:lstStyle/>
          <a:p>
            <a:r>
              <a:rPr lang="en-US">
                <a:latin typeface="Arial" charset="0"/>
                <a:cs typeface="Arial" charset="0"/>
              </a:rPr>
              <a:t>received</a:t>
            </a:r>
          </a:p>
          <a:p>
            <a:r>
              <a:rPr lang="en-US">
                <a:latin typeface="Arial" charset="0"/>
                <a:cs typeface="Arial" charset="0"/>
              </a:rPr>
              <a:t>input</a:t>
            </a:r>
          </a:p>
        </p:txBody>
      </p:sp>
      <p:sp>
        <p:nvSpPr>
          <p:cNvPr id="404768"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ffectLst/>
        </p:spPr>
        <p:txBody>
          <a:bodyPr wrap="none"/>
          <a:lstStyle/>
          <a:p>
            <a:endParaRPr lang="en-US"/>
          </a:p>
        </p:txBody>
      </p:sp>
      <p:grpSp>
        <p:nvGrpSpPr>
          <p:cNvPr id="404518" name="Group 294"/>
          <p:cNvGrpSpPr>
            <a:grpSpLocks/>
          </p:cNvGrpSpPr>
          <p:nvPr/>
        </p:nvGrpSpPr>
        <p:grpSpPr bwMode="auto">
          <a:xfrm>
            <a:off x="5003800" y="3530600"/>
            <a:ext cx="1517650" cy="977900"/>
            <a:chOff x="4239" y="2007"/>
            <a:chExt cx="956" cy="616"/>
          </a:xfrm>
        </p:grpSpPr>
        <p:sp>
          <p:nvSpPr>
            <p:cNvPr id="404667" name="Text Box 187"/>
            <p:cNvSpPr txBox="1">
              <a:spLocks noChangeArrowheads="1"/>
            </p:cNvSpPr>
            <p:nvPr/>
          </p:nvSpPr>
          <p:spPr bwMode="auto">
            <a:xfrm>
              <a:off x="4239" y="2047"/>
              <a:ext cx="956" cy="327"/>
            </a:xfrm>
            <a:prstGeom prst="rect">
              <a:avLst/>
            </a:prstGeom>
            <a:noFill/>
            <a:ln w="9525">
              <a:noFill/>
              <a:miter lim="800000"/>
              <a:headEnd/>
              <a:tailEnd/>
            </a:ln>
            <a:effectLst/>
          </p:spPr>
          <p:txBody>
            <a:bodyPr wrap="none">
              <a:spAutoFit/>
            </a:bodyPr>
            <a:lstStyle/>
            <a:p>
              <a:r>
                <a:rPr lang="en-US">
                  <a:latin typeface="Arial" charset="0"/>
                  <a:cs typeface="Arial" charset="0"/>
                </a:rPr>
                <a:t>D</a:t>
              </a:r>
              <a:r>
                <a:rPr lang="en-US" baseline="-25000">
                  <a:latin typeface="Arial" charset="0"/>
                  <a:cs typeface="Arial" charset="0"/>
                </a:rPr>
                <a:t>i </a:t>
              </a:r>
              <a:r>
                <a:rPr lang="en-US">
                  <a:latin typeface="Arial" charset="0"/>
                  <a:cs typeface="Arial" charset="0"/>
                </a:rPr>
                <a:t>= </a:t>
              </a:r>
              <a:r>
                <a:rPr lang="en-US" sz="2800">
                  <a:latin typeface="Symbol" pitchFamily="18" charset="2"/>
                  <a:cs typeface="Arial" charset="0"/>
                </a:rPr>
                <a:t>S</a:t>
              </a:r>
              <a:r>
                <a:rPr lang="en-US" baseline="-25000">
                  <a:latin typeface="Arial" charset="0"/>
                  <a:cs typeface="Arial" charset="0"/>
                </a:rPr>
                <a:t> </a:t>
              </a:r>
              <a:r>
                <a:rPr lang="en-US">
                  <a:latin typeface="Arial" charset="0"/>
                  <a:cs typeface="Arial" charset="0"/>
                </a:rPr>
                <a:t>Z</a:t>
              </a:r>
              <a:r>
                <a:rPr lang="en-US" baseline="-25000">
                  <a:latin typeface="Arial" charset="0"/>
                  <a:cs typeface="Arial" charset="0"/>
                </a:rPr>
                <a:t>i,m</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769" name="Text Box 289"/>
            <p:cNvSpPr txBox="1">
              <a:spLocks noChangeArrowheads="1"/>
            </p:cNvSpPr>
            <p:nvPr/>
          </p:nvSpPr>
          <p:spPr bwMode="auto">
            <a:xfrm>
              <a:off x="4498" y="2258"/>
              <a:ext cx="305" cy="173"/>
            </a:xfrm>
            <a:prstGeom prst="rect">
              <a:avLst/>
            </a:prstGeom>
            <a:noFill/>
            <a:ln w="9525">
              <a:noFill/>
              <a:miter lim="800000"/>
              <a:headEnd/>
              <a:tailEnd/>
            </a:ln>
            <a:effectLst/>
          </p:spPr>
          <p:txBody>
            <a:bodyPr wrap="none">
              <a:spAutoFit/>
            </a:bodyPr>
            <a:lstStyle/>
            <a:p>
              <a:r>
                <a:rPr lang="en-US" sz="1200">
                  <a:latin typeface="Arial" charset="0"/>
                </a:rPr>
                <a:t>m=1</a:t>
              </a:r>
            </a:p>
          </p:txBody>
        </p:sp>
        <p:sp>
          <p:nvSpPr>
            <p:cNvPr id="404770" name="Text Box 290"/>
            <p:cNvSpPr txBox="1">
              <a:spLocks noChangeArrowheads="1"/>
            </p:cNvSpPr>
            <p:nvPr/>
          </p:nvSpPr>
          <p:spPr bwMode="auto">
            <a:xfrm>
              <a:off x="4541" y="2007"/>
              <a:ext cx="196" cy="173"/>
            </a:xfrm>
            <a:prstGeom prst="rect">
              <a:avLst/>
            </a:prstGeom>
            <a:noFill/>
            <a:ln w="9525">
              <a:noFill/>
              <a:miter lim="800000"/>
              <a:headEnd/>
              <a:tailEnd/>
            </a:ln>
            <a:effectLst/>
          </p:spPr>
          <p:txBody>
            <a:bodyPr wrap="none">
              <a:spAutoFit/>
            </a:bodyPr>
            <a:lstStyle/>
            <a:p>
              <a:r>
                <a:rPr lang="en-US" sz="1200">
                  <a:latin typeface="Arial" charset="0"/>
                </a:rPr>
                <a:t>M</a:t>
              </a:r>
            </a:p>
          </p:txBody>
        </p:sp>
        <p:sp>
          <p:nvSpPr>
            <p:cNvPr id="404771" name="Text Box 291"/>
            <p:cNvSpPr txBox="1">
              <a:spLocks noChangeArrowheads="1"/>
            </p:cNvSpPr>
            <p:nvPr/>
          </p:nvSpPr>
          <p:spPr bwMode="auto">
            <a:xfrm>
              <a:off x="4718" y="2392"/>
              <a:ext cx="236" cy="231"/>
            </a:xfrm>
            <a:prstGeom prst="rect">
              <a:avLst/>
            </a:prstGeom>
            <a:noFill/>
            <a:ln w="9525">
              <a:noFill/>
              <a:miter lim="800000"/>
              <a:headEnd/>
              <a:tailEnd/>
            </a:ln>
            <a:effectLst/>
          </p:spPr>
          <p:txBody>
            <a:bodyPr wrap="none">
              <a:spAutoFit/>
            </a:bodyPr>
            <a:lstStyle/>
            <a:p>
              <a:r>
                <a:rPr lang="en-US">
                  <a:latin typeface="Arial" charset="0"/>
                </a:rPr>
                <a:t>M</a:t>
              </a:r>
            </a:p>
          </p:txBody>
        </p:sp>
        <p:sp>
          <p:nvSpPr>
            <p:cNvPr id="404773" name="Line 293"/>
            <p:cNvSpPr>
              <a:spLocks noChangeShapeType="1"/>
            </p:cNvSpPr>
            <p:nvPr/>
          </p:nvSpPr>
          <p:spPr bwMode="auto">
            <a:xfrm>
              <a:off x="4561" y="2410"/>
              <a:ext cx="558" cy="0"/>
            </a:xfrm>
            <a:prstGeom prst="line">
              <a:avLst/>
            </a:prstGeom>
            <a:noFill/>
            <a:ln w="19050">
              <a:solidFill>
                <a:schemeClr val="tx1"/>
              </a:solidFill>
              <a:round/>
              <a:headEnd/>
              <a:tailEnd/>
            </a:ln>
            <a:effectLst/>
          </p:spPr>
          <p:txBody>
            <a:bodyPr wrap="none"/>
            <a:lstStyle/>
            <a:p>
              <a:endParaRPr lang="en-US"/>
            </a:p>
          </p:txBody>
        </p:sp>
      </p:grpSp>
      <p:sp>
        <p:nvSpPr>
          <p:cNvPr id="404780" name="Freeform 300"/>
          <p:cNvSpPr>
            <a:spLocks/>
          </p:cNvSpPr>
          <p:nvPr/>
        </p:nvSpPr>
        <p:spPr bwMode="auto">
          <a:xfrm>
            <a:off x="7745413" y="2060575"/>
            <a:ext cx="341312" cy="1376363"/>
          </a:xfrm>
          <a:custGeom>
            <a:avLst/>
            <a:gdLst/>
            <a:ahLst/>
            <a:cxnLst>
              <a:cxn ang="0">
                <a:pos x="0" y="0"/>
              </a:cxn>
              <a:cxn ang="0">
                <a:pos x="215" y="0"/>
              </a:cxn>
              <a:cxn ang="0">
                <a:pos x="215" y="819"/>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ffectLst/>
        </p:spPr>
        <p:txBody>
          <a:bodyPr wrap="none"/>
          <a:lstStyle/>
          <a:p>
            <a:endParaRPr lang="en-US"/>
          </a:p>
        </p:txBody>
      </p:sp>
      <p:sp>
        <p:nvSpPr>
          <p:cNvPr id="404783" name="Freeform 303"/>
          <p:cNvSpPr>
            <a:spLocks/>
          </p:cNvSpPr>
          <p:nvPr/>
        </p:nvSpPr>
        <p:spPr bwMode="auto">
          <a:xfrm>
            <a:off x="2522538" y="3436938"/>
            <a:ext cx="396875" cy="1157287"/>
          </a:xfrm>
          <a:custGeom>
            <a:avLst/>
            <a:gdLst/>
            <a:ahLst/>
            <a:cxnLst>
              <a:cxn ang="0">
                <a:pos x="0" y="0"/>
              </a:cxn>
              <a:cxn ang="0">
                <a:pos x="0" y="729"/>
              </a:cxn>
              <a:cxn ang="0">
                <a:pos x="250" y="729"/>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320" name="Slide Number Placeholder 319"/>
          <p:cNvSpPr>
            <a:spLocks noGrp="1"/>
          </p:cNvSpPr>
          <p:nvPr>
            <p:ph type="sldNum" sz="quarter" idx="11"/>
          </p:nvPr>
        </p:nvSpPr>
        <p:spPr>
          <a:xfrm>
            <a:off x="8194675" y="6486548"/>
            <a:ext cx="914400" cy="228600"/>
          </a:xfrm>
        </p:spPr>
        <p:txBody>
          <a:bodyPr/>
          <a:lstStyle/>
          <a:p>
            <a:pPr>
              <a:defRPr/>
            </a:pPr>
            <a:fld id="{89CE651F-B56D-48D2-A702-1FFE07FC73E1}" type="slidenum">
              <a:rPr lang="en-US" smtClean="0">
                <a:latin typeface="+mn-lt"/>
              </a:rPr>
              <a:pPr>
                <a:defRPr/>
              </a:pPr>
              <a:t>25</a:t>
            </a:fld>
            <a:endParaRPr lang="en-US" dirty="0">
              <a:latin typeface="+mn-lt"/>
            </a:endParaRPr>
          </a:p>
        </p:txBody>
      </p:sp>
      <p:sp>
        <p:nvSpPr>
          <p:cNvPr id="321" name="Footer Placeholder 320"/>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cxnSp>
        <p:nvCxnSpPr>
          <p:cNvPr id="323" name="Straight Arrow Connector 322"/>
          <p:cNvCxnSpPr/>
          <p:nvPr/>
        </p:nvCxnSpPr>
        <p:spPr bwMode="auto">
          <a:xfrm>
            <a:off x="3214678" y="1428736"/>
            <a:ext cx="1071570" cy="1588"/>
          </a:xfrm>
          <a:prstGeom prst="straightConnector1">
            <a:avLst/>
          </a:prstGeom>
          <a:noFill/>
          <a:ln w="25400" cap="flat" cmpd="sng" algn="ctr">
            <a:solidFill>
              <a:srgbClr val="0033CC"/>
            </a:solidFill>
            <a:prstDash val="solid"/>
            <a:round/>
            <a:headEnd type="arrow"/>
            <a:tailEnd type="arrow"/>
          </a:ln>
          <a:effectLst/>
        </p:spPr>
      </p:cxnSp>
      <p:sp>
        <p:nvSpPr>
          <p:cNvPr id="324" name="Rectangle 323"/>
          <p:cNvSpPr/>
          <p:nvPr/>
        </p:nvSpPr>
        <p:spPr bwMode="auto">
          <a:xfrm>
            <a:off x="3000364" y="1142984"/>
            <a:ext cx="1500198" cy="21431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mic Sans MS" pitchFamily="66" charset="0"/>
              </a:rPr>
              <a:t>Bit width</a:t>
            </a:r>
          </a:p>
        </p:txBody>
      </p:sp>
      <p:sp>
        <p:nvSpPr>
          <p:cNvPr id="322" name="Rectangle 6"/>
          <p:cNvSpPr>
            <a:spLocks noChangeArrowheads="1"/>
          </p:cNvSpPr>
          <p:nvPr/>
        </p:nvSpPr>
        <p:spPr bwMode="auto">
          <a:xfrm>
            <a:off x="8108379" y="580526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4780"/>
                                        </p:tgtEl>
                                        <p:attrNameLst>
                                          <p:attrName>style.visibility</p:attrName>
                                        </p:attrNameLst>
                                      </p:cBhvr>
                                      <p:to>
                                        <p:strVal val="visible"/>
                                      </p:to>
                                    </p:set>
                                    <p:animEffect transition="in" filter="wipe(up)">
                                      <p:cBhvr>
                                        <p:cTn id="29" dur="1000"/>
                                        <p:tgtEl>
                                          <p:spTgt spid="40478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04782"/>
                                        </p:tgtEl>
                                        <p:attrNameLst>
                                          <p:attrName>style.visibility</p:attrName>
                                        </p:attrNameLst>
                                      </p:cBhvr>
                                      <p:to>
                                        <p:strVal val="visible"/>
                                      </p:to>
                                    </p:set>
                                    <p:animEffect transition="in" filter="wipe(right)">
                                      <p:cBhvr>
                                        <p:cTn id="33" dur="1000"/>
                                        <p:tgtEl>
                                          <p:spTgt spid="40478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04783"/>
                                        </p:tgtEl>
                                        <p:attrNameLst>
                                          <p:attrName>style.visibility</p:attrName>
                                        </p:attrNameLst>
                                      </p:cBhvr>
                                      <p:to>
                                        <p:strVal val="visible"/>
                                      </p:to>
                                    </p:set>
                                    <p:animEffect transition="in" filter="wipe(up)">
                                      <p:cBhvr>
                                        <p:cTn id="37" dur="1000"/>
                                        <p:tgtEl>
                                          <p:spTgt spid="4047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Effect transition="in" filter="wipe(right)">
                                      <p:cBhvr>
                                        <p:cTn id="42" dur="2000"/>
                                        <p:tgtEl>
                                          <p:spTgt spid="297"/>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wipe(right)">
                                      <p:cBhvr>
                                        <p:cTn id="46" dur="2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Effect transition="in" filter="wipe(right)">
                                      <p:cBhvr>
                                        <p:cTn id="51" dur="2000"/>
                                        <p:tgtEl>
                                          <p:spTgt spid="312"/>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right)">
                                      <p:cBhvr>
                                        <p:cTn id="55"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P spid="3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3600" dirty="0"/>
              <a:t>CDMA: </a:t>
            </a:r>
            <a:r>
              <a:rPr lang="en-US" sz="3600" dirty="0" smtClean="0"/>
              <a:t>Two-Sender Interference</a:t>
            </a:r>
            <a:endParaRPr lang="en-US" dirty="0"/>
          </a:p>
        </p:txBody>
      </p:sp>
      <p:pic>
        <p:nvPicPr>
          <p:cNvPr id="405507" name="Picture 3" descr="5"/>
          <p:cNvPicPr>
            <a:picLocks noChangeAspect="1" noChangeArrowheads="1"/>
          </p:cNvPicPr>
          <p:nvPr/>
        </p:nvPicPr>
        <p:blipFill>
          <a:blip r:embed="rId3"/>
          <a:srcRect/>
          <a:stretch>
            <a:fillRect/>
          </a:stretch>
        </p:blipFill>
        <p:spPr bwMode="auto">
          <a:xfrm>
            <a:off x="1441450" y="1000108"/>
            <a:ext cx="5026025" cy="5322888"/>
          </a:xfrm>
          <a:prstGeom prst="rect">
            <a:avLst/>
          </a:prstGeom>
          <a:noFill/>
        </p:spPr>
      </p:pic>
      <p:sp>
        <p:nvSpPr>
          <p:cNvPr id="6" name="Slide Number Placeholder 5"/>
          <p:cNvSpPr>
            <a:spLocks noGrp="1"/>
          </p:cNvSpPr>
          <p:nvPr>
            <p:ph type="sldNum" sz="quarter" idx="11"/>
          </p:nvPr>
        </p:nvSpPr>
        <p:spPr>
          <a:xfrm>
            <a:off x="8194675" y="6486548"/>
            <a:ext cx="914400" cy="228600"/>
          </a:xfrm>
        </p:spPr>
        <p:txBody>
          <a:bodyPr/>
          <a:lstStyle/>
          <a:p>
            <a:pPr>
              <a:defRPr/>
            </a:pPr>
            <a:fld id="{89CE651F-B56D-48D2-A702-1FFE07FC73E1}" type="slidenum">
              <a:rPr lang="en-US" smtClean="0">
                <a:latin typeface="+mn-lt"/>
              </a:rPr>
              <a:pPr>
                <a:defRPr/>
              </a:pPr>
              <a:t>26</a:t>
            </a:fld>
            <a:endParaRPr lang="en-US" dirty="0">
              <a:latin typeface="+mn-lt"/>
            </a:endParaRPr>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8"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80946"/>
            <a:ext cx="7948336" cy="847724"/>
          </a:xfrm>
        </p:spPr>
        <p:txBody>
          <a:bodyPr/>
          <a:lstStyle/>
          <a:p>
            <a:pPr eaLnBrk="1" hangingPunct="1">
              <a:defRPr/>
            </a:pPr>
            <a:r>
              <a:rPr lang="en-US" dirty="0" smtClean="0"/>
              <a:t>IEEE 802.11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a:t>
            </a:r>
            <a:r>
              <a:rPr lang="en-US" sz="2800" b="1" i="1" dirty="0" smtClean="0">
                <a:solidFill>
                  <a:srgbClr val="D60093"/>
                </a:solidFill>
              </a:rPr>
              <a:t>OFDM </a:t>
            </a:r>
            <a:r>
              <a:rPr lang="en-US" sz="2800" b="1" dirty="0" smtClean="0">
                <a:solidFill>
                  <a:srgbClr val="D60093"/>
                </a:solidFill>
              </a:rPr>
              <a:t>(Orthogonal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endParaRPr lang="en-US" dirty="0" smtClean="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4"/>
            <a:ext cx="7990656" cy="990600"/>
          </a:xfrm>
        </p:spPr>
        <p:txBody>
          <a:bodyPr/>
          <a:lstStyle/>
          <a:p>
            <a:pPr eaLnBrk="1" hangingPunct="1">
              <a:defRPr/>
            </a:pPr>
            <a:r>
              <a:rPr lang="en-US" dirty="0" smtClean="0"/>
              <a:t>IEEE 802.11 Physical Layer </a:t>
            </a:r>
            <a:endParaRPr lang="en-US" sz="3200" dirty="0" smtClean="0"/>
          </a:p>
        </p:txBody>
      </p:sp>
      <p:sp>
        <p:nvSpPr>
          <p:cNvPr id="16389" name="Rectangle 3"/>
          <p:cNvSpPr>
            <a:spLocks noGrp="1" noChangeArrowheads="1"/>
          </p:cNvSpPr>
          <p:nvPr>
            <p:ph type="body" idx="1"/>
          </p:nvPr>
        </p:nvSpPr>
        <p:spPr>
          <a:xfrm>
            <a:off x="304800" y="1219200"/>
            <a:ext cx="8534400" cy="4495800"/>
          </a:xfrm>
        </p:spPr>
        <p:txBody>
          <a:bodyPr/>
          <a:lstStyle/>
          <a:p>
            <a:pPr eaLnBrk="1" hangingPunct="1"/>
            <a:r>
              <a:rPr lang="en-US" sz="2800" b="1" smtClean="0">
                <a:solidFill>
                  <a:srgbClr val="336699"/>
                </a:solidFill>
              </a:rPr>
              <a:t>802.11b</a:t>
            </a:r>
            <a:r>
              <a:rPr lang="en-US" sz="2800" smtClean="0">
                <a:solidFill>
                  <a:srgbClr val="336699"/>
                </a:solidFill>
              </a:rPr>
              <a:t> </a:t>
            </a:r>
            <a:r>
              <a:rPr lang="en-US" sz="2800" b="1" i="1" smtClean="0">
                <a:solidFill>
                  <a:srgbClr val="336699"/>
                </a:solidFill>
              </a:rPr>
              <a:t>HR-DSSS </a:t>
            </a:r>
            <a:r>
              <a:rPr lang="en-US" sz="2800" b="1" smtClean="0">
                <a:solidFill>
                  <a:srgbClr val="336699"/>
                </a:solidFill>
              </a:rPr>
              <a:t>(</a:t>
            </a:r>
            <a:r>
              <a:rPr lang="en-US" sz="2800" b="1" i="1" smtClean="0">
                <a:solidFill>
                  <a:srgbClr val="336699"/>
                </a:solidFill>
              </a:rPr>
              <a:t>High Rate Direct Sequence Spread Spectrum</a:t>
            </a:r>
            <a:r>
              <a:rPr lang="en-US" sz="2800" b="1" smtClean="0">
                <a:solidFill>
                  <a:srgbClr val="336699"/>
                </a:solidFill>
              </a:rPr>
              <a:t>)</a:t>
            </a:r>
          </a:p>
          <a:p>
            <a:pPr lvl="1" eaLnBrk="1" hangingPunct="1"/>
            <a:r>
              <a:rPr lang="en-US" sz="2400" b="1" smtClean="0"/>
              <a:t>11a and 11b</a:t>
            </a:r>
            <a:r>
              <a:rPr lang="en-US" sz="2400" smtClean="0"/>
              <a:t> </a:t>
            </a:r>
            <a:r>
              <a:rPr lang="en-US" sz="2400" i="1" smtClean="0"/>
              <a:t>shows a </a:t>
            </a:r>
            <a:r>
              <a:rPr lang="en-US" sz="2400" i="1" u="sng" smtClean="0"/>
              <a:t>split</a:t>
            </a:r>
            <a:r>
              <a:rPr lang="en-US" sz="2400" i="1" smtClean="0"/>
              <a:t> in the standards committee.</a:t>
            </a:r>
          </a:p>
          <a:p>
            <a:pPr lvl="1" eaLnBrk="1" hangingPunct="1"/>
            <a:r>
              <a:rPr lang="en-US" sz="2400" b="1" smtClean="0"/>
              <a:t>11b </a:t>
            </a:r>
            <a:r>
              <a:rPr lang="en-US" sz="2400" smtClean="0"/>
              <a:t>approved and hit the market before </a:t>
            </a:r>
            <a:r>
              <a:rPr lang="en-US" sz="2400" b="1" smtClean="0"/>
              <a:t>11a.</a:t>
            </a:r>
          </a:p>
          <a:p>
            <a:pPr lvl="1" eaLnBrk="1" hangingPunct="1"/>
            <a:r>
              <a:rPr lang="en-US" sz="2400" smtClean="0"/>
              <a:t>Up to </a:t>
            </a:r>
            <a:r>
              <a:rPr lang="en-US" sz="2400" b="1" smtClean="0">
                <a:solidFill>
                  <a:srgbClr val="A50021"/>
                </a:solidFill>
                <a:latin typeface="Comic Sans MS" pitchFamily="66" charset="0"/>
              </a:rPr>
              <a:t>11 Mbps</a:t>
            </a:r>
            <a:r>
              <a:rPr lang="en-US" sz="2400" smtClean="0">
                <a:solidFill>
                  <a:srgbClr val="A50021"/>
                </a:solidFill>
              </a:rPr>
              <a:t> </a:t>
            </a:r>
            <a:r>
              <a:rPr lang="en-US" sz="2400" smtClean="0"/>
              <a:t>in 2.4 GHz band using  11 million chips/sec.</a:t>
            </a:r>
          </a:p>
          <a:p>
            <a:pPr lvl="1" eaLnBrk="1" hangingPunct="1"/>
            <a:r>
              <a:rPr lang="en-US" sz="2400" smtClean="0"/>
              <a:t>Note in this bandwidth all these protocols have to deal with interference from microwave ovens, cordless phones and garage door openers.</a:t>
            </a:r>
          </a:p>
          <a:p>
            <a:pPr lvl="1" eaLnBrk="1" hangingPunct="1"/>
            <a:r>
              <a:rPr lang="en-US" sz="2400" smtClean="0"/>
              <a:t>Range is 7 times greater than </a:t>
            </a:r>
            <a:r>
              <a:rPr lang="en-US" sz="2400" b="1" smtClean="0"/>
              <a:t>11a.</a:t>
            </a:r>
          </a:p>
          <a:p>
            <a:pPr lvl="1" eaLnBrk="1" hangingPunct="1"/>
            <a:r>
              <a:rPr lang="en-US" sz="2400" b="1" smtClean="0">
                <a:solidFill>
                  <a:srgbClr val="A50021"/>
                </a:solidFill>
              </a:rPr>
              <a:t>11b and 11a are incompatible!!</a:t>
            </a:r>
            <a:endParaRPr lang="en-US" b="1" smtClean="0">
              <a:solidFill>
                <a:srgbClr val="A50021"/>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4"/>
            <a:ext cx="7948906" cy="990600"/>
          </a:xfrm>
        </p:spPr>
        <p:txBody>
          <a:bodyPr/>
          <a:lstStyle/>
          <a:p>
            <a:pPr eaLnBrk="1" hangingPunct="1">
              <a:defRPr/>
            </a:pPr>
            <a:r>
              <a:rPr lang="en-US" dirty="0" smtClean="0"/>
              <a:t>IEEE 802.11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9966"/>
                </a:solidFill>
              </a:rPr>
              <a:t>802.11g</a:t>
            </a:r>
            <a:r>
              <a:rPr lang="en-US" sz="2800" b="1" dirty="0" smtClean="0"/>
              <a:t> </a:t>
            </a:r>
            <a:r>
              <a:rPr lang="en-US" sz="2800" b="1" i="1" dirty="0" smtClean="0">
                <a:solidFill>
                  <a:srgbClr val="339966"/>
                </a:solidFill>
              </a:rPr>
              <a:t>OFDM</a:t>
            </a:r>
            <a:r>
              <a:rPr lang="en-US" sz="2800" b="1" dirty="0" smtClean="0">
                <a:solidFill>
                  <a:srgbClr val="339966"/>
                </a:solidFill>
              </a:rPr>
              <a:t>(</a:t>
            </a:r>
            <a:r>
              <a:rPr lang="en-US" sz="2800" b="1" i="1" dirty="0" smtClean="0">
                <a:solidFill>
                  <a:srgbClr val="339966"/>
                </a:solidFill>
              </a:rPr>
              <a:t>Orthogonal Frequency Division Multiplexing</a:t>
            </a:r>
            <a:r>
              <a:rPr lang="en-US" sz="2800" b="1" dirty="0" smtClean="0">
                <a:solidFill>
                  <a:srgbClr val="339966"/>
                </a:solidFill>
              </a:rPr>
              <a:t>)</a:t>
            </a:r>
          </a:p>
          <a:p>
            <a:pPr lvl="1" eaLnBrk="1" hangingPunct="1"/>
            <a:r>
              <a:rPr lang="en-US" sz="2400" b="1" dirty="0" smtClean="0"/>
              <a:t>An attempt to combine the best of both 802.11a and 802.11b.</a:t>
            </a:r>
          </a:p>
          <a:p>
            <a:pPr lvl="1" eaLnBrk="1" hangingPunct="1"/>
            <a:r>
              <a:rPr lang="en-US" sz="2400" dirty="0" smtClean="0"/>
              <a:t>Supports bandwidths up to </a:t>
            </a:r>
            <a:r>
              <a:rPr lang="en-US" sz="2400" b="1" dirty="0" smtClean="0">
                <a:solidFill>
                  <a:srgbClr val="A50021"/>
                </a:solidFill>
                <a:latin typeface="Comic Sans MS" pitchFamily="66" charset="0"/>
              </a:rPr>
              <a:t>54 Mbps</a:t>
            </a:r>
            <a:r>
              <a:rPr lang="en-US" sz="2400" dirty="0" smtClean="0"/>
              <a:t>.</a:t>
            </a:r>
          </a:p>
          <a:p>
            <a:pPr lvl="1" eaLnBrk="1" hangingPunct="1"/>
            <a:r>
              <a:rPr lang="en-US" sz="2400" dirty="0" smtClean="0"/>
              <a:t>Uses 2.4 GHz frequency for greater range.</a:t>
            </a:r>
          </a:p>
          <a:p>
            <a:pPr lvl="1" eaLnBrk="1" hangingPunct="1"/>
            <a:r>
              <a:rPr lang="en-US" sz="2400" dirty="0" smtClean="0"/>
              <a:t>Is backward compatible with 802.11b</a:t>
            </a:r>
            <a:r>
              <a:rPr lang="en-US" sz="2400" dirty="0" smtClean="0"/>
              <a:t>.</a:t>
            </a:r>
          </a:p>
          <a:p>
            <a:pPr marL="457200" lvl="1" indent="0" eaLnBrk="1" hangingPunct="1">
              <a:buNone/>
            </a:pPr>
            <a:endParaRPr lang="en-US" sz="2400" dirty="0" smtClean="0"/>
          </a:p>
          <a:p>
            <a:pPr eaLnBrk="1" hangingPunct="1">
              <a:buBlip>
                <a:blip r:embed="rId2"/>
              </a:buBlip>
            </a:pPr>
            <a:r>
              <a:rPr lang="en-US" sz="2800" dirty="0" smtClean="0">
                <a:solidFill>
                  <a:srgbClr val="800000"/>
                </a:solidFill>
              </a:rPr>
              <a:t>Note – common for products to support 802.11a/b/g in a single NIC.</a:t>
            </a:r>
            <a:endParaRPr lang="en-US" sz="2800" dirty="0" smtClean="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4151301971"/>
              </p:ext>
            </p:extLst>
          </p:nvPr>
        </p:nvGraphicFramePr>
        <p:xfrm>
          <a:off x="-1764704" y="764704"/>
          <a:ext cx="11794187" cy="5373216"/>
        </p:xfrm>
        <a:graphic>
          <a:graphicData uri="http://schemas.openxmlformats.org/presentationml/2006/ole">
            <mc:AlternateContent xmlns:mc="http://schemas.openxmlformats.org/markup-compatibility/2006">
              <mc:Choice xmlns:v="urn:schemas-microsoft-com:vml" Requires="v">
                <p:oleObj spid="_x0000_s80914" name="Document" r:id="rId4" imgW="6086856" imgH="2773680" progId="Word.Document.8">
                  <p:embed/>
                </p:oleObj>
              </mc:Choice>
              <mc:Fallback>
                <p:oleObj name="Document" r:id="rId4" imgW="6086856" imgH="27736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704" y="764704"/>
                        <a:ext cx="11794187" cy="5373216"/>
                      </a:xfrm>
                      <a:prstGeom prst="rect">
                        <a:avLst/>
                      </a:prstGeom>
                      <a:noFill/>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8" name="Rectangle 7"/>
          <p:cNvSpPr>
            <a:spLocks noChangeArrowheads="1"/>
          </p:cNvSpPr>
          <p:nvPr/>
        </p:nvSpPr>
        <p:spPr bwMode="auto">
          <a:xfrm>
            <a:off x="7884368" y="5810398"/>
            <a:ext cx="1224136" cy="49892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four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32</a:t>
            </a:fld>
            <a:endParaRPr lang="en-US" dirty="0"/>
          </a:p>
        </p:txBody>
      </p:sp>
      <p:sp>
        <p:nvSpPr>
          <p:cNvPr id="7" name="Rectangle 6"/>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Rectangle 2"/>
          <p:cNvSpPr/>
          <p:nvPr/>
        </p:nvSpPr>
        <p:spPr bwMode="auto">
          <a:xfrm>
            <a:off x="1979712" y="1772816"/>
            <a:ext cx="3672408"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Larger than Ethernet frame</a:t>
            </a:r>
          </a:p>
        </p:txBody>
      </p:sp>
      <p:cxnSp>
        <p:nvCxnSpPr>
          <p:cNvPr id="5" name="Straight Arrow Connector 4"/>
          <p:cNvCxnSpPr/>
          <p:nvPr/>
        </p:nvCxnSpPr>
        <p:spPr bwMode="auto">
          <a:xfrm>
            <a:off x="5652120" y="2001416"/>
            <a:ext cx="936104" cy="491480"/>
          </a:xfrm>
          <a:prstGeom prst="straightConnector1">
            <a:avLst/>
          </a:prstGeom>
          <a:noFill/>
          <a:ln w="25400" cap="flat" cmpd="sng" algn="ctr">
            <a:solidFill>
              <a:srgbClr val="800000"/>
            </a:solidFill>
            <a:prstDash val="solid"/>
            <a:round/>
            <a:headEnd type="none" w="med" len="med"/>
            <a:tailEnd type="arrow"/>
          </a:ln>
          <a:effectLst/>
        </p:spPr>
      </p:cxn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rgbClr val="800000"/>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rgbClr val="800000"/>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rgbClr val="800000"/>
                </a:solidFill>
              </a:rPr>
              <a:t>Basic Service Set (BSS) </a:t>
            </a:r>
            <a:r>
              <a:rPr lang="en-US" sz="2000" dirty="0"/>
              <a:t>(aka “cell”) in infrastructure mode contains:</a:t>
            </a:r>
          </a:p>
          <a:p>
            <a:pPr marL="742950" lvl="1" indent="-285750" algn="l">
              <a:spcBef>
                <a:spcPct val="20000"/>
              </a:spcBef>
              <a:buClr>
                <a:srgbClr val="800000"/>
              </a:buClr>
              <a:buSzPct val="75000"/>
              <a:buFont typeface="ZapfDingbats" pitchFamily="82" charset="2"/>
              <a:buChar char="m"/>
            </a:pPr>
            <a:r>
              <a:rPr lang="en-US" sz="2000" dirty="0"/>
              <a:t>wireless hosts</a:t>
            </a:r>
          </a:p>
          <a:p>
            <a:pPr marL="742950" lvl="1" indent="-285750" algn="l">
              <a:spcBef>
                <a:spcPct val="20000"/>
              </a:spcBef>
              <a:buClr>
                <a:srgbClr val="800000"/>
              </a:buClr>
              <a:buSzPct val="75000"/>
              <a:buFont typeface="ZapfDingbats" pitchFamily="82" charset="2"/>
              <a:buChar char="m"/>
            </a:pPr>
            <a:r>
              <a:rPr lang="en-US" sz="2000" dirty="0"/>
              <a:t>access point (AP): base station</a:t>
            </a:r>
          </a:p>
          <a:p>
            <a:pPr marL="742950" lvl="1" indent="-285750" algn="l">
              <a:spcBef>
                <a:spcPct val="20000"/>
              </a:spcBef>
              <a:buClr>
                <a:srgbClr val="800000"/>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800"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801"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802"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803"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804"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805"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806"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807"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808"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809"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810"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811"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812"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813"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4" name="Slide Number Placeholder 93"/>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95" name="Footer Placeholder 94"/>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96"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559449" y="387350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15" name="Slide Number Placeholder 14"/>
          <p:cNvSpPr>
            <a:spLocks noGrp="1"/>
          </p:cNvSpPr>
          <p:nvPr>
            <p:ph type="sldNum" sz="quarter" idx="11"/>
          </p:nvPr>
        </p:nvSpPr>
        <p:spPr>
          <a:xfrm>
            <a:off x="8194675" y="6486548"/>
            <a:ext cx="914400" cy="228600"/>
          </a:xfrm>
        </p:spPr>
        <p:txBody>
          <a:bodyPr/>
          <a:lstStyle/>
          <a:p>
            <a:pPr>
              <a:defRPr/>
            </a:pPr>
            <a:fld id="{B708865F-D8BA-461E-B4C5-2BCB82877216}" type="slidenum">
              <a:rPr lang="en-US" smtClean="0">
                <a:latin typeface="+mn-lt"/>
              </a:rPr>
              <a:pPr>
                <a:defRPr/>
              </a:pPr>
              <a:t>34</a:t>
            </a:fld>
            <a:endParaRPr lang="en-US" dirty="0">
              <a:latin typeface="+mn-lt"/>
            </a:endParaRPr>
          </a:p>
        </p:txBody>
      </p:sp>
      <p:sp>
        <p:nvSpPr>
          <p:cNvPr id="16" name="Footer Placeholder 15"/>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221113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122" name="Slide Number Placeholder 121"/>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123" name="Footer Placeholder 122"/>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12755" y="-24"/>
            <a:ext cx="8645525" cy="1000132"/>
          </a:xfrm>
        </p:spPr>
        <p:txBody>
          <a:bodyPr/>
          <a:lstStyle/>
          <a:p>
            <a:r>
              <a:rPr lang="en-US" sz="4000" dirty="0"/>
              <a:t>802.11: </a:t>
            </a:r>
            <a:r>
              <a:rPr lang="en-US" sz="4000" dirty="0" smtClean="0"/>
              <a:t>Passive/Active Scanning</a:t>
            </a:r>
            <a:endParaRPr lang="en-US" sz="4000" dirty="0"/>
          </a:p>
        </p:txBody>
      </p:sp>
      <p:sp>
        <p:nvSpPr>
          <p:cNvPr id="534534" name="Oval 6"/>
          <p:cNvSpPr>
            <a:spLocks noChangeArrowheads="1"/>
          </p:cNvSpPr>
          <p:nvPr/>
        </p:nvSpPr>
        <p:spPr bwMode="auto">
          <a:xfrm>
            <a:off x="6580188" y="1136634"/>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535" name="Oval 7"/>
          <p:cNvSpPr>
            <a:spLocks noChangeArrowheads="1"/>
          </p:cNvSpPr>
          <p:nvPr/>
        </p:nvSpPr>
        <p:spPr bwMode="auto">
          <a:xfrm>
            <a:off x="4724400" y="1071546"/>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536" name="Text Box 8"/>
          <p:cNvSpPr txBox="1">
            <a:spLocks noChangeArrowheads="1"/>
          </p:cNvSpPr>
          <p:nvPr/>
        </p:nvSpPr>
        <p:spPr bwMode="auto">
          <a:xfrm>
            <a:off x="7920038" y="2006584"/>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537" name="Text Box 9"/>
          <p:cNvSpPr txBox="1">
            <a:spLocks noChangeArrowheads="1"/>
          </p:cNvSpPr>
          <p:nvPr/>
        </p:nvSpPr>
        <p:spPr bwMode="auto">
          <a:xfrm>
            <a:off x="6211888" y="184307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38" name="Text Box 10"/>
          <p:cNvSpPr txBox="1">
            <a:spLocks noChangeArrowheads="1"/>
          </p:cNvSpPr>
          <p:nvPr/>
        </p:nvSpPr>
        <p:spPr bwMode="auto">
          <a:xfrm>
            <a:off x="5299075" y="1976421"/>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539" name="Text Box 11"/>
          <p:cNvSpPr txBox="1">
            <a:spLocks noChangeArrowheads="1"/>
          </p:cNvSpPr>
          <p:nvPr/>
        </p:nvSpPr>
        <p:spPr bwMode="auto">
          <a:xfrm>
            <a:off x="6577013" y="2859071"/>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540" name="Text Box 12"/>
          <p:cNvSpPr txBox="1">
            <a:spLocks noChangeArrowheads="1"/>
          </p:cNvSpPr>
          <p:nvPr/>
        </p:nvSpPr>
        <p:spPr bwMode="auto">
          <a:xfrm>
            <a:off x="8218488" y="266222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41" name="Text Box 13"/>
          <p:cNvSpPr txBox="1">
            <a:spLocks noChangeArrowheads="1"/>
          </p:cNvSpPr>
          <p:nvPr/>
        </p:nvSpPr>
        <p:spPr bwMode="auto">
          <a:xfrm>
            <a:off x="7367588" y="1193784"/>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542" name="Text Box 14"/>
          <p:cNvSpPr txBox="1">
            <a:spLocks noChangeArrowheads="1"/>
          </p:cNvSpPr>
          <p:nvPr/>
        </p:nvSpPr>
        <p:spPr bwMode="auto">
          <a:xfrm>
            <a:off x="5551488" y="1142984"/>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2" name="Group 15"/>
          <p:cNvGrpSpPr>
            <a:grpSpLocks/>
          </p:cNvGrpSpPr>
          <p:nvPr/>
        </p:nvGrpSpPr>
        <p:grpSpPr bwMode="auto">
          <a:xfrm>
            <a:off x="7426325" y="1692259"/>
            <a:ext cx="842963" cy="600075"/>
            <a:chOff x="1160" y="2192"/>
            <a:chExt cx="589" cy="440"/>
          </a:xfrm>
        </p:grpSpPr>
        <p:pic>
          <p:nvPicPr>
            <p:cNvPr id="534544" name="Picture 16"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45" name="AutoShape 1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46" name="Freeform 1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47" name="Freeform 1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48" name="Freeform 2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49" name="Freeform 2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50" name="Freeform 2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51" name="Freeform 2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52" name="Freeform 2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53" name="Freeform 2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54" name="Freeform 2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55" name="Freeform 2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56" name="Freeform 2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57" name="Freeform 2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58" name="Freeform 3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59" name="Freeform 3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60" name="Freeform 3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61" name="Freeform 3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4"/>
          <p:cNvGrpSpPr>
            <a:grpSpLocks/>
          </p:cNvGrpSpPr>
          <p:nvPr/>
        </p:nvGrpSpPr>
        <p:grpSpPr bwMode="auto">
          <a:xfrm>
            <a:off x="5502275" y="1681146"/>
            <a:ext cx="844550" cy="600075"/>
            <a:chOff x="1160" y="2192"/>
            <a:chExt cx="589" cy="440"/>
          </a:xfrm>
        </p:grpSpPr>
        <p:pic>
          <p:nvPicPr>
            <p:cNvPr id="534563" name="Picture 35"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64" name="AutoShape 36"/>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65" name="Freeform 37"/>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66" name="Freeform 38"/>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67" name="Freeform 39"/>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68" name="Freeform 40"/>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69" name="Freeform 41"/>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70" name="Freeform 42"/>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71" name="Freeform 43"/>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72" name="Freeform 44"/>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73" name="Freeform 45"/>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74" name="Freeform 46"/>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75" name="Freeform 47"/>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76" name="Freeform 48"/>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77" name="Freeform 49"/>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78" name="Freeform 50"/>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79" name="Freeform 51"/>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80" name="Freeform 52"/>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4" name="Group 53"/>
          <p:cNvGrpSpPr>
            <a:grpSpLocks/>
          </p:cNvGrpSpPr>
          <p:nvPr/>
        </p:nvGrpSpPr>
        <p:grpSpPr bwMode="auto">
          <a:xfrm>
            <a:off x="6442075" y="2308209"/>
            <a:ext cx="635000" cy="588962"/>
            <a:chOff x="2870" y="1518"/>
            <a:chExt cx="292" cy="320"/>
          </a:xfrm>
        </p:grpSpPr>
        <p:graphicFrame>
          <p:nvGraphicFramePr>
            <p:cNvPr id="534582" name="Object 5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614"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83" name="Object 5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615"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584" name="Freeform 56"/>
          <p:cNvSpPr>
            <a:spLocks/>
          </p:cNvSpPr>
          <p:nvPr/>
        </p:nvSpPr>
        <p:spPr bwMode="auto">
          <a:xfrm>
            <a:off x="6837363" y="2147871"/>
            <a:ext cx="869950" cy="225425"/>
          </a:xfrm>
          <a:custGeom>
            <a:avLst/>
            <a:gdLst/>
            <a:ahLst/>
            <a:cxnLst>
              <a:cxn ang="0">
                <a:pos x="0" y="142"/>
              </a:cxn>
              <a:cxn ang="0">
                <a:pos x="0" y="0"/>
              </a:cxn>
              <a:cxn ang="0">
                <a:pos x="548" y="0"/>
              </a:cxn>
            </a:cxnLst>
            <a:rect l="0" t="0" r="r" b="b"/>
            <a:pathLst>
              <a:path w="548" h="142">
                <a:moveTo>
                  <a:pt x="0" y="142"/>
                </a:moveTo>
                <a:lnTo>
                  <a:pt x="0" y="0"/>
                </a:lnTo>
                <a:lnTo>
                  <a:pt x="548" y="0"/>
                </a:lnTo>
              </a:path>
            </a:pathLst>
          </a:custGeom>
          <a:noFill/>
          <a:ln w="28575" cmpd="sng">
            <a:solidFill>
              <a:schemeClr val="tx1"/>
            </a:solidFill>
            <a:round/>
            <a:headEnd type="none" w="med" len="med"/>
            <a:tailEnd type="triangle" w="med" len="med"/>
          </a:ln>
          <a:effectLst/>
        </p:spPr>
        <p:txBody>
          <a:bodyPr/>
          <a:lstStyle/>
          <a:p>
            <a:endParaRPr lang="en-US"/>
          </a:p>
        </p:txBody>
      </p:sp>
      <p:sp>
        <p:nvSpPr>
          <p:cNvPr id="534585" name="Line 57"/>
          <p:cNvSpPr>
            <a:spLocks noChangeShapeType="1"/>
          </p:cNvSpPr>
          <p:nvPr/>
        </p:nvSpPr>
        <p:spPr bwMode="auto">
          <a:xfrm flipH="1">
            <a:off x="6011863" y="2147871"/>
            <a:ext cx="823912" cy="0"/>
          </a:xfrm>
          <a:prstGeom prst="line">
            <a:avLst/>
          </a:prstGeom>
          <a:noFill/>
          <a:ln w="28575">
            <a:solidFill>
              <a:schemeClr val="tx1"/>
            </a:solidFill>
            <a:round/>
            <a:headEnd/>
            <a:tailEnd type="triangle" w="med" len="med"/>
          </a:ln>
          <a:effectLst/>
        </p:spPr>
        <p:txBody>
          <a:bodyPr/>
          <a:lstStyle/>
          <a:p>
            <a:endParaRPr lang="en-US"/>
          </a:p>
        </p:txBody>
      </p:sp>
      <p:sp>
        <p:nvSpPr>
          <p:cNvPr id="534586" name="Line 58"/>
          <p:cNvSpPr>
            <a:spLocks noChangeShapeType="1"/>
          </p:cNvSpPr>
          <p:nvPr/>
        </p:nvSpPr>
        <p:spPr bwMode="auto">
          <a:xfrm>
            <a:off x="6073775" y="222407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7" name="Line 59"/>
          <p:cNvSpPr>
            <a:spLocks noChangeShapeType="1"/>
          </p:cNvSpPr>
          <p:nvPr/>
        </p:nvSpPr>
        <p:spPr bwMode="auto">
          <a:xfrm flipH="1">
            <a:off x="6961188" y="22399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8" name="Line 60"/>
          <p:cNvSpPr>
            <a:spLocks noChangeShapeType="1"/>
          </p:cNvSpPr>
          <p:nvPr/>
        </p:nvSpPr>
        <p:spPr bwMode="auto">
          <a:xfrm flipH="1">
            <a:off x="7159625" y="2571734"/>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9" name="Line 61"/>
          <p:cNvSpPr>
            <a:spLocks noChangeShapeType="1"/>
          </p:cNvSpPr>
          <p:nvPr/>
        </p:nvSpPr>
        <p:spPr bwMode="auto">
          <a:xfrm flipV="1">
            <a:off x="7115175" y="2392346"/>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5" name="Group 62"/>
          <p:cNvGrpSpPr>
            <a:grpSpLocks/>
          </p:cNvGrpSpPr>
          <p:nvPr/>
        </p:nvGrpSpPr>
        <p:grpSpPr bwMode="auto">
          <a:xfrm>
            <a:off x="6686550" y="1976421"/>
            <a:ext cx="282575" cy="304800"/>
            <a:chOff x="1255" y="3461"/>
            <a:chExt cx="178" cy="192"/>
          </a:xfrm>
        </p:grpSpPr>
        <p:sp>
          <p:nvSpPr>
            <p:cNvPr id="534591" name="Oval 63"/>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2" name="Text Box 64"/>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6" name="Group 65"/>
          <p:cNvGrpSpPr>
            <a:grpSpLocks/>
          </p:cNvGrpSpPr>
          <p:nvPr/>
        </p:nvGrpSpPr>
        <p:grpSpPr bwMode="auto">
          <a:xfrm>
            <a:off x="7258050" y="2173271"/>
            <a:ext cx="282575" cy="304800"/>
            <a:chOff x="1851" y="2490"/>
            <a:chExt cx="178" cy="192"/>
          </a:xfrm>
        </p:grpSpPr>
        <p:sp>
          <p:nvSpPr>
            <p:cNvPr id="534594" name="Oval 66"/>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5" name="Text Box 67"/>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7" name="Group 68"/>
          <p:cNvGrpSpPr>
            <a:grpSpLocks/>
          </p:cNvGrpSpPr>
          <p:nvPr/>
        </p:nvGrpSpPr>
        <p:grpSpPr bwMode="auto">
          <a:xfrm>
            <a:off x="6180138" y="2190734"/>
            <a:ext cx="282575" cy="304800"/>
            <a:chOff x="1851" y="2490"/>
            <a:chExt cx="178" cy="192"/>
          </a:xfrm>
        </p:grpSpPr>
        <p:sp>
          <p:nvSpPr>
            <p:cNvPr id="534597" name="Oval 69"/>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8" name="Text Box 70"/>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8" name="Group 71"/>
          <p:cNvGrpSpPr>
            <a:grpSpLocks/>
          </p:cNvGrpSpPr>
          <p:nvPr/>
        </p:nvGrpSpPr>
        <p:grpSpPr bwMode="auto">
          <a:xfrm>
            <a:off x="7200900" y="2416159"/>
            <a:ext cx="282575" cy="304800"/>
            <a:chOff x="1851" y="2490"/>
            <a:chExt cx="178" cy="192"/>
          </a:xfrm>
        </p:grpSpPr>
        <p:sp>
          <p:nvSpPr>
            <p:cNvPr id="534600" name="Oval 72"/>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1" name="Text Box 73"/>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9" name="Group 74"/>
          <p:cNvGrpSpPr>
            <a:grpSpLocks/>
          </p:cNvGrpSpPr>
          <p:nvPr/>
        </p:nvGrpSpPr>
        <p:grpSpPr bwMode="auto">
          <a:xfrm>
            <a:off x="7489825" y="2508234"/>
            <a:ext cx="282575" cy="304800"/>
            <a:chOff x="1851" y="2490"/>
            <a:chExt cx="178" cy="192"/>
          </a:xfrm>
        </p:grpSpPr>
        <p:sp>
          <p:nvSpPr>
            <p:cNvPr id="534603" name="Oval 75"/>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4" name="Text Box 76"/>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4</a:t>
              </a:r>
            </a:p>
          </p:txBody>
        </p:sp>
      </p:grpSp>
      <p:sp>
        <p:nvSpPr>
          <p:cNvPr id="534605" name="Text Box 77"/>
          <p:cNvSpPr txBox="1">
            <a:spLocks noChangeArrowheads="1"/>
          </p:cNvSpPr>
          <p:nvPr/>
        </p:nvSpPr>
        <p:spPr bwMode="auto">
          <a:xfrm>
            <a:off x="4618038" y="3501008"/>
            <a:ext cx="3962400" cy="2616101"/>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Active </a:t>
            </a:r>
            <a:r>
              <a:rPr lang="en-US" sz="2000" b="1" dirty="0" smtClean="0">
                <a:solidFill>
                  <a:schemeClr val="accent2"/>
                </a:solidFill>
                <a:latin typeface="+mn-lt"/>
              </a:rPr>
              <a:t>Scanning</a:t>
            </a:r>
            <a:r>
              <a:rPr lang="en-US" sz="1600" b="1" dirty="0" smtClean="0">
                <a:solidFill>
                  <a:schemeClr val="accent2"/>
                </a:solidFill>
                <a:latin typeface="+mn-lt"/>
              </a:rPr>
              <a:t> </a:t>
            </a:r>
            <a:endParaRPr lang="en-US" sz="1600" b="1" dirty="0">
              <a:solidFill>
                <a:schemeClr val="accent2"/>
              </a:solidFill>
              <a:latin typeface="+mn-lt"/>
            </a:endParaRPr>
          </a:p>
          <a:p>
            <a:pPr marL="342900" indent="-342900" algn="l" eaLnBrk="1" hangingPunct="1">
              <a:buFontTx/>
              <a:buAutoNum type="arabicParenBoth"/>
            </a:pPr>
            <a:r>
              <a:rPr lang="en-US" sz="1800" dirty="0">
                <a:latin typeface="+mn-lt"/>
              </a:rPr>
              <a:t>Probe Request frame broadcast from H1</a:t>
            </a:r>
          </a:p>
          <a:p>
            <a:pPr marL="342900" indent="-342900" algn="l" eaLnBrk="1" hangingPunct="1">
              <a:buFontTx/>
              <a:buAutoNum type="arabicParenBoth"/>
            </a:pPr>
            <a:r>
              <a:rPr lang="en-US" sz="1800" dirty="0">
                <a:latin typeface="+mn-lt"/>
              </a:rPr>
              <a:t>Probes response frame sent from APs</a:t>
            </a:r>
          </a:p>
          <a:p>
            <a:pPr marL="342900" indent="-342900" algn="l" eaLnBrk="1" hangingPunct="1">
              <a:buFontTx/>
              <a:buAutoNum type="arabicParenBoth"/>
            </a:pPr>
            <a:r>
              <a:rPr lang="en-US" sz="1800" dirty="0">
                <a:latin typeface="+mn-lt"/>
              </a:rPr>
              <a:t>Association Request frame sent: H1 to selected AP </a:t>
            </a:r>
          </a:p>
          <a:p>
            <a:pPr marL="342900" indent="-342900" algn="l" eaLnBrk="1" hangingPunct="1">
              <a:buFontTx/>
              <a:buAutoNum type="arabicParenBoth"/>
            </a:pPr>
            <a:r>
              <a:rPr lang="en-US" sz="1800" dirty="0">
                <a:latin typeface="+mn-lt"/>
              </a:rPr>
              <a:t>Association Response frame sent: H1 to selected AP</a:t>
            </a:r>
          </a:p>
        </p:txBody>
      </p:sp>
      <p:sp>
        <p:nvSpPr>
          <p:cNvPr id="534608" name="Oval 80"/>
          <p:cNvSpPr>
            <a:spLocks noChangeArrowheads="1"/>
          </p:cNvSpPr>
          <p:nvPr/>
        </p:nvSpPr>
        <p:spPr bwMode="auto">
          <a:xfrm>
            <a:off x="2208213" y="1165209"/>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609" name="Oval 81"/>
          <p:cNvSpPr>
            <a:spLocks noChangeArrowheads="1"/>
          </p:cNvSpPr>
          <p:nvPr/>
        </p:nvSpPr>
        <p:spPr bwMode="auto">
          <a:xfrm>
            <a:off x="352425" y="1100121"/>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610" name="Text Box 82"/>
          <p:cNvSpPr txBox="1">
            <a:spLocks noChangeArrowheads="1"/>
          </p:cNvSpPr>
          <p:nvPr/>
        </p:nvSpPr>
        <p:spPr bwMode="auto">
          <a:xfrm>
            <a:off x="3548063" y="2035159"/>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611" name="Text Box 83"/>
          <p:cNvSpPr txBox="1">
            <a:spLocks noChangeArrowheads="1"/>
          </p:cNvSpPr>
          <p:nvPr/>
        </p:nvSpPr>
        <p:spPr bwMode="auto">
          <a:xfrm>
            <a:off x="1839913" y="187164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2" name="Text Box 84"/>
          <p:cNvSpPr txBox="1">
            <a:spLocks noChangeArrowheads="1"/>
          </p:cNvSpPr>
          <p:nvPr/>
        </p:nvSpPr>
        <p:spPr bwMode="auto">
          <a:xfrm>
            <a:off x="927100" y="2004996"/>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613" name="Text Box 85"/>
          <p:cNvSpPr txBox="1">
            <a:spLocks noChangeArrowheads="1"/>
          </p:cNvSpPr>
          <p:nvPr/>
        </p:nvSpPr>
        <p:spPr bwMode="auto">
          <a:xfrm>
            <a:off x="2205038" y="2887646"/>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614" name="Text Box 86"/>
          <p:cNvSpPr txBox="1">
            <a:spLocks noChangeArrowheads="1"/>
          </p:cNvSpPr>
          <p:nvPr/>
        </p:nvSpPr>
        <p:spPr bwMode="auto">
          <a:xfrm>
            <a:off x="3846513" y="269079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5" name="Text Box 87"/>
          <p:cNvSpPr txBox="1">
            <a:spLocks noChangeArrowheads="1"/>
          </p:cNvSpPr>
          <p:nvPr/>
        </p:nvSpPr>
        <p:spPr bwMode="auto">
          <a:xfrm>
            <a:off x="2995613" y="1222359"/>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616" name="Text Box 88"/>
          <p:cNvSpPr txBox="1">
            <a:spLocks noChangeArrowheads="1"/>
          </p:cNvSpPr>
          <p:nvPr/>
        </p:nvSpPr>
        <p:spPr bwMode="auto">
          <a:xfrm>
            <a:off x="1179513" y="1171559"/>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10" name="Group 89"/>
          <p:cNvGrpSpPr>
            <a:grpSpLocks/>
          </p:cNvGrpSpPr>
          <p:nvPr/>
        </p:nvGrpSpPr>
        <p:grpSpPr bwMode="auto">
          <a:xfrm>
            <a:off x="3054350" y="1720834"/>
            <a:ext cx="842963" cy="600075"/>
            <a:chOff x="1160" y="2192"/>
            <a:chExt cx="589" cy="440"/>
          </a:xfrm>
        </p:grpSpPr>
        <p:pic>
          <p:nvPicPr>
            <p:cNvPr id="534618" name="Picture 90"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19" name="AutoShape 91"/>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20" name="Freeform 92"/>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21" name="Freeform 93"/>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22" name="Freeform 94"/>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23" name="Freeform 95"/>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24" name="Freeform 96"/>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25" name="Freeform 97"/>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26" name="Freeform 98"/>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27" name="Freeform 99"/>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28" name="Freeform 100"/>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29" name="Freeform 101"/>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30" name="Freeform 102"/>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31" name="Freeform 103"/>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32" name="Freeform 104"/>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33" name="Freeform 105"/>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34" name="Freeform 106"/>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35" name="Freeform 107"/>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1" name="Group 108"/>
          <p:cNvGrpSpPr>
            <a:grpSpLocks/>
          </p:cNvGrpSpPr>
          <p:nvPr/>
        </p:nvGrpSpPr>
        <p:grpSpPr bwMode="auto">
          <a:xfrm>
            <a:off x="1130300" y="1709721"/>
            <a:ext cx="844550" cy="600075"/>
            <a:chOff x="1160" y="2192"/>
            <a:chExt cx="589" cy="440"/>
          </a:xfrm>
        </p:grpSpPr>
        <p:pic>
          <p:nvPicPr>
            <p:cNvPr id="534637" name="Picture 109"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38" name="AutoShape 11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39" name="Freeform 11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40" name="Freeform 11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41" name="Freeform 11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42" name="Freeform 11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43" name="Freeform 11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44" name="Freeform 11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45" name="Freeform 11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48" name="Freeform 12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49" name="Freeform 12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50" name="Freeform 12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53" name="Freeform 12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54" name="Freeform 12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2" name="Group 127"/>
          <p:cNvGrpSpPr>
            <a:grpSpLocks/>
          </p:cNvGrpSpPr>
          <p:nvPr/>
        </p:nvGrpSpPr>
        <p:grpSpPr bwMode="auto">
          <a:xfrm>
            <a:off x="2070100" y="2336784"/>
            <a:ext cx="635000" cy="588962"/>
            <a:chOff x="2870" y="1518"/>
            <a:chExt cx="292" cy="320"/>
          </a:xfrm>
        </p:grpSpPr>
        <p:graphicFrame>
          <p:nvGraphicFramePr>
            <p:cNvPr id="534656" name="Object 1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616"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657" name="Object 1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617"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658" name="Line 130"/>
          <p:cNvSpPr>
            <a:spLocks noChangeShapeType="1"/>
          </p:cNvSpPr>
          <p:nvPr/>
        </p:nvSpPr>
        <p:spPr bwMode="auto">
          <a:xfrm>
            <a:off x="1701800" y="22526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59" name="Line 131"/>
          <p:cNvSpPr>
            <a:spLocks noChangeShapeType="1"/>
          </p:cNvSpPr>
          <p:nvPr/>
        </p:nvSpPr>
        <p:spPr bwMode="auto">
          <a:xfrm flipH="1">
            <a:off x="2589213" y="226852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0" name="Line 132"/>
          <p:cNvSpPr>
            <a:spLocks noChangeShapeType="1"/>
          </p:cNvSpPr>
          <p:nvPr/>
        </p:nvSpPr>
        <p:spPr bwMode="auto">
          <a:xfrm flipH="1">
            <a:off x="2787650" y="2600309"/>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1" name="Line 133"/>
          <p:cNvSpPr>
            <a:spLocks noChangeShapeType="1"/>
          </p:cNvSpPr>
          <p:nvPr/>
        </p:nvSpPr>
        <p:spPr bwMode="auto">
          <a:xfrm flipV="1">
            <a:off x="2743200" y="2420921"/>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13" name="Group 134"/>
          <p:cNvGrpSpPr>
            <a:grpSpLocks/>
          </p:cNvGrpSpPr>
          <p:nvPr/>
        </p:nvGrpSpPr>
        <p:grpSpPr bwMode="auto">
          <a:xfrm>
            <a:off x="2898775" y="2170096"/>
            <a:ext cx="282575" cy="304800"/>
            <a:chOff x="1255" y="3461"/>
            <a:chExt cx="178" cy="192"/>
          </a:xfrm>
        </p:grpSpPr>
        <p:sp>
          <p:nvSpPr>
            <p:cNvPr id="534663" name="Oval 135"/>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4" name="Text Box 136"/>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14" name="Group 137"/>
          <p:cNvGrpSpPr>
            <a:grpSpLocks/>
          </p:cNvGrpSpPr>
          <p:nvPr/>
        </p:nvGrpSpPr>
        <p:grpSpPr bwMode="auto">
          <a:xfrm>
            <a:off x="2811463" y="2427271"/>
            <a:ext cx="282575" cy="304800"/>
            <a:chOff x="1851" y="2490"/>
            <a:chExt cx="178" cy="192"/>
          </a:xfrm>
        </p:grpSpPr>
        <p:sp>
          <p:nvSpPr>
            <p:cNvPr id="534666" name="Oval 138"/>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7" name="Text Box 139"/>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15" name="Group 140"/>
          <p:cNvGrpSpPr>
            <a:grpSpLocks/>
          </p:cNvGrpSpPr>
          <p:nvPr/>
        </p:nvGrpSpPr>
        <p:grpSpPr bwMode="auto">
          <a:xfrm>
            <a:off x="3097213" y="2533634"/>
            <a:ext cx="282575" cy="304800"/>
            <a:chOff x="1851" y="2490"/>
            <a:chExt cx="178" cy="192"/>
          </a:xfrm>
        </p:grpSpPr>
        <p:sp>
          <p:nvSpPr>
            <p:cNvPr id="534669" name="Oval 141"/>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0" name="Text Box 142"/>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16" name="Group 143"/>
          <p:cNvGrpSpPr>
            <a:grpSpLocks/>
          </p:cNvGrpSpPr>
          <p:nvPr/>
        </p:nvGrpSpPr>
        <p:grpSpPr bwMode="auto">
          <a:xfrm>
            <a:off x="1731963" y="2143109"/>
            <a:ext cx="282575" cy="304800"/>
            <a:chOff x="1255" y="3461"/>
            <a:chExt cx="178" cy="192"/>
          </a:xfrm>
        </p:grpSpPr>
        <p:sp>
          <p:nvSpPr>
            <p:cNvPr id="534672" name="Oval 144"/>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3" name="Text Box 145"/>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sp>
        <p:nvSpPr>
          <p:cNvPr id="534674" name="Text Box 146"/>
          <p:cNvSpPr txBox="1">
            <a:spLocks noChangeArrowheads="1"/>
          </p:cNvSpPr>
          <p:nvPr/>
        </p:nvSpPr>
        <p:spPr bwMode="auto">
          <a:xfrm>
            <a:off x="265113" y="3501008"/>
            <a:ext cx="4116387" cy="1938992"/>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Passive </a:t>
            </a:r>
            <a:r>
              <a:rPr lang="en-US" sz="2000" b="1" dirty="0" smtClean="0">
                <a:solidFill>
                  <a:schemeClr val="accent2"/>
                </a:solidFill>
                <a:latin typeface="+mn-lt"/>
              </a:rPr>
              <a:t>Scanning</a:t>
            </a:r>
            <a:endParaRPr lang="en-US" sz="1600" b="1" dirty="0">
              <a:solidFill>
                <a:schemeClr val="accent2"/>
              </a:solidFill>
              <a:latin typeface="+mn-lt"/>
            </a:endParaRPr>
          </a:p>
          <a:p>
            <a:pPr marL="342900" indent="-342900" algn="l" eaLnBrk="1" hangingPunct="1">
              <a:buFontTx/>
              <a:buAutoNum type="arabicParenBoth"/>
            </a:pPr>
            <a:r>
              <a:rPr lang="en-US" sz="2000" dirty="0">
                <a:latin typeface="+mn-lt"/>
              </a:rPr>
              <a:t>beacon frames sent from APs</a:t>
            </a:r>
          </a:p>
          <a:p>
            <a:pPr marL="342900" indent="-342900" algn="l" eaLnBrk="1" hangingPunct="1">
              <a:buFontTx/>
              <a:buAutoNum type="arabicParenBoth"/>
            </a:pPr>
            <a:r>
              <a:rPr lang="en-US" sz="2000" dirty="0">
                <a:latin typeface="+mn-lt"/>
              </a:rPr>
              <a:t>association Request frame sent: H1 to selected AP </a:t>
            </a:r>
          </a:p>
          <a:p>
            <a:pPr marL="342900" indent="-342900" algn="l" eaLnBrk="1" hangingPunct="1">
              <a:buFontTx/>
              <a:buAutoNum type="arabicParenBoth"/>
            </a:pPr>
            <a:r>
              <a:rPr lang="en-US" sz="2000" dirty="0">
                <a:latin typeface="+mn-lt"/>
              </a:rPr>
              <a:t>association Response frame sent: H1 to selected AP</a:t>
            </a:r>
          </a:p>
        </p:txBody>
      </p:sp>
      <p:sp>
        <p:nvSpPr>
          <p:cNvPr id="144" name="Slide Number Placeholder 143"/>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145" name="Footer Placeholder 144"/>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146"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chemeClr val="accent2"/>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DCF, but PCF is optional.</a:t>
            </a:r>
            <a:endParaRPr lang="en-US" sz="2800" dirty="0" smtClean="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b="0" dirty="0" smtClean="0">
                <a:solidFill>
                  <a:schemeClr val="tx1"/>
                </a:solidFill>
                <a:effectLst/>
              </a:rPr>
              <a:t/>
            </a:r>
            <a:br>
              <a:rPr lang="en-US" sz="2000" b="0" dirty="0" smtClean="0">
                <a:solidFill>
                  <a:schemeClr val="tx1"/>
                </a:solidFill>
                <a:effectLst/>
              </a:rPr>
            </a:br>
            <a:endParaRPr lang="en-US" sz="2000" b="0" dirty="0" smtClean="0">
              <a:solidFill>
                <a:schemeClr val="tx1"/>
              </a:solidFill>
              <a:effectLst/>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8" name="Footer Placeholder 7"/>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r>
              <a:rPr lang="en-US" sz="3600" dirty="0" smtClean="0"/>
              <a:t>Broad View of Wireless Technologies</a:t>
            </a:r>
            <a:endParaRPr lang="en-US" sz="3600" dirty="0"/>
          </a:p>
        </p:txBody>
      </p:sp>
      <p:sp>
        <p:nvSpPr>
          <p:cNvPr id="3" name="Content Placeholder 2"/>
          <p:cNvSpPr>
            <a:spLocks noGrp="1"/>
          </p:cNvSpPr>
          <p:nvPr>
            <p:ph idx="1"/>
          </p:nvPr>
        </p:nvSpPr>
        <p:spPr/>
        <p:txBody>
          <a:bodyPr/>
          <a:lstStyle/>
          <a:p>
            <a:r>
              <a:rPr lang="en-US" dirty="0" smtClean="0"/>
              <a:t>Cellular (2G to 4G)</a:t>
            </a:r>
          </a:p>
          <a:p>
            <a:pPr lvl="1"/>
            <a:r>
              <a:rPr lang="en-US" dirty="0" err="1" smtClean="0"/>
              <a:t>WiMax</a:t>
            </a:r>
            <a:r>
              <a:rPr lang="en-US" dirty="0" smtClean="0"/>
              <a:t>  {long range wireless}</a:t>
            </a:r>
          </a:p>
          <a:p>
            <a:r>
              <a:rPr lang="en-US" dirty="0" smtClean="0"/>
              <a:t>RFID (Radio Frequency </a:t>
            </a:r>
            <a:r>
              <a:rPr lang="en-US" dirty="0" err="1" smtClean="0"/>
              <a:t>IDentification</a:t>
            </a:r>
            <a:r>
              <a:rPr lang="en-US" dirty="0" smtClean="0"/>
              <a:t>)</a:t>
            </a:r>
          </a:p>
          <a:p>
            <a:r>
              <a:rPr lang="en-US" dirty="0" err="1" smtClean="0"/>
              <a:t>WiFi</a:t>
            </a:r>
            <a:endParaRPr lang="en-US" dirty="0" smtClean="0"/>
          </a:p>
          <a:p>
            <a:pPr marL="0" indent="0">
              <a:buNone/>
            </a:pPr>
            <a:endParaRPr lang="en-US" dirty="0" smtClean="0"/>
          </a:p>
          <a:p>
            <a:pPr marL="0" indent="0">
              <a:buNone/>
            </a:pPr>
            <a:r>
              <a:rPr lang="en-US" dirty="0" smtClean="0">
                <a:solidFill>
                  <a:srgbClr val="800000"/>
                </a:solidFill>
              </a:rPr>
              <a:t>The focus here is on </a:t>
            </a:r>
            <a:r>
              <a:rPr lang="en-US" dirty="0" err="1" smtClean="0">
                <a:solidFill>
                  <a:srgbClr val="800000"/>
                </a:solidFill>
              </a:rPr>
              <a:t>WiFi</a:t>
            </a:r>
            <a:r>
              <a:rPr lang="en-US" dirty="0" smtClean="0">
                <a:solidFill>
                  <a:srgbClr val="800000"/>
                </a:solidFill>
              </a:rPr>
              <a:t> technologies and MAC layer issues!!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3266810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i="1" dirty="0" smtClean="0">
                <a:solidFill>
                  <a:srgbClr val="A50021"/>
                </a:solidFill>
                <a:latin typeface="Comic Sans MS" pitchFamily="66" charset="0"/>
              </a:rPr>
              <a:t>CSMA</a:t>
            </a:r>
            <a:r>
              <a:rPr lang="en-US" sz="2800" dirty="0" smtClean="0"/>
              <a:t> with </a:t>
            </a:r>
            <a:r>
              <a:rPr lang="en-US" sz="2800" i="1" dirty="0" smtClean="0">
                <a:solidFill>
                  <a:srgbClr val="A50021"/>
                </a:solidFill>
                <a:latin typeface="Comic Sans MS" pitchFamily="66" charset="0"/>
              </a:rPr>
              <a:t>C</a:t>
            </a:r>
            <a:r>
              <a:rPr lang="en-US" sz="2800" dirty="0" smtClean="0"/>
              <a:t>ollision </a:t>
            </a:r>
            <a:r>
              <a:rPr lang="en-US" sz="2800" i="1"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i="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b="0" dirty="0" smtClean="0">
                <a:solidFill>
                  <a:schemeClr val="tx1"/>
                </a:solidFill>
                <a:effectLst/>
              </a:rPr>
              <a:t>[</a:t>
            </a:r>
            <a:r>
              <a:rPr lang="en-US" sz="2800" b="0" dirty="0" err="1" smtClean="0">
                <a:solidFill>
                  <a:schemeClr val="tx1"/>
                </a:solidFill>
                <a:effectLst/>
              </a:rPr>
              <a:t>Tanen</a:t>
            </a:r>
            <a:r>
              <a:rPr lang="en-US" sz="2800" b="0" dirty="0" smtClean="0">
                <a:solidFill>
                  <a:schemeClr val="tx1"/>
                </a:solidFill>
                <a:effectLst/>
              </a:rPr>
              <a:t> pp.279-280</a:t>
            </a:r>
            <a:r>
              <a:rPr lang="en-US" sz="2800" b="0" dirty="0" smtClean="0">
                <a:solidFill>
                  <a:schemeClr val="tx1"/>
                </a:solidFill>
                <a:effectLst/>
              </a:rPr>
              <a:t>]</a:t>
            </a:r>
            <a:endParaRPr lang="en-US" sz="2800" b="0" dirty="0" smtClean="0">
              <a:solidFill>
                <a:srgbClr val="FF0000"/>
              </a:solidFill>
              <a:effectLst/>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i="1" u="none" dirty="0" smtClean="0">
                <a:solidFill>
                  <a:srgbClr val="6600FF"/>
                </a:solidFill>
                <a:latin typeface="+mn-lt"/>
              </a:rPr>
              <a:t>RTS</a:t>
            </a:r>
            <a:r>
              <a:rPr lang="en-US" sz="2800" u="none" dirty="0" smtClean="0">
                <a:latin typeface="+mn-lt"/>
              </a:rPr>
              <a:t>) and the intended receiver sends a Clear-to-Send (</a:t>
            </a:r>
            <a:r>
              <a:rPr lang="en-US" sz="2800" b="1" i="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i="1" u="none" dirty="0" smtClean="0">
                <a:solidFill>
                  <a:srgbClr val="6600FF"/>
                </a:solidFill>
                <a:latin typeface="+mn-lt"/>
              </a:rPr>
              <a:t>CTS,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helps 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979712" y="2132856"/>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10" name="Footer Placeholder 9"/>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9" name="Footer Placeholder 8"/>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562"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563"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564"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565"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2" name="Slide Number Placeholder 61"/>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63" name="Footer Placeholder 62"/>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64" name="Rectangle 6"/>
          <p:cNvSpPr>
            <a:spLocks noChangeArrowheads="1"/>
          </p:cNvSpPr>
          <p:nvPr/>
        </p:nvSpPr>
        <p:spPr bwMode="auto">
          <a:xfrm>
            <a:off x="18256" y="103584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i="1" dirty="0" smtClean="0">
                <a:solidFill>
                  <a:srgbClr val="666699"/>
                </a:solidFill>
                <a:cs typeface="Arial" charset="0"/>
              </a:rPr>
              <a:t>duration field</a:t>
            </a:r>
            <a:r>
              <a:rPr lang="en-US" i="1" dirty="0" smtClean="0">
                <a:cs typeface="Arial" charset="0"/>
              </a:rPr>
              <a:t> </a:t>
            </a:r>
            <a:r>
              <a:rPr lang="en-US" dirty="0" smtClean="0">
                <a:cs typeface="Arial" charset="0"/>
              </a:rPr>
              <a:t>in data frame or in RTS and CTS frames.</a:t>
            </a:r>
          </a:p>
          <a:p>
            <a:pPr eaLnBrk="1" hangingPunct="1"/>
            <a:r>
              <a:rPr lang="en-US" dirty="0" smtClean="0">
                <a:cs typeface="Arial" charset="0"/>
              </a:rPr>
              <a:t>Stations then adjust their NAV accordingly!</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i="1" dirty="0" smtClean="0">
                <a:solidFill>
                  <a:srgbClr val="0033CC"/>
                </a:solidFill>
              </a:rPr>
              <a:t>A station does not sense the channel while transmitting.</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4953000"/>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is busy, 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54"/>
                <a:ext cx="396" cy="231"/>
              </a:xfrm>
              <a:prstGeom prst="rect">
                <a:avLst/>
              </a:prstGeom>
              <a:noFill/>
              <a:ln w="9525">
                <a:noFill/>
                <a:miter lim="800000"/>
                <a:headEnd/>
                <a:tailEnd/>
              </a:ln>
              <a:effectLst/>
            </p:spPr>
            <p:txBody>
              <a:bodyPr wrap="none">
                <a:spAutoFit/>
              </a:bodyPr>
              <a:lstStyle/>
              <a:p>
                <a:r>
                  <a:rPr lang="en-US">
                    <a:solidFill>
                      <a:schemeClr val="bg1"/>
                    </a:solidFill>
                  </a:rPr>
                  <a:t>ACK</a:t>
                </a:r>
              </a:p>
            </p:txBody>
          </p:sp>
        </p:grpSp>
      </p:grpSp>
      <p:sp>
        <p:nvSpPr>
          <p:cNvPr id="23" name="Slide Number Placeholder 2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24" name="Footer Placeholder 2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2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RFID </a:t>
            </a:r>
            <a:r>
              <a:rPr lang="en-US" dirty="0"/>
              <a:t>uses </a:t>
            </a:r>
            <a:r>
              <a:rPr lang="en-US" dirty="0" smtClean="0">
                <a:solidFill>
                  <a:srgbClr val="6600FF"/>
                </a:solidFill>
              </a:rPr>
              <a:t>radio waves </a:t>
            </a:r>
            <a:r>
              <a:rPr lang="en-US" dirty="0" smtClean="0"/>
              <a:t>to </a:t>
            </a:r>
            <a:r>
              <a:rPr lang="en-US" dirty="0"/>
              <a:t>transfer data from an electronic </a:t>
            </a:r>
            <a:r>
              <a:rPr lang="en-US" dirty="0" smtClean="0"/>
              <a:t>tag</a:t>
            </a:r>
            <a:r>
              <a:rPr lang="en-US" dirty="0"/>
              <a:t> </a:t>
            </a:r>
            <a:r>
              <a:rPr lang="en-US" dirty="0" smtClean="0"/>
              <a:t>(RFID </a:t>
            </a:r>
            <a:r>
              <a:rPr lang="en-US" dirty="0"/>
              <a:t>tag or </a:t>
            </a:r>
            <a:r>
              <a:rPr lang="en-US" dirty="0" smtClean="0"/>
              <a:t>label), </a:t>
            </a:r>
            <a:r>
              <a:rPr lang="en-US" dirty="0"/>
              <a:t>attached to an object, through a reader </a:t>
            </a:r>
            <a:r>
              <a:rPr lang="en-US" dirty="0" smtClean="0"/>
              <a:t>to identify </a:t>
            </a:r>
            <a:r>
              <a:rPr lang="en-US" dirty="0"/>
              <a:t>and </a:t>
            </a:r>
            <a:r>
              <a:rPr lang="en-US" dirty="0" smtClean="0"/>
              <a:t>track </a:t>
            </a:r>
            <a:r>
              <a:rPr lang="en-US" dirty="0"/>
              <a:t>the </a:t>
            </a:r>
            <a:r>
              <a:rPr lang="en-US" dirty="0" smtClean="0"/>
              <a:t>object.</a:t>
            </a:r>
          </a:p>
          <a:p>
            <a:r>
              <a:rPr lang="en-US" dirty="0"/>
              <a:t>The tag's information is stored electronically</a:t>
            </a:r>
            <a:r>
              <a:rPr lang="en-US" dirty="0" smtClean="0"/>
              <a:t>.</a:t>
            </a:r>
          </a:p>
          <a:p>
            <a:r>
              <a:rPr lang="en-US" dirty="0" smtClean="0"/>
              <a:t>Some </a:t>
            </a:r>
            <a:r>
              <a:rPr lang="en-US" dirty="0"/>
              <a:t>RFID tags can be read from several meters away and beyond the line of sight of the reader.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4180587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to </a:t>
            </a:r>
            <a:r>
              <a:rPr lang="en-US" sz="2800" dirty="0" smtClean="0">
                <a:solidFill>
                  <a:schemeClr val="accent1"/>
                </a:solidFill>
              </a:rPr>
              <a:t>poll</a:t>
            </a:r>
            <a:r>
              <a:rPr lang="en-US" sz="2800" dirty="0" smtClean="0"/>
              <a:t> 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stations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
        <p:nvSpPr>
          <p:cNvPr id="9" name="Footer Placeholder 8"/>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
        <p:nvSpPr>
          <p:cNvPr id="10" name="Footer Placeholder 9"/>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dirty="0" smtClean="0"/>
              <a:t>802.11b </a:t>
            </a:r>
            <a:r>
              <a:rPr lang="en-US" sz="4000" dirty="0"/>
              <a:t>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827166"/>
            <a:ext cx="1223963" cy="338138"/>
          </a:xfrm>
          <a:prstGeom prst="rect">
            <a:avLst/>
          </a:prstGeom>
          <a:noFill/>
          <a:ln w="25400" algn="ctr">
            <a:noFill/>
            <a:miter lim="800000"/>
            <a:headEnd/>
            <a:tailEnd/>
          </a:ln>
          <a:effectLst/>
        </p:spPr>
        <p:txBody>
          <a:bodyPr wrap="none" anchor="ctr"/>
          <a:lstStyle/>
          <a:p>
            <a:r>
              <a:rPr lang="en-US" sz="1800" b="1" dirty="0">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12" name="Slide Number Placeholder 11"/>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
        <p:nvSpPr>
          <p:cNvPr id="13" name="Footer Placeholder 12"/>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776712" y="3630277"/>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33" name="Slide Number Placeholder 32"/>
          <p:cNvSpPr>
            <a:spLocks noGrp="1"/>
          </p:cNvSpPr>
          <p:nvPr>
            <p:ph type="sldNum" sz="quarter" idx="11"/>
          </p:nvPr>
        </p:nvSpPr>
        <p:spPr>
          <a:xfrm>
            <a:off x="8194675" y="6486548"/>
            <a:ext cx="914400" cy="228600"/>
          </a:xfrm>
        </p:spPr>
        <p:txBody>
          <a:bodyPr/>
          <a:lstStyle/>
          <a:p>
            <a:pPr>
              <a:defRPr/>
            </a:pPr>
            <a:fld id="{B708865F-D8BA-461E-B4C5-2BCB82877216}" type="slidenum">
              <a:rPr lang="en-US" smtClean="0">
                <a:latin typeface="+mn-lt"/>
              </a:rPr>
              <a:pPr>
                <a:defRPr/>
              </a:pPr>
              <a:t>55</a:t>
            </a:fld>
            <a:endParaRPr lang="en-US" dirty="0">
              <a:latin typeface="+mn-lt"/>
            </a:endParaRPr>
          </a:p>
        </p:txBody>
      </p:sp>
      <p:sp>
        <p:nvSpPr>
          <p:cNvPr id="34" name="Footer Placeholder 3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634"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635"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636"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637"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5" name="Slide Number Placeholder 114"/>
          <p:cNvSpPr>
            <a:spLocks noGrp="1"/>
          </p:cNvSpPr>
          <p:nvPr>
            <p:ph type="sldNum" sz="quarter" idx="11"/>
          </p:nvPr>
        </p:nvSpPr>
        <p:spPr>
          <a:xfrm>
            <a:off x="8194675" y="6486548"/>
            <a:ext cx="914400" cy="228600"/>
          </a:xfrm>
        </p:spPr>
        <p:txBody>
          <a:bodyPr/>
          <a:lstStyle/>
          <a:p>
            <a:pPr>
              <a:defRPr/>
            </a:pPr>
            <a:fld id="{1A54BAB6-FEBD-4F64-A6D7-C50E0F3E21C7}" type="slidenum">
              <a:rPr lang="en-US" smtClean="0">
                <a:latin typeface="+mn-lt"/>
              </a:rPr>
              <a:pPr>
                <a:defRPr/>
              </a:pPr>
              <a:t>56</a:t>
            </a:fld>
            <a:endParaRPr lang="en-US" dirty="0">
              <a:latin typeface="+mn-lt"/>
            </a:endParaRPr>
          </a:p>
        </p:txBody>
      </p:sp>
      <p:sp>
        <p:nvSpPr>
          <p:cNvPr id="116" name="Footer Placeholder 115"/>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117"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56" name="Slide Number Placeholder 55"/>
          <p:cNvSpPr>
            <a:spLocks noGrp="1"/>
          </p:cNvSpPr>
          <p:nvPr>
            <p:ph type="sldNum" sz="quarter" idx="11"/>
          </p:nvPr>
        </p:nvSpPr>
        <p:spPr>
          <a:xfrm>
            <a:off x="8194675" y="6486548"/>
            <a:ext cx="914400" cy="228600"/>
          </a:xfrm>
        </p:spPr>
        <p:txBody>
          <a:bodyPr/>
          <a:lstStyle/>
          <a:p>
            <a:pPr>
              <a:defRPr/>
            </a:pPr>
            <a:fld id="{1A54BAB6-FEBD-4F64-A6D7-C50E0F3E21C7}" type="slidenum">
              <a:rPr lang="en-US" smtClean="0">
                <a:latin typeface="+mn-lt"/>
              </a:rPr>
              <a:pPr>
                <a:defRPr/>
              </a:pPr>
              <a:t>57</a:t>
            </a:fld>
            <a:endParaRPr lang="en-US" dirty="0">
              <a:latin typeface="+mn-lt"/>
            </a:endParaRPr>
          </a:p>
        </p:txBody>
      </p:sp>
      <p:sp>
        <p:nvSpPr>
          <p:cNvPr id="57" name="Footer Placeholder 5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78"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000"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001"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002"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003"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004"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005"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01179"/>
            <a:ext cx="876300" cy="647699"/>
            <a:chOff x="2960" y="1362"/>
            <a:chExt cx="552" cy="408"/>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362"/>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3" name="Slide Number Placeholder 92"/>
          <p:cNvSpPr>
            <a:spLocks noGrp="1"/>
          </p:cNvSpPr>
          <p:nvPr>
            <p:ph type="sldNum" sz="quarter" idx="11"/>
          </p:nvPr>
        </p:nvSpPr>
        <p:spPr>
          <a:xfrm>
            <a:off x="8194675" y="6486548"/>
            <a:ext cx="914400" cy="228600"/>
          </a:xfrm>
        </p:spPr>
        <p:txBody>
          <a:bodyPr/>
          <a:lstStyle/>
          <a:p>
            <a:pPr>
              <a:defRPr/>
            </a:pPr>
            <a:fld id="{B708865F-D8BA-461E-B4C5-2BCB82877216}" type="slidenum">
              <a:rPr lang="en-US" smtClean="0">
                <a:latin typeface="+mn-lt"/>
              </a:rPr>
              <a:pPr>
                <a:defRPr/>
              </a:pPr>
              <a:t>58</a:t>
            </a:fld>
            <a:endParaRPr lang="en-US" dirty="0">
              <a:latin typeface="+mn-lt"/>
            </a:endParaRPr>
          </a:p>
        </p:txBody>
      </p:sp>
      <p:sp>
        <p:nvSpPr>
          <p:cNvPr id="94" name="Footer Placeholder 9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9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340321"/>
            <a:ext cx="8677306" cy="4752975"/>
          </a:xfrm>
          <a:noFill/>
        </p:spPr>
        <p:txBody>
          <a:bodyPr/>
          <a:lstStyle/>
          <a:p>
            <a:pPr eaLnBrk="1" hangingPunct="1">
              <a:lnSpc>
                <a:spcPct val="80000"/>
              </a:lnSpc>
            </a:pPr>
            <a:r>
              <a:rPr lang="en-US" sz="2800" dirty="0" smtClean="0"/>
              <a:t>All APs (or base stations) will periodically send a beacon frame (</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marL="0" indent="0" eaLnBrk="1" hangingPunct="1">
              <a:lnSpc>
                <a:spcPct val="80000"/>
              </a:lnSpc>
              <a:buNone/>
            </a:pPr>
            <a:endParaRPr lang="en-US" sz="2800" dirty="0" smtClean="0"/>
          </a:p>
          <a:p>
            <a:pPr eaLnBrk="1" hangingPunct="1">
              <a:lnSpc>
                <a:spcPct val="80000"/>
              </a:lnSpc>
            </a:pPr>
            <a:r>
              <a:rPr lang="en-US" sz="2800" dirty="0" smtClean="0"/>
              <a:t>Beacon frames 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marL="457200" lvl="1" indent="0" eaLnBrk="1" hangingPunct="1">
              <a:lnSpc>
                <a:spcPct val="80000"/>
              </a:lnSpc>
              <a:buNone/>
            </a:pPr>
            <a:endParaRPr lang="en-US" sz="2400" dirty="0" smtClean="0">
              <a:latin typeface="Comic Sans MS" pitchFamily="66" charset="0"/>
              <a:cs typeface="Times New Roman" pitchFamily="18" charset="0"/>
            </a:endParaRP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59</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An </a:t>
            </a:r>
            <a:r>
              <a:rPr lang="en-US" dirty="0"/>
              <a:t>RFID reader transmits an encoded radio signal to interrogate the tag. </a:t>
            </a:r>
            <a:endParaRPr lang="en-US" dirty="0" smtClean="0"/>
          </a:p>
          <a:p>
            <a:r>
              <a:rPr lang="en-US" dirty="0" smtClean="0"/>
              <a:t>With </a:t>
            </a:r>
            <a:r>
              <a:rPr lang="en-US" dirty="0"/>
              <a:t>a small RF transmitter and </a:t>
            </a:r>
            <a:r>
              <a:rPr lang="en-US" dirty="0" smtClean="0"/>
              <a:t>receiver, the RFID tag receives </a:t>
            </a:r>
            <a:r>
              <a:rPr lang="en-US" dirty="0"/>
              <a:t>the message and responds with its identification </a:t>
            </a:r>
            <a:r>
              <a:rPr lang="en-US" dirty="0" smtClean="0"/>
              <a:t>information.</a:t>
            </a:r>
          </a:p>
          <a:p>
            <a:pPr>
              <a:buBlip>
                <a:blip r:embed="rId2"/>
              </a:buBlip>
            </a:pPr>
            <a:r>
              <a:rPr lang="en-US" dirty="0" smtClean="0"/>
              <a:t>Many </a:t>
            </a:r>
            <a:r>
              <a:rPr lang="en-US" dirty="0"/>
              <a:t>RFID tags </a:t>
            </a:r>
            <a:r>
              <a:rPr lang="en-US" dirty="0" smtClean="0"/>
              <a:t>have no </a:t>
            </a:r>
            <a:r>
              <a:rPr lang="en-US" dirty="0"/>
              <a:t>battery. Instead, the tag uses the radio energy transmitted by the reader as its energy source. </a:t>
            </a:r>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4219969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412329"/>
            <a:ext cx="8677306" cy="4752975"/>
          </a:xfrm>
          <a:noFill/>
        </p:spPr>
        <p:txBody>
          <a:bodyPr/>
          <a:lstStyle/>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endParaRPr lang="en-US" sz="2800" dirty="0">
              <a:latin typeface="Comic Sans MS" pitchFamily="66" charset="0"/>
            </a:endParaRPr>
          </a:p>
          <a:p>
            <a:pPr eaLnBrk="1" hangingPunct="1">
              <a:lnSpc>
                <a:spcPct val="80000"/>
              </a:lnSpc>
            </a:pPr>
            <a:r>
              <a:rPr lang="en-US" sz="2800" b="1" dirty="0" smtClean="0">
                <a:latin typeface="Comic Sans MS" pitchFamily="66" charset="0"/>
              </a:rPr>
              <a:t>AP has buffers for downstream/upstream </a:t>
            </a:r>
            <a:r>
              <a:rPr lang="en-US" sz="2800" b="1" dirty="0" err="1" smtClean="0">
                <a:latin typeface="Comic Sans MS" pitchFamily="66" charset="0"/>
              </a:rPr>
              <a:t>queueing</a:t>
            </a:r>
            <a:r>
              <a:rPr lang="en-US" sz="2800" dirty="0">
                <a:latin typeface="Comic Sans MS" pitchFamily="66" charset="0"/>
              </a:rPr>
              <a:t>.</a:t>
            </a:r>
            <a:endParaRPr lang="en-US" sz="2800" b="1" dirty="0" smtClean="0">
              <a:latin typeface="Comic Sans MS" pitchFamily="66" charset="0"/>
            </a:endParaRPr>
          </a:p>
          <a:p>
            <a:pPr eaLnBrk="1" hangingPunct="1">
              <a:lnSpc>
                <a:spcPct val="80000"/>
              </a:lnSpc>
            </a:pPr>
            <a:endParaRPr lang="en-US" sz="2800" dirty="0">
              <a:latin typeface="Comic Sans MS" pitchFamily="66" charset="0"/>
            </a:endParaRPr>
          </a:p>
          <a:p>
            <a:pPr marL="0" indent="0" eaLnBrk="1" hangingPunct="1">
              <a:lnSpc>
                <a:spcPct val="80000"/>
              </a:lnSpc>
              <a:buNone/>
            </a:pPr>
            <a:endParaRPr lang="en-US" sz="2800" b="1" dirty="0" smtClean="0">
              <a:latin typeface="Comic Sans MS" pitchFamily="66" charset="0"/>
            </a:endParaRP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60</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36189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Dynamic Rate Adaptation</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r>
              <a:rPr lang="en-US" sz="2800" dirty="0" smtClean="0"/>
              <a:t>).</a:t>
            </a:r>
            <a:endParaRPr lang="en-US" sz="2800" dirty="0" smtClean="0"/>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a:t>
            </a:r>
            <a:r>
              <a:rPr lang="en-US" sz="2800" dirty="0" smtClean="0"/>
              <a:t>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61</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62</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62</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12" name="Slide Number Placeholder 11"/>
          <p:cNvSpPr>
            <a:spLocks noGrp="1"/>
          </p:cNvSpPr>
          <p:nvPr>
            <p:ph type="sldNum" sz="quarter" idx="11"/>
          </p:nvPr>
        </p:nvSpPr>
        <p:spPr>
          <a:xfrm>
            <a:off x="8194675" y="6486548"/>
            <a:ext cx="914400" cy="228600"/>
          </a:xfrm>
        </p:spPr>
        <p:txBody>
          <a:bodyPr/>
          <a:lstStyle/>
          <a:p>
            <a:pPr>
              <a:defRPr/>
            </a:pPr>
            <a:fld id="{1A54BAB6-FEBD-4F64-A6D7-C50E0F3E21C7}" type="slidenum">
              <a:rPr lang="en-US" smtClean="0">
                <a:latin typeface="+mn-lt"/>
              </a:rPr>
              <a:pPr>
                <a:defRPr/>
              </a:pPr>
              <a:t>62</a:t>
            </a:fld>
            <a:endParaRPr lang="en-US" dirty="0">
              <a:latin typeface="+mn-lt"/>
            </a:endParaRPr>
          </a:p>
        </p:txBody>
      </p:sp>
      <p:sp>
        <p:nvSpPr>
          <p:cNvPr id="13" name="Footer Placeholder 12"/>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7" name="Slide Number Placeholder 36"/>
          <p:cNvSpPr>
            <a:spLocks noGrp="1"/>
          </p:cNvSpPr>
          <p:nvPr>
            <p:ph type="sldNum" sz="quarter" idx="11"/>
          </p:nvPr>
        </p:nvSpPr>
        <p:spPr/>
        <p:txBody>
          <a:bodyPr/>
          <a:lstStyle/>
          <a:p>
            <a:pPr>
              <a:defRPr/>
            </a:pPr>
            <a:fld id="{3786ED73-AFAE-40D1-8B17-06E2B2BE615A}" type="slidenum">
              <a:rPr lang="en-US" smtClean="0"/>
              <a:pPr>
                <a:defRPr/>
              </a:pPr>
              <a:t>63</a:t>
            </a:fld>
            <a:endParaRPr lang="en-US" dirty="0"/>
          </a:p>
        </p:txBody>
      </p:sp>
      <p:sp>
        <p:nvSpPr>
          <p:cNvPr id="38" name="Footer Placeholder 37"/>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39"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214842"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3" name="Slide Number Placeholder 42"/>
          <p:cNvSpPr>
            <a:spLocks noGrp="1"/>
          </p:cNvSpPr>
          <p:nvPr>
            <p:ph type="sldNum" sz="quarter" idx="11"/>
          </p:nvPr>
        </p:nvSpPr>
        <p:spPr>
          <a:xfrm>
            <a:off x="8194675" y="6486548"/>
            <a:ext cx="914400" cy="228600"/>
          </a:xfrm>
        </p:spPr>
        <p:txBody>
          <a:bodyPr/>
          <a:lstStyle/>
          <a:p>
            <a:pPr>
              <a:defRPr/>
            </a:pPr>
            <a:fld id="{B708865F-D8BA-461E-B4C5-2BCB82877216}" type="slidenum">
              <a:rPr lang="en-US" smtClean="0">
                <a:latin typeface="+mn-lt"/>
              </a:rPr>
              <a:pPr>
                <a:defRPr/>
              </a:pPr>
              <a:t>64</a:t>
            </a:fld>
            <a:endParaRPr lang="en-US" dirty="0">
              <a:latin typeface="+mn-lt"/>
            </a:endParaRPr>
          </a:p>
        </p:txBody>
      </p:sp>
      <p:sp>
        <p:nvSpPr>
          <p:cNvPr id="44" name="Footer Placeholder 4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41" name="Rectangle 90"/>
          <p:cNvSpPr txBox="1">
            <a:spLocks noChangeArrowheads="1"/>
          </p:cNvSpPr>
          <p:nvPr/>
        </p:nvSpPr>
        <p:spPr bwMode="auto">
          <a:xfrm>
            <a:off x="605134" y="5428694"/>
            <a:ext cx="8215338" cy="736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chemeClr val="accent2"/>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r>
              <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65</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65</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[CARA paper]</a:t>
            </a:r>
          </a:p>
        </p:txBody>
      </p:sp>
      <p:sp>
        <p:nvSpPr>
          <p:cNvPr id="10" name="Slide Number Placeholder 9"/>
          <p:cNvSpPr>
            <a:spLocks noGrp="1"/>
          </p:cNvSpPr>
          <p:nvPr>
            <p:ph type="sldNum" sz="quarter" idx="11"/>
          </p:nvPr>
        </p:nvSpPr>
        <p:spPr>
          <a:xfrm>
            <a:off x="8194675" y="6486548"/>
            <a:ext cx="914400" cy="228600"/>
          </a:xfrm>
        </p:spPr>
        <p:txBody>
          <a:bodyPr/>
          <a:lstStyle/>
          <a:p>
            <a:pPr>
              <a:defRPr/>
            </a:pPr>
            <a:fld id="{1A54BAB6-FEBD-4F64-A6D7-C50E0F3E21C7}" type="slidenum">
              <a:rPr lang="en-US" smtClean="0">
                <a:latin typeface="+mn-lt"/>
              </a:rPr>
              <a:pPr>
                <a:defRPr/>
              </a:pPr>
              <a:t>65</a:t>
            </a:fld>
            <a:endParaRPr lang="en-US" dirty="0">
              <a:latin typeface="+mn-lt"/>
            </a:endParaRPr>
          </a:p>
        </p:txBody>
      </p:sp>
      <p:sp>
        <p:nvSpPr>
          <p:cNvPr id="11" name="Footer Placeholder 10"/>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66</a:t>
            </a:fld>
            <a:endParaRPr lang="en-US" dirty="0"/>
          </a:p>
        </p:txBody>
      </p:sp>
      <p:sp>
        <p:nvSpPr>
          <p:cNvPr id="9" name="Footer Placeholder 8"/>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chemeClr val="accent2"/>
                </a:solidFill>
              </a:rPr>
              <a:t>Infrastructure, ad hoc, MANET, Base Station, Access Point, single and multi-hop</a:t>
            </a:r>
          </a:p>
          <a:p>
            <a:r>
              <a:rPr lang="en-US" dirty="0" smtClean="0"/>
              <a:t>IEEE 802.11a/b/g/n</a:t>
            </a:r>
          </a:p>
          <a:p>
            <a:pPr lvl="1"/>
            <a:r>
              <a:rPr lang="en-US" dirty="0" smtClean="0"/>
              <a:t>Differences in data rate and transmission technologies</a:t>
            </a:r>
          </a:p>
          <a:p>
            <a:pPr lvl="1"/>
            <a:r>
              <a:rPr lang="en-US" dirty="0" smtClean="0">
                <a:solidFill>
                  <a:schemeClr val="accent2"/>
                </a:solidFill>
              </a:rPr>
              <a:t>FHSS, DSSS, CDMA, OFDM, HR-DSSS, MIMO</a:t>
            </a:r>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chemeClr val="accent2"/>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chemeClr val="accent2"/>
                </a:solidFill>
              </a:rPr>
              <a:t>Hidden terminal problem, exposed station problem</a:t>
            </a:r>
          </a:p>
          <a:p>
            <a:pPr lvl="1"/>
            <a:r>
              <a:rPr lang="en-US" dirty="0" smtClean="0"/>
              <a:t>DCF</a:t>
            </a:r>
          </a:p>
          <a:p>
            <a:pPr lvl="2"/>
            <a:r>
              <a:rPr lang="en-US" dirty="0" smtClean="0">
                <a:solidFill>
                  <a:schemeClr val="accent2"/>
                </a:solidFill>
              </a:rPr>
              <a:t>CSMA/CA</a:t>
            </a:r>
          </a:p>
          <a:p>
            <a:pPr lvl="2"/>
            <a:r>
              <a:rPr lang="en-US" dirty="0" smtClean="0">
                <a:solidFill>
                  <a:schemeClr val="accent2"/>
                </a:solidFill>
              </a:rPr>
              <a:t>MACAW</a:t>
            </a:r>
          </a:p>
          <a:p>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MAC Sub-Layer (cont.)</a:t>
            </a:r>
          </a:p>
          <a:p>
            <a:pPr lvl="1"/>
            <a:r>
              <a:rPr lang="en-US" dirty="0" smtClean="0">
                <a:solidFill>
                  <a:schemeClr val="accent2"/>
                </a:solidFill>
              </a:rPr>
              <a:t>RTS/CTS</a:t>
            </a:r>
          </a:p>
          <a:p>
            <a:pPr lvl="1"/>
            <a:r>
              <a:rPr lang="en-US" dirty="0" smtClean="0"/>
              <a:t>PCF</a:t>
            </a:r>
          </a:p>
          <a:p>
            <a:pPr lvl="2"/>
            <a:r>
              <a:rPr lang="en-US" dirty="0" smtClean="0">
                <a:solidFill>
                  <a:schemeClr val="accent2"/>
                </a:solidFill>
              </a:rPr>
              <a:t>Beacons, DIFS, SIFS, sleeping nodes</a:t>
            </a:r>
          </a:p>
          <a:p>
            <a:pPr lvl="1"/>
            <a:r>
              <a:rPr lang="en-US" dirty="0" smtClean="0"/>
              <a:t>Frame Details</a:t>
            </a:r>
          </a:p>
          <a:p>
            <a:pPr lvl="2"/>
            <a:r>
              <a:rPr lang="en-US" dirty="0" smtClean="0">
                <a:solidFill>
                  <a:schemeClr val="accent2"/>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t>Dynamic Rate Adaptation</a:t>
            </a:r>
          </a:p>
          <a:p>
            <a:pPr lvl="1"/>
            <a:r>
              <a:rPr lang="en-US" dirty="0" smtClean="0"/>
              <a:t>Frame Fragmentation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980728"/>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a:t>
            </a:r>
            <a:r>
              <a:rPr lang="en-US" sz="2000" dirty="0" smtClean="0"/>
              <a:t>nodes</a:t>
            </a:r>
            <a:endParaRPr lang="en-US" sz="2000" dirty="0"/>
          </a:p>
          <a:p>
            <a:pPr marL="0" indent="0">
              <a:lnSpc>
                <a:spcPct val="90000"/>
              </a:lnSpc>
              <a:buNone/>
            </a:pPr>
            <a:r>
              <a:rPr lang="en-US" sz="2400" dirty="0" smtClean="0">
                <a:solidFill>
                  <a:srgbClr val="FF0000"/>
                </a:solidFill>
              </a:rPr>
              <a:t>WBAN (Wireless Body Area Networks):: </a:t>
            </a:r>
            <a:r>
              <a:rPr lang="en-US" sz="2400" dirty="0" smtClean="0"/>
              <a:t>generally 802.15.4 or TDMA  medical PANs</a:t>
            </a:r>
            <a:endParaRPr lang="en-US" sz="2400" dirty="0" smtClean="0">
              <a:solidFill>
                <a:srgbClr val="FF0000"/>
              </a:solidFill>
            </a:endParaRP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2060848"/>
            <a:ext cx="4514627" cy="842690"/>
          </a:xfrm>
          <a:prstGeom prst="ellipse">
            <a:avLst/>
          </a:prstGeom>
          <a:noFill/>
          <a:ln w="25400" algn="ctr">
            <a:solidFill>
              <a:srgbClr val="990033"/>
            </a:solidFill>
            <a:round/>
            <a:headEnd/>
            <a:tailEnd/>
          </a:ln>
          <a:effectLst/>
        </p:spPr>
        <p:txBody>
          <a:bodyPr wrap="none" anchor="ctr"/>
          <a:lstStyle/>
          <a:p>
            <a:endParaRPr lang="en-US"/>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10" name="Footer Placeholder 9"/>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0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500" fill="hold"/>
                                        <p:tgtEl>
                                          <p:spTgt spid="294918"/>
                                        </p:tgtEl>
                                        <p:attrNameLst>
                                          <p:attrName>ppt_x</p:attrName>
                                        </p:attrNameLst>
                                      </p:cBhvr>
                                      <p:tavLst>
                                        <p:tav tm="0">
                                          <p:val>
                                            <p:strVal val="#ppt_x"/>
                                          </p:val>
                                        </p:tav>
                                        <p:tav tm="100000">
                                          <p:val>
                                            <p:strVal val="#ppt_x"/>
                                          </p:val>
                                        </p:tav>
                                      </p:tavLst>
                                    </p:anim>
                                    <p:anim calcmode="lin" valueType="num">
                                      <p:cBhvr additive="base">
                                        <p:cTn id="22" dur="500" fill="hold"/>
                                        <p:tgtEl>
                                          <p:spTgt spid="2949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4919"/>
                                        </p:tgtEl>
                                        <p:attrNameLst>
                                          <p:attrName>style.visibility</p:attrName>
                                        </p:attrNameLst>
                                      </p:cBhvr>
                                      <p:to>
                                        <p:strVal val="visible"/>
                                      </p:to>
                                    </p:set>
                                    <p:anim calcmode="lin" valueType="num">
                                      <p:cBhvr additive="base">
                                        <p:cTn id="25" dur="500" fill="hold"/>
                                        <p:tgtEl>
                                          <p:spTgt spid="294919"/>
                                        </p:tgtEl>
                                        <p:attrNameLst>
                                          <p:attrName>ppt_x</p:attrName>
                                        </p:attrNameLst>
                                      </p:cBhvr>
                                      <p:tavLst>
                                        <p:tav tm="0">
                                          <p:val>
                                            <p:strVal val="#ppt_x"/>
                                          </p:val>
                                        </p:tav>
                                        <p:tav tm="100000">
                                          <p:val>
                                            <p:strVal val="#ppt_x"/>
                                          </p:val>
                                        </p:tav>
                                      </p:tavLst>
                                    </p:anim>
                                    <p:anim calcmode="lin" valueType="num">
                                      <p:cBhvr additive="base">
                                        <p:cTn id="26"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9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91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4920"/>
                                        </p:tgtEl>
                                        <p:attrNameLst>
                                          <p:attrName>style.visibility</p:attrName>
                                        </p:attrNameLst>
                                      </p:cBhvr>
                                      <p:to>
                                        <p:strVal val="visible"/>
                                      </p:to>
                                    </p:set>
                                    <p:anim calcmode="lin" valueType="num">
                                      <p:cBhvr additive="base">
                                        <p:cTn id="43" dur="500" fill="hold"/>
                                        <p:tgtEl>
                                          <p:spTgt spid="294920"/>
                                        </p:tgtEl>
                                        <p:attrNameLst>
                                          <p:attrName>ppt_x</p:attrName>
                                        </p:attrNameLst>
                                      </p:cBhvr>
                                      <p:tavLst>
                                        <p:tav tm="0">
                                          <p:val>
                                            <p:strVal val="#ppt_x"/>
                                          </p:val>
                                        </p:tav>
                                        <p:tav tm="100000">
                                          <p:val>
                                            <p:strVal val="#ppt_x"/>
                                          </p:val>
                                        </p:tav>
                                      </p:tavLst>
                                    </p:anim>
                                    <p:anim calcmode="lin" valueType="num">
                                      <p:cBhvr additive="base">
                                        <p:cTn id="44"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70"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71"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72"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73"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74"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75"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76"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77"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78"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79"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0"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1"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2"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3"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4"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5"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6"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7"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88"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89"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90"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91"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92"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93"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94"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95"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37" cy="1339"/>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a:t>
              </a:r>
              <a:r>
                <a:rPr lang="en-US" sz="2000" dirty="0" smtClean="0"/>
                <a:t>smart </a:t>
              </a:r>
              <a:r>
                <a:rPr lang="en-US" sz="2000" dirty="0"/>
                <a:t>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96"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97"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4" name="Slide Number Placeholder 73"/>
          <p:cNvSpPr>
            <a:spLocks noGrp="1"/>
          </p:cNvSpPr>
          <p:nvPr>
            <p:ph type="sldNum" sz="quarter" idx="11"/>
          </p:nvPr>
        </p:nvSpPr>
        <p:spPr>
          <a:xfrm>
            <a:off x="8194675" y="6486548"/>
            <a:ext cx="914400" cy="228600"/>
          </a:xfrm>
        </p:spPr>
        <p:txBody>
          <a:bodyPr/>
          <a:lstStyle/>
          <a:p>
            <a:pPr>
              <a:defRPr/>
            </a:pPr>
            <a:fld id="{89CE651F-B56D-48D2-A702-1FFE07FC73E1}" type="slidenum">
              <a:rPr lang="en-US" smtClean="0">
                <a:latin typeface="+mn-lt"/>
              </a:rPr>
              <a:pPr>
                <a:defRPr/>
              </a:pPr>
              <a:t>8</a:t>
            </a:fld>
            <a:endParaRPr lang="en-US" dirty="0">
              <a:latin typeface="+mn-lt"/>
            </a:endParaRPr>
          </a:p>
        </p:txBody>
      </p:sp>
      <p:sp>
        <p:nvSpPr>
          <p:cNvPr id="75" name="Footer Placeholder 74"/>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76"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596"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597"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598"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599"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00"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01"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02"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03"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04"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05"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06"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07"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08"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09"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10"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11"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12"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13"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14"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15"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16"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17"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18"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19"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620"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621"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35601" y="1087438"/>
            <a:ext cx="3395663" cy="3651250"/>
            <a:chOff x="3338" y="569"/>
            <a:chExt cx="2139"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341" cy="192"/>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338" y="774"/>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a:t>
              </a:r>
              <a:r>
                <a:rPr lang="en-US" sz="2000" dirty="0" smtClean="0"/>
                <a:t>station (BS)</a:t>
              </a:r>
              <a:endParaRPr lang="en-US" sz="2000" dirty="0"/>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1" name="Slide Number Placeholder 70"/>
          <p:cNvSpPr>
            <a:spLocks noGrp="1"/>
          </p:cNvSpPr>
          <p:nvPr>
            <p:ph type="sldNum" sz="quarter" idx="11"/>
          </p:nvPr>
        </p:nvSpPr>
        <p:spPr>
          <a:xfrm>
            <a:off x="8194675" y="6486548"/>
            <a:ext cx="914400" cy="228600"/>
          </a:xfrm>
        </p:spPr>
        <p:txBody>
          <a:bodyPr/>
          <a:lstStyle/>
          <a:p>
            <a:pPr>
              <a:defRPr/>
            </a:pPr>
            <a:fld id="{89CE651F-B56D-48D2-A702-1FFE07FC73E1}" type="slidenum">
              <a:rPr lang="en-US" smtClean="0">
                <a:latin typeface="+mn-lt"/>
              </a:rPr>
              <a:pPr>
                <a:defRPr/>
              </a:pPr>
              <a:t>9</a:t>
            </a:fld>
            <a:endParaRPr lang="en-US" dirty="0">
              <a:latin typeface="+mn-lt"/>
            </a:endParaRPr>
          </a:p>
        </p:txBody>
      </p:sp>
      <p:sp>
        <p:nvSpPr>
          <p:cNvPr id="72" name="Footer Placeholder 7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 Primer</a:t>
            </a:r>
            <a:endParaRPr lang="en-US" dirty="0">
              <a:solidFill>
                <a:srgbClr val="800000"/>
              </a:solidFill>
              <a:effectLst>
                <a:outerShdw blurRad="38100" dist="38100" dir="2700000" algn="tl">
                  <a:srgbClr val="000000"/>
                </a:outerShdw>
              </a:effectLst>
            </a:endParaRPr>
          </a:p>
        </p:txBody>
      </p:sp>
      <p:sp>
        <p:nvSpPr>
          <p:cNvPr id="73"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3743</TotalTime>
  <Words>4563</Words>
  <Application>Microsoft Office PowerPoint</Application>
  <PresentationFormat>On-screen Show (4:3)</PresentationFormat>
  <Paragraphs>1032</Paragraphs>
  <Slides>69</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Revised_Master</vt:lpstr>
      <vt:lpstr>Clip</vt:lpstr>
      <vt:lpstr>Document</vt:lpstr>
      <vt:lpstr> Wireless Networks Primer  </vt:lpstr>
      <vt:lpstr>Wireless Networks Outline</vt:lpstr>
      <vt:lpstr>Wireless Networks Outline</vt:lpstr>
      <vt:lpstr>Broad View of Wireless Technologies</vt:lpstr>
      <vt:lpstr>RFID in Brief</vt:lpstr>
      <vt:lpstr>RFID in Brief</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Wireless Link Standards</vt:lpstr>
      <vt:lpstr>Wireless Link Characteristics </vt:lpstr>
      <vt:lpstr>Classification of Wireless Networks</vt:lpstr>
      <vt:lpstr>Wireless LANs</vt:lpstr>
      <vt:lpstr>Infrastructure Wireless LAN</vt:lpstr>
      <vt:lpstr>Wireless Network Taxonomy</vt:lpstr>
      <vt:lpstr>The 802.11 Protocol Stack</vt:lpstr>
      <vt:lpstr>IEEE 802.11 Physical Layer </vt:lpstr>
      <vt:lpstr>Media Access Control</vt:lpstr>
      <vt:lpstr>IEEE 802.11 Physical Layer </vt:lpstr>
      <vt:lpstr>Code Division Multiple Access (CDMA)</vt:lpstr>
      <vt:lpstr>CDMA Encode/Decode</vt:lpstr>
      <vt:lpstr>CDMA: Two-Sender Interference</vt:lpstr>
      <vt:lpstr>IEEE 802.11 Physical Layer </vt:lpstr>
      <vt:lpstr>IEEE 802.11 Physical Layer </vt:lpstr>
      <vt:lpstr>IEEE 802.11 Physical Layer </vt:lpstr>
      <vt:lpstr>Data Rate vs Distance (m)</vt:lpstr>
      <vt:lpstr>IEEE 802.11 Physical Layer</vt:lpstr>
      <vt:lpstr>IEEE 802.11 MAC Frame Format</vt:lpstr>
      <vt:lpstr>802.11 LAN Architecture</vt:lpstr>
      <vt:lpstr>802.11 Management Functions</vt:lpstr>
      <vt:lpstr>Channels and AP Association</vt:lpstr>
      <vt:lpstr>802.11 Overlapping Channels</vt:lpstr>
      <vt:lpstr>802.11: Passive/Active Scanning</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[Tanen pp.279-280]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802.11b Physical Layer</vt:lpstr>
      <vt:lpstr>802.11 Frames - Addresses</vt:lpstr>
      <vt:lpstr>PowerPoint Presentation</vt:lpstr>
      <vt:lpstr>PowerPoint Presentation</vt:lpstr>
      <vt:lpstr>PowerPoint Presentation</vt:lpstr>
      <vt:lpstr>Wireless Network Details</vt:lpstr>
      <vt:lpstr>Wireless Network Details</vt:lpstr>
      <vt:lpstr>Dynamic Rate Adaptation</vt:lpstr>
      <vt:lpstr>Node Contention</vt:lpstr>
      <vt:lpstr>Wireless Link Characteristics</vt:lpstr>
      <vt:lpstr>PowerPoint Presentation</vt:lpstr>
      <vt:lpstr>Rate Adaptation versus Distance</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171</cp:revision>
  <dcterms:created xsi:type="dcterms:W3CDTF">2004-01-21T20:05:10Z</dcterms:created>
  <dcterms:modified xsi:type="dcterms:W3CDTF">2011-10-31T19:59:27Z</dcterms:modified>
</cp:coreProperties>
</file>