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78" r:id="rId7"/>
    <p:sldId id="279" r:id="rId8"/>
    <p:sldId id="262" r:id="rId9"/>
    <p:sldId id="263" r:id="rId10"/>
    <p:sldId id="268" r:id="rId11"/>
    <p:sldId id="267" r:id="rId12"/>
    <p:sldId id="270" r:id="rId13"/>
    <p:sldId id="271" r:id="rId14"/>
    <p:sldId id="272" r:id="rId15"/>
    <p:sldId id="273" r:id="rId16"/>
    <p:sldId id="274" r:id="rId17"/>
    <p:sldId id="276" r:id="rId18"/>
    <p:sldId id="275" r:id="rId19"/>
    <p:sldId id="277" r:id="rId20"/>
    <p:sldId id="264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5F5F5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73" d="100"/>
          <a:sy n="73" d="100"/>
        </p:scale>
        <p:origin x="-1205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98" y="-5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1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E3988D-29C7-43A0-A2D2-E1A9D4A13F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017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347" name="Group 75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4343" name="Group 71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54275" name="Rectangle 3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6" name="Rectangle 4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7" name="Rectangle 5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8" name="Rectangle 6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9" name="Rectangle 7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0" name="Rectangle 8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1" name="Rectangle 9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2" name="Rectangle 10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3" name="Rectangle 11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4" name="Rectangle 12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5" name="Rectangle 13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6" name="Rectangle 14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7" name="Rectangle 15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8" name="Rectangle 16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9" name="Rectangle 17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0" name="Rectangle 18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1" name="Rectangle 19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2" name="Rectangle 20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3" name="Rectangle 21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4" name="Rectangle 22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5" name="Rectangle 23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6" name="Rectangle 24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7" name="Rectangle 25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8" name="Rectangle 26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9" name="Rectangle 27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0" name="Rectangle 28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1" name="Rectangle 29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2" name="Rectangle 30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3" name="Rectangle 31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4" name="Rectangle 32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5" name="Rectangle 33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6" name="Rectangle 34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7" name="Rectangle 35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8" name="Rectangle 36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9" name="Rectangle 37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0" name="Rectangle 38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1" name="Rectangle 39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2" name="Rectangle 40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3" name="Rectangle 41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4" name="Rectangle 42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5" name="Rectangle 43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6" name="Rectangle 44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7" name="Rectangle 45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8" name="Rectangle 46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9" name="Rectangle 47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0" name="Rectangle 48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1" name="Rectangle 49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2" name="Rectangle 50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3" name="Rectangle 51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4" name="Rectangle 52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5" name="Rectangle 53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6" name="Rectangle 54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7" name="Rectangle 55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8" name="Rectangle 56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9" name="Rectangle 57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30" name="Rectangle 58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31" name="Rectangle 59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32" name="Rectangle 60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33" name="Rectangle 61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34" name="Rectangle 62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335" name="Rectangle 63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36" name="Rectangle 64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337" name="Rectangle 65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433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096963"/>
            <a:ext cx="7678737" cy="143192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433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4340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4341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Secure Routing in WSNs: Attacks &amp; Countermeasures</a:t>
            </a:r>
          </a:p>
        </p:txBody>
      </p:sp>
      <p:sp>
        <p:nvSpPr>
          <p:cNvPr id="54342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D912B00-968E-41B0-B7DE-D022B9663F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Secure Routing in WSNs: Attacks &amp; Countermeasures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5B212-9F95-4A02-8C6E-8E2085724A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91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1538" y="192088"/>
            <a:ext cx="5970587" cy="5903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Secure Routing in WSNs: Attacks &amp; Countermeasures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5BED3-EB4F-47BA-808D-1331449372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18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8" y="192088"/>
            <a:ext cx="816292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2813" y="1905000"/>
            <a:ext cx="8110537" cy="4191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52525" y="6286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0925" y="6286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Secure Routing in WSNs: Attacks &amp; Countermeasures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9925" y="6286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63684A2-34E3-430D-8087-6713DF150F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65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Secure Routing in WSNs: Attacks &amp; Countermeasures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6BBE4-FC14-4824-92EE-AB1D2EF2E8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01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Secure Routing in WSNs: Attacks &amp; Countermeasures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69539-FE5B-410D-87D3-66B89A8159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72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Secure Routing in WSNs: Attacks &amp; Countermeasures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FA129-D716-45E8-8D9E-8CA0BCA45B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84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Secure Routing in WSNs: Attacks &amp; Countermeasures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B136A-55A7-49EB-9F0F-C00EE30781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09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Secure Routing in WSNs: Attacks &amp; Countermeasures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FED075-95A7-4C14-AB48-3A1D36C4FD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41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Secure Routing in WSNs: Attacks &amp; Countermeasures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0CB94-BD41-4BD0-B663-AC7DC5E8BA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518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Secure Routing in WSNs: Attacks &amp; Countermeasures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D2CEF-CC96-4ECE-97B8-3708C2AB61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16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Secure Routing in WSNs: Attacks &amp; Countermeasures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3D63F-4330-4EEC-8F2C-9E4D56AB9F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08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319" name="Group 71"/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53251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2" name="Rectangle 4"/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3" name="Rectangle 5"/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4" name="Rectangle 6"/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5" name="Rectangle 7"/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6" name="Rectangle 8"/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7" name="Rectangle 9"/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8" name="Rectangle 10"/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9" name="Rectangle 11"/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0" name="Rectangle 12"/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1" name="Rectangle 13"/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2" name="Rectangle 14"/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3" name="Rectangle 15"/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4" name="Rectangle 16"/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5" name="Rectangle 17"/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6" name="Rectangle 18"/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7" name="Rectangle 19"/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8" name="Rectangle 20"/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9" name="Rectangle 21"/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0" name="Rectangle 22"/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1" name="Rectangle 23"/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2" name="Rectangle 24"/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3" name="Rectangle 25"/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4" name="Rectangle 26"/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5" name="Rectangle 27"/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6" name="Rectangle 28"/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7" name="Rectangle 29"/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8" name="Rectangle 30"/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9" name="Rectangle 31"/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0" name="Rectangle 32"/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1" name="Rectangle 33"/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2" name="Rectangle 34"/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3" name="Rectangle 35"/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4" name="Rectangle 36"/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5" name="Rectangle 37"/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6" name="Rectangle 38"/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7" name="Rectangle 39"/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8" name="Rectangle 40"/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9" name="Rectangle 41"/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0" name="Rectangle 42"/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1" name="Rectangle 43"/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2" name="Rectangle 44"/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3" name="Rectangle 45"/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4" name="Rectangle 46"/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5" name="Rectangle 47"/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6" name="Rectangle 48"/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7" name="Rectangle 49"/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8" name="Rectangle 50"/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9" name="Rectangle 51"/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0" name="Rectangle 52"/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1" name="Rectangle 53"/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2" name="Rectangle 54"/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3" name="Rectangle 55"/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4" name="Rectangle 56"/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5" name="Rectangle 57"/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6" name="Rectangle 58"/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7" name="Rectangle 59"/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8" name="Rectangle 60"/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9" name="Rectangle 61"/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0" name="Rectangle 62"/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1" name="Rectangle 63"/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2" name="Rectangle 64"/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313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92088"/>
            <a:ext cx="816292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3314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3315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53316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Secure Routing in WSNs: Attacks &amp; Countermeasures</a:t>
            </a:r>
          </a:p>
        </p:txBody>
      </p:sp>
      <p:sp>
        <p:nvSpPr>
          <p:cNvPr id="53317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316CE08-2B01-4F8A-8ED8-E385B9E7A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9463" y="1187450"/>
            <a:ext cx="7678737" cy="1341438"/>
          </a:xfrm>
        </p:spPr>
        <p:txBody>
          <a:bodyPr/>
          <a:lstStyle/>
          <a:p>
            <a:r>
              <a:rPr lang="en-US"/>
              <a:t>Secure Routing in WSNs:</a:t>
            </a:r>
            <a:br>
              <a:rPr lang="en-US"/>
            </a:br>
            <a:r>
              <a:rPr lang="en-US" sz="1000"/>
              <a:t/>
            </a:r>
            <a:br>
              <a:rPr lang="en-US" sz="1000"/>
            </a:br>
            <a:r>
              <a:rPr lang="en-US" sz="2800"/>
              <a:t>Attacks &amp; Countermeasures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2860675"/>
            <a:ext cx="7086600" cy="3114675"/>
          </a:xfrm>
        </p:spPr>
        <p:txBody>
          <a:bodyPr/>
          <a:lstStyle/>
          <a:p>
            <a:endParaRPr lang="en-US" sz="2400"/>
          </a:p>
          <a:p>
            <a:r>
              <a:rPr lang="en-US" sz="2400"/>
              <a:t>Chris Karlof &amp; David Wagner, UC Berkeley</a:t>
            </a:r>
          </a:p>
          <a:p>
            <a:endParaRPr lang="en-US" sz="800"/>
          </a:p>
          <a:p>
            <a:pPr algn="ctr"/>
            <a:r>
              <a:rPr lang="en-US" sz="1400"/>
              <a:t>1</a:t>
            </a:r>
            <a:r>
              <a:rPr lang="en-US" sz="1400" baseline="30000"/>
              <a:t>st</a:t>
            </a:r>
            <a:r>
              <a:rPr lang="en-US" sz="1400"/>
              <a:t> IEEE International Workshop on Sensor Network Protocols &amp; Applications 11 May 2003</a:t>
            </a:r>
            <a:endParaRPr lang="en-US" sz="2400"/>
          </a:p>
          <a:p>
            <a:endParaRPr lang="en-US" sz="2800"/>
          </a:p>
          <a:p>
            <a:pPr algn="ctr"/>
            <a:r>
              <a:rPr lang="en-US"/>
              <a:t>Report by Jim Gaskell</a:t>
            </a:r>
          </a:p>
          <a:p>
            <a:pPr algn="ctr"/>
            <a:r>
              <a:rPr lang="en-US" sz="2400"/>
              <a:t> CS 577, Prof Kinicki, Fall '11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Routing in WSNs: Attacks &amp; Countermeasures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2B60-DAB9-4766-A80B-8559E03E21EE}" type="slidenum">
              <a:rPr lang="en-US"/>
              <a:pPr/>
              <a:t>10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#1 - Aggregation Issues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"Aggregation" definition</a:t>
            </a:r>
          </a:p>
          <a:p>
            <a:r>
              <a:rPr lang="en-US"/>
              <a:t>Selective forwarding</a:t>
            </a:r>
          </a:p>
          <a:p>
            <a:r>
              <a:rPr lang="en-US"/>
              <a:t>Other Nodes can be discouraged from sending data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Routing in WSNs: Attacks &amp; Countermeasures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6908-97C6-406F-A084-07BA884AAE00}" type="slidenum">
              <a:rPr lang="en-US"/>
              <a:pPr/>
              <a:t>11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#2 - Sink Holes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>
              <a:buFontTx/>
              <a:buNone/>
            </a:pPr>
            <a:endParaRPr lang="en-US" sz="1400"/>
          </a:p>
          <a:p>
            <a:r>
              <a:rPr lang="en-US"/>
              <a:t>Attacker looks attractive to other Nodes for relaying</a:t>
            </a:r>
          </a:p>
          <a:p>
            <a:r>
              <a:rPr lang="en-US"/>
              <a:t>May be far away</a:t>
            </a:r>
          </a:p>
          <a:p>
            <a:r>
              <a:rPr lang="en-US"/>
              <a:t>May be near to Nodes &amp; far from BS</a:t>
            </a:r>
          </a:p>
          <a:p>
            <a:pPr lvl="1"/>
            <a:r>
              <a:rPr lang="en-US"/>
              <a:t>If another node, it's a "selfish" node</a:t>
            </a:r>
          </a:p>
          <a:p>
            <a:r>
              <a:rPr lang="en-US"/>
              <a:t>Selective Forwarding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Routing in WSNs: Attacks &amp; Countermeasures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FFEC-9E8D-4DAA-99D7-8B3D39FD6261}" type="slidenum">
              <a:rPr lang="en-US"/>
              <a:pPr/>
              <a:t>12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#3 - Worm Holes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z="2000"/>
          </a:p>
          <a:p>
            <a:r>
              <a:rPr lang="en-US"/>
              <a:t>Messages from one area of the Network appear in a different area of the Network</a:t>
            </a:r>
          </a:p>
          <a:p>
            <a:r>
              <a:rPr lang="en-US"/>
              <a:t>Even encrypted Messages can be relocated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Routing in WSNs: Attacks &amp; Countermeasures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7670-5AE5-4291-9619-739216A9736F}" type="slidenum">
              <a:rPr lang="en-US"/>
              <a:pPr/>
              <a:t>13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#4 - Sybil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z="2000"/>
          </a:p>
          <a:p>
            <a:r>
              <a:rPr lang="en-US"/>
              <a:t>Have a single Node act as though it is many</a:t>
            </a:r>
          </a:p>
          <a:p>
            <a:r>
              <a:rPr lang="en-US"/>
              <a:t>Perhaps inducing bogus Routing info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Routing in WSNs: Attacks &amp; Countermeasures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194C-F5C7-4F24-9BEF-603703342C2B}" type="slidenum">
              <a:rPr lang="en-US"/>
              <a:pPr/>
              <a:t>14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#5 - ACK Spoofing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Sends overheard ACKs to other Nodes (can be encrypted)</a:t>
            </a:r>
          </a:p>
          <a:p>
            <a:r>
              <a:rPr lang="en-US"/>
              <a:t>Keeps routes alive and/or redirects path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Routing in WSNs: Attacks &amp; Countermeasures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26A1-8164-4CDD-893A-9BE6600614D8}" type="slidenum">
              <a:rPr lang="en-US"/>
              <a:pPr/>
              <a:t>15</a:t>
            </a:fld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#6 - HELLO Flooding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buFontTx/>
              <a:buNone/>
            </a:pPr>
            <a:endParaRPr lang="en-US" sz="1600"/>
          </a:p>
          <a:p>
            <a:r>
              <a:rPr lang="en-US"/>
              <a:t>Attacker tells many Nodes that it's an excellent connection to the BS</a:t>
            </a:r>
          </a:p>
          <a:p>
            <a:r>
              <a:rPr lang="en-US"/>
              <a:t>Nodes then (attempt to) send their data to the Attacker – perhaps indirectly via hops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Routing in WSNs: Attacks &amp; Countermeasures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A607-9DE3-459D-A8FB-A48968FC8427}" type="slidenum">
              <a:rPr lang="en-US"/>
              <a:pPr/>
              <a:t>16</a:t>
            </a:fld>
            <a:endParaRPr 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Countermeasures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buFontTx/>
              <a:buNone/>
            </a:pPr>
            <a:endParaRPr lang="en-US" sz="1600"/>
          </a:p>
          <a:p>
            <a:r>
              <a:rPr lang="en-US"/>
              <a:t>Public key protocol too costly for Nodes</a:t>
            </a:r>
          </a:p>
          <a:p>
            <a:r>
              <a:rPr lang="en-US"/>
              <a:t>Symmetric key protocol OK for Node data, but not for Routing (no cit.)</a:t>
            </a:r>
          </a:p>
          <a:p>
            <a:r>
              <a:rPr lang="en-US"/>
              <a:t>"Selfish" nodes can be dealt with by some protocols, but "Blackmailers" can still be used as an attack.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Routing in WSNs: Attacks &amp; Countermeasures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8A1A0-CB11-443E-ADF5-5E6537A55541}" type="slidenum">
              <a:rPr lang="en-US"/>
              <a:pPr/>
              <a:t>17</a:t>
            </a:fld>
            <a:endParaRPr 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Countermeasures (cont)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SNEP (Sensor Network Encryption Protocol) has many security features</a:t>
            </a:r>
          </a:p>
          <a:p>
            <a:pPr>
              <a:buFont typeface="Wingdings" pitchFamily="2" charset="2"/>
              <a:buNone/>
            </a:pPr>
            <a:endParaRPr lang="en-US" sz="2000"/>
          </a:p>
          <a:p>
            <a:r>
              <a:rPr lang="en-US"/>
              <a:t>µTESLA is a reduced functionality off-shoot of a Workstation authentication protocol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Routing in WSNs: Attacks &amp; Countermeasures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50F0-A8FC-44C7-99DD-2B3B78784625}" type="slidenum">
              <a:rPr lang="en-US"/>
              <a:pPr/>
              <a:t>18</a:t>
            </a:fld>
            <a:endParaRPr 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Summary &amp; Conclusions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/>
              <a:t>This paper is at least 8 years old</a:t>
            </a:r>
          </a:p>
          <a:p>
            <a:pPr>
              <a:lnSpc>
                <a:spcPct val="90000"/>
              </a:lnSpc>
            </a:pPr>
            <a:r>
              <a:rPr lang="en-US"/>
              <a:t>It deals only in theory; not field tests</a:t>
            </a:r>
          </a:p>
          <a:p>
            <a:pPr>
              <a:lnSpc>
                <a:spcPct val="90000"/>
              </a:lnSpc>
            </a:pPr>
            <a:r>
              <a:rPr lang="en-US"/>
              <a:t>It deals only with protocols available at the time</a:t>
            </a:r>
          </a:p>
          <a:p>
            <a:pPr>
              <a:lnSpc>
                <a:spcPct val="90000"/>
              </a:lnSpc>
            </a:pPr>
            <a:r>
              <a:rPr lang="en-US"/>
              <a:t>By their very nature, current Nodes are not very robust against attacks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Routing in WSNs: Attacks &amp; Countermeasures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9A776-7149-44DB-BBB6-E98FF53EDFE9}" type="slidenum">
              <a:rPr lang="en-US"/>
              <a:pPr/>
              <a:t>19</a:t>
            </a:fld>
            <a:endParaRPr 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Conclusions (cont)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>
              <a:buFontTx/>
              <a:buNone/>
            </a:pPr>
            <a:endParaRPr lang="en-US" sz="1400"/>
          </a:p>
          <a:p>
            <a:r>
              <a:rPr lang="en-US"/>
              <a:t>New protocols or hardware need only be compatible with other nodes in the mesh</a:t>
            </a:r>
          </a:p>
          <a:p>
            <a:r>
              <a:rPr lang="en-US"/>
              <a:t>Applications can vary markedly in their requirements; choosing hdwr &amp; software must be done with care beginning at the start of the Project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Routing in WSNs: Attacks &amp; Countermeasures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6EE9-DFD9-42C3-BCDD-D7CF01DA92D9}" type="slidenum">
              <a:rPr lang="en-US"/>
              <a:pPr/>
              <a:t>2</a:t>
            </a:fld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z="2000"/>
          </a:p>
          <a:p>
            <a:r>
              <a:rPr lang="en-US"/>
              <a:t>Intro to WSNs</a:t>
            </a:r>
          </a:p>
          <a:p>
            <a:r>
              <a:rPr lang="en-US"/>
              <a:t>Security Issues</a:t>
            </a:r>
          </a:p>
          <a:p>
            <a:r>
              <a:rPr lang="en-US"/>
              <a:t>Attacks</a:t>
            </a:r>
          </a:p>
          <a:p>
            <a:r>
              <a:rPr lang="en-US"/>
              <a:t>Countermeasures</a:t>
            </a:r>
          </a:p>
          <a:p>
            <a:r>
              <a:rPr lang="en-US"/>
              <a:t>Summary &amp; Conclusions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Routing in WSNs: Attacks &amp; Countermeasures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4C831-9DF7-4B76-B4B3-10ACC6B30487}" type="slidenum">
              <a:rPr lang="en-US"/>
              <a:pPr/>
              <a:t>20</a:t>
            </a:fld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Jim Gaskell</a:t>
            </a: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2286000" y="2773363"/>
            <a:ext cx="4572000" cy="250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3200" b="1"/>
              <a:t>Questions?</a:t>
            </a:r>
          </a:p>
          <a:p>
            <a:pPr>
              <a:spcBef>
                <a:spcPct val="5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en-US" sz="1000" b="1"/>
          </a:p>
          <a:p>
            <a:pPr>
              <a:spcBef>
                <a:spcPct val="5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3200" b="1"/>
              <a:t>	</a:t>
            </a:r>
            <a:r>
              <a:rPr lang="en-US" sz="3200"/>
              <a:t>or</a:t>
            </a:r>
            <a:r>
              <a:rPr lang="en-US" sz="3200" b="1"/>
              <a:t> </a:t>
            </a:r>
          </a:p>
          <a:p>
            <a:pPr>
              <a:spcBef>
                <a:spcPct val="5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en-US" sz="1000" b="1"/>
          </a:p>
          <a:p>
            <a:pPr>
              <a:spcBef>
                <a:spcPct val="5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3200" b="1"/>
              <a:t>Comments!</a:t>
            </a:r>
            <a:r>
              <a:rPr lang="en-US" sz="3200"/>
              <a:t>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Routing in WSNs: Attacks &amp; Countermeasures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FC9D9-1596-493F-9352-195332041922}" type="slidenum">
              <a:rPr lang="en-US"/>
              <a:pPr/>
              <a:t>3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Intro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4">
              <a:buFontTx/>
              <a:buNone/>
            </a:pPr>
            <a:endParaRPr lang="en-US"/>
          </a:p>
          <a:p>
            <a:r>
              <a:rPr lang="en-US"/>
              <a:t>WSNs (Wireless Sensor Networks)</a:t>
            </a:r>
            <a:endParaRPr lang="en-US" sz="1600"/>
          </a:p>
          <a:p>
            <a:pPr lvl="1"/>
            <a:r>
              <a:rPr lang="en-US"/>
              <a:t>Low power xmits &amp; fixed energy</a:t>
            </a:r>
          </a:p>
          <a:p>
            <a:pPr lvl="1"/>
            <a:r>
              <a:rPr lang="en-US"/>
              <a:t>Low computing power</a:t>
            </a:r>
          </a:p>
          <a:p>
            <a:pPr lvl="1"/>
            <a:r>
              <a:rPr lang="en-US"/>
              <a:t>Trusting environment</a:t>
            </a:r>
          </a:p>
          <a:p>
            <a:pPr lvl="1"/>
            <a:r>
              <a:rPr lang="en-US"/>
              <a:t>Future appears to lead to more sensors at less cost</a:t>
            </a:r>
          </a:p>
          <a:p>
            <a:r>
              <a:rPr lang="en-US"/>
              <a:t>Base Station configuration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Routing in WSNs: Attacks &amp; Countermeasures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1CB4-646E-4731-862E-2011CCAEAFC7}" type="slidenum">
              <a:rPr lang="en-US"/>
              <a:pPr/>
              <a:t>4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Security Issues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z="2000"/>
          </a:p>
          <a:p>
            <a:r>
              <a:rPr lang="en-US"/>
              <a:t>WSNs not conducive to security</a:t>
            </a:r>
          </a:p>
          <a:p>
            <a:r>
              <a:rPr lang="en-US"/>
              <a:t>No popular protocol addresses issue</a:t>
            </a:r>
          </a:p>
          <a:p>
            <a:r>
              <a:rPr lang="en-US"/>
              <a:t>Sensors may lack physical security</a:t>
            </a:r>
          </a:p>
          <a:p>
            <a:r>
              <a:rPr lang="en-US"/>
              <a:t>Attackers can have vastly superior resources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Routing in WSNs: Attacks &amp; Countermeasures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E6AC-F89B-4EF5-9193-BE9EA6DBDBCE}" type="slidenum">
              <a:rPr lang="en-US"/>
              <a:pPr/>
              <a:t>5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Security Issues (cont)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z="1600"/>
          </a:p>
          <a:p>
            <a:r>
              <a:rPr lang="en-US"/>
              <a:t>Usages where security matters:</a:t>
            </a:r>
          </a:p>
          <a:p>
            <a:pPr lvl="1"/>
            <a:r>
              <a:rPr lang="en-US"/>
              <a:t>Burglar alarms</a:t>
            </a:r>
          </a:p>
          <a:p>
            <a:pPr lvl="1"/>
            <a:r>
              <a:rPr lang="en-US"/>
              <a:t>Building monitoring</a:t>
            </a:r>
          </a:p>
          <a:p>
            <a:pPr lvl="1"/>
            <a:r>
              <a:rPr lang="en-US"/>
              <a:t>Emergency response</a:t>
            </a:r>
          </a:p>
          <a:p>
            <a:pPr lvl="1"/>
            <a:r>
              <a:rPr lang="en-US"/>
              <a:t>Often lack of physical security</a:t>
            </a:r>
          </a:p>
          <a:p>
            <a:pPr lvl="1"/>
            <a:r>
              <a:rPr lang="en-US"/>
              <a:t>MILITARY &amp; POLICE</a:t>
            </a:r>
          </a:p>
          <a:p>
            <a:pPr lvl="2"/>
            <a:r>
              <a:rPr lang="en-US"/>
              <a:t>DARPA in-part sponsored paper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Routing in WSNs: Attacks &amp; Countermeasures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16E2-595F-4EA9-BAC9-D7DB360ABBBB}" type="slidenum">
              <a:rPr lang="en-US"/>
              <a:pPr/>
              <a:t>6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General Message Types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z="2000"/>
          </a:p>
          <a:p>
            <a:r>
              <a:rPr lang="en-US"/>
              <a:t>Commands from the Base Station to the Nodes</a:t>
            </a:r>
          </a:p>
          <a:p>
            <a:r>
              <a:rPr lang="en-US"/>
              <a:t>Data from the Nodes to the Base Station</a:t>
            </a:r>
          </a:p>
          <a:p>
            <a:r>
              <a:rPr lang="en-US"/>
              <a:t>Communication between Nodes to establish routing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Routing in WSNs: Attacks &amp; Countermeasures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FF00-C103-4848-BD3B-525C56007096}" type="slidenum">
              <a:rPr lang="en-US"/>
              <a:pPr/>
              <a:t>7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Physical Security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z="1400"/>
          </a:p>
          <a:p>
            <a:pPr>
              <a:buFont typeface="Wingdings" pitchFamily="2" charset="2"/>
              <a:buNone/>
            </a:pPr>
            <a:r>
              <a:rPr lang="en-US"/>
              <a:t>Maybe the best way to Attack a mesh:</a:t>
            </a:r>
          </a:p>
          <a:p>
            <a:pPr>
              <a:buFont typeface="Wingdings" pitchFamily="2" charset="2"/>
              <a:buNone/>
            </a:pPr>
            <a:endParaRPr lang="en-US" sz="2000"/>
          </a:p>
          <a:p>
            <a:r>
              <a:rPr lang="en-US"/>
              <a:t>Many Nodes distributed over a fairly wide area</a:t>
            </a:r>
          </a:p>
          <a:p>
            <a:r>
              <a:rPr lang="en-US"/>
              <a:t>Obtain one and take it apart</a:t>
            </a:r>
          </a:p>
          <a:p>
            <a:r>
              <a:rPr lang="en-US"/>
              <a:t>Compromise it and, perhaps, return it to the field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Routing in WSNs: Attacks &amp; Countermeasures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73FA-59D2-4D67-A616-7D49F3B0BBDF}" type="slidenum">
              <a:rPr lang="en-US"/>
              <a:pPr/>
              <a:t>8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Protocols &amp; their Attacks</a:t>
            </a:r>
          </a:p>
        </p:txBody>
      </p:sp>
      <p:graphicFrame>
        <p:nvGraphicFramePr>
          <p:cNvPr id="95235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925513" y="1905000"/>
          <a:ext cx="8083550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4" name="Chart" r:id="rId3" imgW="8100212" imgH="4198925" progId="MSGraph.Chart.8">
                  <p:embed followColorScheme="full"/>
                </p:oleObj>
              </mc:Choice>
              <mc:Fallback>
                <p:oleObj name="Chart" r:id="rId3" imgW="8100212" imgH="4198925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3" y="1905000"/>
                        <a:ext cx="8083550" cy="419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5243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738" y="2133600"/>
            <a:ext cx="6738937" cy="388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Routing in WSNs: Attacks &amp; Countermeasures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30C8-AB7C-4E89-8DBF-A17155EE2E26}" type="slidenum">
              <a:rPr lang="en-US"/>
              <a:pPr/>
              <a:t>9</a:t>
            </a:fld>
            <a:endParaRPr 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Attacks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z="2000"/>
          </a:p>
          <a:p>
            <a:r>
              <a:rPr lang="en-US"/>
              <a:t>#1 - Aggregation issues</a:t>
            </a:r>
          </a:p>
          <a:p>
            <a:r>
              <a:rPr lang="en-US"/>
              <a:t>#2 - Sink Holes</a:t>
            </a:r>
          </a:p>
          <a:p>
            <a:r>
              <a:rPr lang="en-US"/>
              <a:t>#3 - Worm Holes</a:t>
            </a:r>
          </a:p>
          <a:p>
            <a:r>
              <a:rPr lang="en-US"/>
              <a:t>#4 - Sybil</a:t>
            </a:r>
          </a:p>
          <a:p>
            <a:r>
              <a:rPr lang="en-US"/>
              <a:t>#5 - ACK Spoofing</a:t>
            </a:r>
          </a:p>
          <a:p>
            <a:r>
              <a:rPr lang="en-US"/>
              <a:t>#6 - HELLO Flooding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G:\Office\Templates\Presentation Designs\Bold Stripes.pot</Template>
  <TotalTime>255</TotalTime>
  <Words>718</Words>
  <Application>Microsoft Office PowerPoint</Application>
  <PresentationFormat>On-screen Show (4:3)</PresentationFormat>
  <Paragraphs>151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Verdana</vt:lpstr>
      <vt:lpstr>Wingdings</vt:lpstr>
      <vt:lpstr>Bold Stripes</vt:lpstr>
      <vt:lpstr>Microsoft Graph 2000 Chart</vt:lpstr>
      <vt:lpstr>Secure Routing in WSNs:  Attacks &amp; Countermeasures</vt:lpstr>
      <vt:lpstr>Overview</vt:lpstr>
      <vt:lpstr>Intro</vt:lpstr>
      <vt:lpstr>Security Issues</vt:lpstr>
      <vt:lpstr>Security Issues (cont)</vt:lpstr>
      <vt:lpstr>General Message Types</vt:lpstr>
      <vt:lpstr>Physical Security</vt:lpstr>
      <vt:lpstr>Protocols &amp; their Attacks</vt:lpstr>
      <vt:lpstr>Attacks</vt:lpstr>
      <vt:lpstr>#1 - Aggregation Issues</vt:lpstr>
      <vt:lpstr>#2 - Sink Holes</vt:lpstr>
      <vt:lpstr>#3 - Worm Holes</vt:lpstr>
      <vt:lpstr>#4 - Sybil</vt:lpstr>
      <vt:lpstr>#5 - ACK Spoofing</vt:lpstr>
      <vt:lpstr>#6 - HELLO Flooding</vt:lpstr>
      <vt:lpstr>Countermeasures</vt:lpstr>
      <vt:lpstr>Countermeasures (cont)</vt:lpstr>
      <vt:lpstr>Summary &amp; Conclusions</vt:lpstr>
      <vt:lpstr>Conclusions (cont)</vt:lpstr>
      <vt:lpstr>Jim Gaskell</vt:lpstr>
    </vt:vector>
  </TitlesOfParts>
  <Company>Mu Designs,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 Routing in WSNs</dc:title>
  <dc:creator>James P Gaskell</dc:creator>
  <cp:lastModifiedBy>Prof. Kinicki</cp:lastModifiedBy>
  <cp:revision>2</cp:revision>
  <cp:lastPrinted>1601-01-01T00:00:00Z</cp:lastPrinted>
  <dcterms:created xsi:type="dcterms:W3CDTF">2011-11-21T17:29:45Z</dcterms:created>
  <dcterms:modified xsi:type="dcterms:W3CDTF">2011-11-28T14:24:54Z</dcterms:modified>
</cp:coreProperties>
</file>