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88" r:id="rId3"/>
    <p:sldId id="315" r:id="rId4"/>
    <p:sldId id="316" r:id="rId5"/>
    <p:sldId id="289" r:id="rId6"/>
    <p:sldId id="290" r:id="rId7"/>
    <p:sldId id="31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8" r:id="rId25"/>
    <p:sldId id="291" r:id="rId26"/>
    <p:sldId id="294" r:id="rId27"/>
    <p:sldId id="295" r:id="rId28"/>
    <p:sldId id="287" r:id="rId29"/>
    <p:sldId id="297" r:id="rId30"/>
    <p:sldId id="314" r:id="rId31"/>
    <p:sldId id="275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8"/>
            <p14:sldId id="315"/>
            <p14:sldId id="316"/>
            <p14:sldId id="289"/>
            <p14:sldId id="290"/>
            <p14:sldId id="31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8"/>
            <p14:sldId id="291"/>
            <p14:sldId id="294"/>
            <p14:sldId id="295"/>
            <p14:sldId id="287"/>
            <p14:sldId id="297"/>
            <p14:sldId id="314"/>
            <p14:sldId id="275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174" autoAdjust="0"/>
    <p:restoredTop sz="83977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283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</a:t>
            </a:r>
            <a:r>
              <a:rPr lang="en-US" smtClean="0"/>
              <a:t>presentation?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Overview </a:t>
            </a:r>
            <a:r>
              <a:rPr lang="en-US" sz="3600" smtClean="0"/>
              <a:t>of </a:t>
            </a:r>
            <a:r>
              <a:rPr lang="en-US" sz="3600" smtClean="0"/>
              <a:t>WBANs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Presented By</a:t>
            </a:r>
          </a:p>
          <a:p>
            <a:r>
              <a:rPr lang="en-US" sz="2400" dirty="0" smtClean="0">
                <a:latin typeface="+mn-lt"/>
              </a:rPr>
              <a:t>Steve He</a:t>
            </a:r>
            <a:r>
              <a:rPr lang="en-US" sz="2400" smtClean="0">
                <a:latin typeface="+mn-lt"/>
              </a:rPr>
              <a:t>, Eric </a:t>
            </a:r>
            <a:r>
              <a:rPr lang="en-US" sz="2400" dirty="0" smtClean="0">
                <a:latin typeface="+mn-lt"/>
              </a:rPr>
              <a:t>Wang</a:t>
            </a:r>
            <a:endParaRPr lang="en-US" sz="2400" dirty="0"/>
          </a:p>
          <a:p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Related </a:t>
            </a:r>
            <a:r>
              <a:rPr lang="en-US" dirty="0" smtClean="0"/>
              <a:t>Problems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Reliability</a:t>
            </a:r>
          </a:p>
          <a:p>
            <a:pPr lvl="1"/>
            <a:r>
              <a:rPr lang="en-US" dirty="0"/>
              <a:t>Earlier, reliability was not </a:t>
            </a:r>
            <a:r>
              <a:rPr lang="en-US" dirty="0" smtClean="0"/>
              <a:t>considered</a:t>
            </a:r>
          </a:p>
          <a:p>
            <a:pPr lvl="1"/>
            <a:r>
              <a:rPr lang="en-US" altLang="zh-CN" dirty="0" smtClean="0"/>
              <a:t>Some researchers e</a:t>
            </a:r>
            <a:r>
              <a:rPr lang="en-US" dirty="0" smtClean="0"/>
              <a:t>xperimentally </a:t>
            </a:r>
            <a:r>
              <a:rPr lang="en-US" dirty="0"/>
              <a:t>investigated </a:t>
            </a:r>
            <a:r>
              <a:rPr lang="en-US" dirty="0" smtClean="0"/>
              <a:t>it by </a:t>
            </a:r>
            <a:r>
              <a:rPr lang="en-US" dirty="0"/>
              <a:t>measuring the </a:t>
            </a:r>
            <a:r>
              <a:rPr lang="en-US" b="1" dirty="0"/>
              <a:t>packet delivery </a:t>
            </a:r>
            <a:r>
              <a:rPr lang="en-US" b="1" dirty="0" smtClean="0"/>
              <a:t>ratio</a:t>
            </a:r>
          </a:p>
          <a:p>
            <a:pPr lvl="1"/>
            <a:r>
              <a:rPr lang="en-US" dirty="0" smtClean="0"/>
              <a:t>Multi</a:t>
            </a:r>
            <a:r>
              <a:rPr lang="en-US" dirty="0"/>
              <a:t>-hop strategy turns out to be the most </a:t>
            </a:r>
            <a:r>
              <a:rPr lang="en-US" dirty="0" smtClean="0"/>
              <a:t>reliable</a:t>
            </a:r>
          </a:p>
        </p:txBody>
      </p:sp>
      <p:sp>
        <p:nvSpPr>
          <p:cNvPr id="4" name="Oval 3"/>
          <p:cNvSpPr/>
          <p:nvPr/>
        </p:nvSpPr>
        <p:spPr>
          <a:xfrm>
            <a:off x="2895600" y="5257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86200" y="5257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257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05600" y="5257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9" name="Curved Connector 8"/>
          <p:cNvCxnSpPr>
            <a:stCxn id="4" idx="0"/>
            <a:endCxn id="7" idx="0"/>
          </p:cNvCxnSpPr>
          <p:nvPr/>
        </p:nvCxnSpPr>
        <p:spPr>
          <a:xfrm rot="5400000" flipH="1" flipV="1">
            <a:off x="5067300" y="3352800"/>
            <a:ext cx="12700" cy="3810000"/>
          </a:xfrm>
          <a:prstGeom prst="curvedConnector3">
            <a:avLst>
              <a:gd name="adj1" fmla="val 67551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4" idx="5"/>
            <a:endCxn id="5" idx="3"/>
          </p:cNvCxnSpPr>
          <p:nvPr/>
        </p:nvCxnSpPr>
        <p:spPr>
          <a:xfrm rot="16200000" flipH="1">
            <a:off x="3657600" y="5406370"/>
            <a:ext cx="12700" cy="613430"/>
          </a:xfrm>
          <a:prstGeom prst="curvedConnector3">
            <a:avLst>
              <a:gd name="adj1" fmla="val 24150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" idx="5"/>
            <a:endCxn id="6" idx="3"/>
          </p:cNvCxnSpPr>
          <p:nvPr/>
        </p:nvCxnSpPr>
        <p:spPr>
          <a:xfrm rot="16200000" flipH="1">
            <a:off x="4648200" y="5406370"/>
            <a:ext cx="12700" cy="613430"/>
          </a:xfrm>
          <a:prstGeom prst="curvedConnector3">
            <a:avLst>
              <a:gd name="adj1" fmla="val 24150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6" idx="7"/>
            <a:endCxn id="7" idx="1"/>
          </p:cNvCxnSpPr>
          <p:nvPr/>
        </p:nvCxnSpPr>
        <p:spPr>
          <a:xfrm rot="5400000" flipH="1" flipV="1">
            <a:off x="6057900" y="4610100"/>
            <a:ext cx="12700" cy="1451630"/>
          </a:xfrm>
          <a:prstGeom prst="curvedConnector3">
            <a:avLst>
              <a:gd name="adj1" fmla="val 24150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4" idx="7"/>
            <a:endCxn id="6" idx="1"/>
          </p:cNvCxnSpPr>
          <p:nvPr/>
        </p:nvCxnSpPr>
        <p:spPr>
          <a:xfrm rot="5400000" flipH="1" flipV="1">
            <a:off x="4152900" y="4533900"/>
            <a:ext cx="12700" cy="1604030"/>
          </a:xfrm>
          <a:prstGeom prst="curvedConnector3">
            <a:avLst>
              <a:gd name="adj1" fmla="val 24150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52800" y="6019800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0.99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343400" y="6019800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0.99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791200" y="4724400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0.65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4724400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24400" y="4114800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29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</a:t>
            </a:r>
            <a:r>
              <a:rPr lang="en-US" dirty="0" smtClean="0"/>
              <a:t>Strategies </a:t>
            </a:r>
            <a:r>
              <a:rPr lang="en-US" dirty="0"/>
              <a:t>in </a:t>
            </a:r>
            <a:r>
              <a:rPr lang="en-US" dirty="0" smtClean="0"/>
              <a:t>WBANs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Temperature Based </a:t>
            </a:r>
            <a:r>
              <a:rPr lang="en-US" b="1" dirty="0" smtClean="0"/>
              <a:t>Routing</a:t>
            </a:r>
          </a:p>
          <a:p>
            <a:pPr lvl="1"/>
            <a:r>
              <a:rPr lang="en-US" dirty="0" smtClean="0"/>
              <a:t>radiation </a:t>
            </a:r>
            <a:r>
              <a:rPr lang="en-US" dirty="0"/>
              <a:t>absorption and heating effects on the human </a:t>
            </a:r>
            <a:r>
              <a:rPr lang="en-US" dirty="0" smtClean="0"/>
              <a:t>body</a:t>
            </a:r>
            <a:endParaRPr lang="en-US" dirty="0"/>
          </a:p>
          <a:p>
            <a:r>
              <a:rPr lang="en-US" b="1" dirty="0"/>
              <a:t>Cluster Based </a:t>
            </a:r>
            <a:r>
              <a:rPr lang="en-US" b="1" dirty="0" smtClean="0"/>
              <a:t>Routing</a:t>
            </a:r>
          </a:p>
          <a:p>
            <a:pPr lvl="1"/>
            <a:r>
              <a:rPr lang="en-US" dirty="0"/>
              <a:t>spread the energy dissipation</a:t>
            </a:r>
          </a:p>
          <a:p>
            <a:r>
              <a:rPr lang="en-US" b="1" dirty="0"/>
              <a:t>Cross Layer Based </a:t>
            </a:r>
            <a:r>
              <a:rPr lang="en-US" b="1" dirty="0" smtClean="0"/>
              <a:t>Routing</a:t>
            </a:r>
          </a:p>
          <a:p>
            <a:pPr lvl="1"/>
            <a:r>
              <a:rPr lang="en-US" dirty="0"/>
              <a:t>to improve the efficiency of and interaction between the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561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</a:t>
            </a:r>
            <a:r>
              <a:rPr lang="en-US" dirty="0" smtClean="0"/>
              <a:t>Protocols in </a:t>
            </a:r>
            <a:r>
              <a:rPr lang="en-US" dirty="0"/>
              <a:t>WBANs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94" b="-189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33399" y="6172200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“A </a:t>
            </a:r>
            <a:r>
              <a:rPr lang="en-US" sz="1400" dirty="0"/>
              <a:t>Comprehensive Survey of Wireless Body Area Networks”, Sana </a:t>
            </a:r>
            <a:r>
              <a:rPr lang="en-US" sz="1400" dirty="0" err="1"/>
              <a:t>Ullah</a:t>
            </a:r>
            <a:r>
              <a:rPr lang="en-US" sz="1400" dirty="0"/>
              <a:t>, Henry Higgins, Bart </a:t>
            </a:r>
            <a:r>
              <a:rPr lang="en-US" sz="1400" dirty="0" err="1"/>
              <a:t>Braem</a:t>
            </a:r>
            <a:r>
              <a:rPr lang="en-US" sz="1400" dirty="0"/>
              <a:t>, Benoit </a:t>
            </a:r>
            <a:r>
              <a:rPr lang="en-US" sz="1400" dirty="0" err="1"/>
              <a:t>Latre</a:t>
            </a:r>
            <a:r>
              <a:rPr lang="en-US" sz="1400" dirty="0"/>
              <a:t>, Chris </a:t>
            </a:r>
            <a:r>
              <a:rPr lang="en-US" sz="1400" dirty="0" err="1"/>
              <a:t>Blondia</a:t>
            </a:r>
            <a:r>
              <a:rPr lang="en-US" sz="1400" dirty="0"/>
              <a:t>, Ingrid </a:t>
            </a:r>
            <a:r>
              <a:rPr lang="en-US" sz="1400" dirty="0" err="1"/>
              <a:t>Moerman</a:t>
            </a:r>
            <a:r>
              <a:rPr lang="en-US" sz="1400" dirty="0"/>
              <a:t>, </a:t>
            </a:r>
            <a:r>
              <a:rPr lang="en-US" sz="1400" dirty="0" err="1"/>
              <a:t>Shahnaz</a:t>
            </a:r>
            <a:r>
              <a:rPr lang="en-US" sz="1400" dirty="0"/>
              <a:t> </a:t>
            </a:r>
            <a:r>
              <a:rPr lang="en-US" sz="1400" dirty="0" err="1"/>
              <a:t>Saleem</a:t>
            </a:r>
            <a:r>
              <a:rPr lang="en-US" sz="1400" dirty="0"/>
              <a:t>, </a:t>
            </a:r>
            <a:r>
              <a:rPr lang="en-US" sz="1400" dirty="0" err="1"/>
              <a:t>Ziaur</a:t>
            </a:r>
            <a:r>
              <a:rPr lang="en-US" sz="1400" dirty="0"/>
              <a:t> </a:t>
            </a:r>
            <a:r>
              <a:rPr lang="en-US" sz="1400" dirty="0" err="1"/>
              <a:t>Rahman</a:t>
            </a:r>
            <a:r>
              <a:rPr lang="en-US" sz="1400" dirty="0"/>
              <a:t>, and Kyung Sup </a:t>
            </a:r>
            <a:r>
              <a:rPr lang="en-US" sz="1400" dirty="0" err="1"/>
              <a:t>Kwak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08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To avoid heat </a:t>
            </a:r>
            <a:r>
              <a:rPr lang="en-US" u="sng" dirty="0" smtClean="0"/>
              <a:t>generation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radio’s transmission power </a:t>
            </a:r>
            <a:r>
              <a:rPr lang="en-US" dirty="0" smtClean="0"/>
              <a:t>should be limited</a:t>
            </a:r>
          </a:p>
          <a:p>
            <a:pPr lvl="1"/>
            <a:r>
              <a:rPr lang="en-US" dirty="0" smtClean="0"/>
              <a:t>traffic </a:t>
            </a:r>
            <a:r>
              <a:rPr lang="en-US" dirty="0"/>
              <a:t>control algorithms </a:t>
            </a:r>
            <a:r>
              <a:rPr lang="en-US" dirty="0" smtClean="0"/>
              <a:t>should be used</a:t>
            </a:r>
          </a:p>
          <a:p>
            <a:r>
              <a:rPr lang="en-US" dirty="0" err="1" smtClean="0"/>
              <a:t>Bioeffects</a:t>
            </a:r>
            <a:endParaRPr lang="en-US" dirty="0"/>
          </a:p>
          <a:p>
            <a:pPr lvl="1"/>
            <a:r>
              <a:rPr lang="en-US" dirty="0" smtClean="0"/>
              <a:t>incident </a:t>
            </a:r>
            <a:r>
              <a:rPr lang="en-US" dirty="0"/>
              <a:t>power </a:t>
            </a:r>
            <a:r>
              <a:rPr lang="en-US" dirty="0" smtClean="0"/>
              <a:t>density</a:t>
            </a:r>
            <a:endParaRPr lang="en-US" dirty="0"/>
          </a:p>
          <a:p>
            <a:pPr lvl="1"/>
            <a:r>
              <a:rPr lang="en-US" dirty="0" smtClean="0"/>
              <a:t>network traffic</a:t>
            </a:r>
          </a:p>
          <a:p>
            <a:pPr lvl="1"/>
            <a:r>
              <a:rPr lang="en-US" dirty="0" smtClean="0"/>
              <a:t>tissue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280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</a:t>
            </a:r>
            <a:r>
              <a:rPr lang="en-US" dirty="0" smtClean="0"/>
              <a:t>Routing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Rate Control</a:t>
            </a:r>
          </a:p>
          <a:p>
            <a:pPr lvl="1"/>
            <a:r>
              <a:rPr lang="en-US" dirty="0" smtClean="0"/>
              <a:t>normalized </a:t>
            </a:r>
            <a:r>
              <a:rPr lang="en-US" dirty="0" err="1"/>
              <a:t>bioeffect</a:t>
            </a:r>
            <a:r>
              <a:rPr lang="en-US" dirty="0"/>
              <a:t> metric or Coefficient of Absorption and </a:t>
            </a:r>
            <a:r>
              <a:rPr lang="en-US" dirty="0" err="1"/>
              <a:t>Bioeffects</a:t>
            </a:r>
            <a:r>
              <a:rPr lang="en-US" dirty="0"/>
              <a:t> (CAB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price-based rate allocation </a:t>
            </a:r>
            <a:r>
              <a:rPr lang="en-US" dirty="0" smtClean="0"/>
              <a:t>algorithm</a:t>
            </a:r>
          </a:p>
          <a:p>
            <a:r>
              <a:rPr lang="en-US" dirty="0"/>
              <a:t>Thermal Aware Routing Algorithm (TARA), Least </a:t>
            </a:r>
            <a:r>
              <a:rPr lang="en-US" dirty="0" smtClean="0"/>
              <a:t>Temperature </a:t>
            </a:r>
            <a:r>
              <a:rPr lang="en-US" dirty="0"/>
              <a:t>Routing (LTR) and Adaptive </a:t>
            </a:r>
            <a:r>
              <a:rPr lang="en-US" dirty="0" smtClean="0"/>
              <a:t>LTR (</a:t>
            </a:r>
            <a:r>
              <a:rPr lang="en-US" dirty="0"/>
              <a:t>ALTR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balance the </a:t>
            </a:r>
            <a:r>
              <a:rPr lang="en-US" dirty="0" smtClean="0"/>
              <a:t>communication </a:t>
            </a:r>
            <a:r>
              <a:rPr lang="en-US" dirty="0"/>
              <a:t>over the sensor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000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Routing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TARA</a:t>
            </a:r>
          </a:p>
          <a:p>
            <a:pPr lvl="1"/>
            <a:r>
              <a:rPr lang="en-US" dirty="0"/>
              <a:t>routes data away from high temperature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Each node </a:t>
            </a:r>
            <a:r>
              <a:rPr lang="en-US" dirty="0"/>
              <a:t>derive the current temperature of the </a:t>
            </a:r>
            <a:r>
              <a:rPr lang="en-US" dirty="0" smtClean="0"/>
              <a:t>neighbors by</a:t>
            </a:r>
          </a:p>
          <a:p>
            <a:pPr lvl="2"/>
            <a:r>
              <a:rPr lang="en-US" dirty="0" smtClean="0"/>
              <a:t>Monitoring neighbors</a:t>
            </a:r>
            <a:r>
              <a:rPr lang="en-US" dirty="0"/>
              <a:t> </a:t>
            </a:r>
            <a:r>
              <a:rPr lang="en-US" u="sng" dirty="0" smtClean="0"/>
              <a:t>packet counts</a:t>
            </a:r>
          </a:p>
          <a:p>
            <a:pPr lvl="2"/>
            <a:r>
              <a:rPr lang="en-US" dirty="0" smtClean="0"/>
              <a:t>Calculating </a:t>
            </a:r>
            <a:r>
              <a:rPr lang="en-US" dirty="0"/>
              <a:t>the </a:t>
            </a:r>
            <a:r>
              <a:rPr lang="en-US" u="sng" dirty="0"/>
              <a:t>communication </a:t>
            </a:r>
            <a:r>
              <a:rPr lang="en-US" u="sng" dirty="0" smtClean="0"/>
              <a:t>radiation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/>
              <a:t>power </a:t>
            </a:r>
            <a:r>
              <a:rPr lang="en-US" u="sng" dirty="0" smtClean="0"/>
              <a:t>consumption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temperature of a </a:t>
            </a:r>
            <a:r>
              <a:rPr lang="en-US" dirty="0" smtClean="0"/>
              <a:t>neighboring </a:t>
            </a:r>
            <a:r>
              <a:rPr lang="en-US" dirty="0"/>
              <a:t>node </a:t>
            </a:r>
            <a:r>
              <a:rPr lang="en-US" dirty="0" smtClean="0"/>
              <a:t>&gt; </a:t>
            </a:r>
            <a:r>
              <a:rPr lang="en-US" u="sng" dirty="0" smtClean="0"/>
              <a:t>threshold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packets will no longer be forwarded to the node but will be withdrawn and rerouted through alternate </a:t>
            </a:r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14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Routing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Improvements of TARA are LTR and </a:t>
            </a:r>
            <a:r>
              <a:rPr lang="en-US" dirty="0" smtClean="0"/>
              <a:t>ALTR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the </a:t>
            </a:r>
            <a:r>
              <a:rPr lang="en-US" dirty="0" smtClean="0"/>
              <a:t>neighboring </a:t>
            </a:r>
            <a:r>
              <a:rPr lang="en-US" dirty="0"/>
              <a:t>node with the </a:t>
            </a:r>
            <a:r>
              <a:rPr lang="en-US" u="sng" dirty="0"/>
              <a:t>lowest temperature</a:t>
            </a:r>
            <a:r>
              <a:rPr lang="en-US" dirty="0"/>
              <a:t> as the next hop for </a:t>
            </a:r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predefined </a:t>
            </a:r>
            <a:r>
              <a:rPr lang="en-US" u="sng" dirty="0"/>
              <a:t>maximum hop count </a:t>
            </a:r>
            <a:r>
              <a:rPr lang="en-US" dirty="0"/>
              <a:t>is </a:t>
            </a:r>
            <a:r>
              <a:rPr lang="en-US" dirty="0" smtClean="0"/>
              <a:t>used</a:t>
            </a:r>
          </a:p>
          <a:p>
            <a:pPr lvl="1"/>
            <a:r>
              <a:rPr lang="en-US" dirty="0"/>
              <a:t>Loops are avoided by maintaining a list </a:t>
            </a:r>
            <a:r>
              <a:rPr lang="en-US" u="sng" dirty="0"/>
              <a:t>in the packet</a:t>
            </a:r>
            <a:r>
              <a:rPr lang="en-US" dirty="0"/>
              <a:t> with the recently visited nodes</a:t>
            </a:r>
            <a:r>
              <a:rPr lang="en-US" dirty="0" smtClean="0"/>
              <a:t>.</a:t>
            </a:r>
          </a:p>
          <a:p>
            <a:r>
              <a:rPr lang="en-US" dirty="0"/>
              <a:t>Improvements of </a:t>
            </a:r>
            <a:r>
              <a:rPr lang="en-US" dirty="0" smtClean="0"/>
              <a:t> ALTR </a:t>
            </a:r>
            <a:r>
              <a:rPr lang="en-US" dirty="0"/>
              <a:t>is Least Total Route Temperature (LTRT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selects a least temperature route instead of only considering the next </a:t>
            </a:r>
            <a:r>
              <a:rPr lang="en-US" dirty="0" smtClean="0"/>
              <a:t>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896100" cy="473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6172200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“A </a:t>
            </a:r>
            <a:r>
              <a:rPr lang="en-US" sz="1400" dirty="0"/>
              <a:t>Comprehensive Survey of Wireless Body Area Networks”, Sana </a:t>
            </a:r>
            <a:r>
              <a:rPr lang="en-US" sz="1400" dirty="0" err="1"/>
              <a:t>Ullah</a:t>
            </a:r>
            <a:r>
              <a:rPr lang="en-US" sz="1400" dirty="0"/>
              <a:t>, Henry Higgins, Bart </a:t>
            </a:r>
            <a:r>
              <a:rPr lang="en-US" sz="1400" dirty="0" err="1"/>
              <a:t>Braem</a:t>
            </a:r>
            <a:r>
              <a:rPr lang="en-US" sz="1400" dirty="0"/>
              <a:t>, Benoit </a:t>
            </a:r>
            <a:r>
              <a:rPr lang="en-US" sz="1400" dirty="0" err="1"/>
              <a:t>Latre</a:t>
            </a:r>
            <a:r>
              <a:rPr lang="en-US" sz="1400" dirty="0"/>
              <a:t>, Chris </a:t>
            </a:r>
            <a:r>
              <a:rPr lang="en-US" sz="1400" dirty="0" err="1"/>
              <a:t>Blondia</a:t>
            </a:r>
            <a:r>
              <a:rPr lang="en-US" sz="1400" dirty="0"/>
              <a:t>, Ingrid </a:t>
            </a:r>
            <a:r>
              <a:rPr lang="en-US" sz="1400" dirty="0" err="1"/>
              <a:t>Moerman</a:t>
            </a:r>
            <a:r>
              <a:rPr lang="en-US" sz="1400" dirty="0"/>
              <a:t>, </a:t>
            </a:r>
            <a:r>
              <a:rPr lang="en-US" sz="1400" dirty="0" err="1"/>
              <a:t>Shahnaz</a:t>
            </a:r>
            <a:r>
              <a:rPr lang="en-US" sz="1400" dirty="0"/>
              <a:t> </a:t>
            </a:r>
            <a:r>
              <a:rPr lang="en-US" sz="1400" dirty="0" err="1"/>
              <a:t>Saleem</a:t>
            </a:r>
            <a:r>
              <a:rPr lang="en-US" sz="1400" dirty="0"/>
              <a:t>, </a:t>
            </a:r>
            <a:r>
              <a:rPr lang="en-US" sz="1400" dirty="0" err="1"/>
              <a:t>Ziaur</a:t>
            </a:r>
            <a:r>
              <a:rPr lang="en-US" sz="1400" dirty="0"/>
              <a:t> </a:t>
            </a:r>
            <a:r>
              <a:rPr lang="en-US" sz="1400" dirty="0" err="1"/>
              <a:t>Rahman</a:t>
            </a:r>
            <a:r>
              <a:rPr lang="en-US" sz="1400" dirty="0"/>
              <a:t>, and Kyung Sup </a:t>
            </a:r>
            <a:r>
              <a:rPr lang="en-US" sz="1400" dirty="0" err="1"/>
              <a:t>Kwak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624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Based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AnyBody</a:t>
            </a:r>
            <a:r>
              <a:rPr lang="en-US" dirty="0" smtClean="0"/>
              <a:t> (based on LEACH)</a:t>
            </a:r>
          </a:p>
          <a:p>
            <a:pPr lvl="1"/>
            <a:r>
              <a:rPr lang="en-US" dirty="0"/>
              <a:t>randomly selects a cluster head at regular time </a:t>
            </a:r>
            <a:r>
              <a:rPr lang="en-US" dirty="0" smtClean="0"/>
              <a:t>intervals</a:t>
            </a:r>
          </a:p>
          <a:p>
            <a:pPr lvl="1"/>
            <a:r>
              <a:rPr lang="en-US" dirty="0"/>
              <a:t>cluster head aggregates all data and sends it to the base </a:t>
            </a:r>
            <a:r>
              <a:rPr lang="en-US" dirty="0" smtClean="0"/>
              <a:t>station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the cluster head selection and </a:t>
            </a:r>
            <a:r>
              <a:rPr lang="en-US" dirty="0" smtClean="0"/>
              <a:t>constructs </a:t>
            </a:r>
            <a:r>
              <a:rPr lang="en-US" dirty="0"/>
              <a:t>a virtual backbone network of the cluster </a:t>
            </a:r>
            <a:r>
              <a:rPr lang="en-US" dirty="0" smtClean="0"/>
              <a:t>heads (</a:t>
            </a:r>
            <a:r>
              <a:rPr lang="en-US" u="sng" dirty="0" smtClean="0"/>
              <a:t>different from LEACH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543800" cy="4572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8610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“</a:t>
            </a:r>
            <a:r>
              <a:rPr lang="en-US" sz="1100" dirty="0" err="1" smtClean="0"/>
              <a:t>AnyBody</a:t>
            </a:r>
            <a:r>
              <a:rPr lang="en-US" sz="1100" dirty="0"/>
              <a:t>: a Self-organization Protocol for Body Area </a:t>
            </a:r>
            <a:r>
              <a:rPr lang="en-US" sz="1100" dirty="0" smtClean="0"/>
              <a:t>Networks”, Thomas </a:t>
            </a:r>
            <a:r>
              <a:rPr lang="en-US" sz="1100" dirty="0" err="1"/>
              <a:t>Watteyne</a:t>
            </a:r>
            <a:r>
              <a:rPr lang="en-US" sz="1100" dirty="0"/>
              <a:t>, Isabelle </a:t>
            </a:r>
            <a:r>
              <a:rPr lang="en-US" sz="1100" dirty="0" err="1"/>
              <a:t>Augé</a:t>
            </a:r>
            <a:r>
              <a:rPr lang="en-US" sz="1100" dirty="0"/>
              <a:t>-Blum, </a:t>
            </a:r>
            <a:r>
              <a:rPr lang="en-US" sz="1100" dirty="0" err="1"/>
              <a:t>Mischa</a:t>
            </a:r>
            <a:r>
              <a:rPr lang="en-US" sz="1100" dirty="0"/>
              <a:t> </a:t>
            </a:r>
            <a:r>
              <a:rPr lang="en-US" sz="1100" dirty="0" err="1"/>
              <a:t>Dohler</a:t>
            </a:r>
            <a:r>
              <a:rPr lang="en-US" sz="1100" dirty="0"/>
              <a:t>, Dominique </a:t>
            </a:r>
            <a:r>
              <a:rPr lang="en-US" sz="1100" dirty="0" err="1"/>
              <a:t>Barthel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328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Based </a:t>
            </a:r>
            <a:r>
              <a:rPr lang="en-US" dirty="0" smtClean="0"/>
              <a:t>Routing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</a:t>
            </a:r>
            <a:r>
              <a:rPr lang="en-US" dirty="0"/>
              <a:t>of LEACH is Hybrid Indirect Transmissions (HIT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combines clustering with forming </a:t>
            </a:r>
            <a:r>
              <a:rPr lang="en-US" dirty="0" smtClean="0"/>
              <a:t>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19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Layer Based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Cross-layer design is a way to improve the efficiency of and interaction between the </a:t>
            </a:r>
            <a:r>
              <a:rPr lang="en-US" dirty="0" smtClean="0"/>
              <a:t>protocols in </a:t>
            </a:r>
            <a:r>
              <a:rPr lang="en-US" u="sng" dirty="0" smtClean="0"/>
              <a:t>WSNs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Little </a:t>
            </a:r>
            <a:r>
              <a:rPr lang="en-US" dirty="0"/>
              <a:t>research has been done for </a:t>
            </a:r>
            <a:r>
              <a:rPr lang="en-US" dirty="0" smtClean="0"/>
              <a:t>WBANs</a:t>
            </a:r>
          </a:p>
          <a:p>
            <a:pPr lvl="1"/>
            <a:r>
              <a:rPr lang="en-US" dirty="0" err="1"/>
              <a:t>Ruzelli</a:t>
            </a:r>
            <a:r>
              <a:rPr lang="en-US" dirty="0"/>
              <a:t> et al. proposed a cross-layer energy efficient multi-hop protocol built on IEEE </a:t>
            </a:r>
            <a:r>
              <a:rPr lang="en-US" dirty="0" smtClean="0"/>
              <a:t>802.15.4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38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Difference between WSNs and WBANs</a:t>
            </a:r>
          </a:p>
          <a:p>
            <a:r>
              <a:rPr lang="en-US" dirty="0" smtClean="0"/>
              <a:t>WBAN Routing</a:t>
            </a:r>
          </a:p>
          <a:p>
            <a:pPr lvl="1"/>
            <a:r>
              <a:rPr lang="en-US" altLang="zh-CN" dirty="0"/>
              <a:t>Routing Related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Routing Related Problems</a:t>
            </a:r>
          </a:p>
          <a:p>
            <a:pPr lvl="1"/>
            <a:r>
              <a:rPr lang="en-US" dirty="0" smtClean="0"/>
              <a:t>Routing Strategies</a:t>
            </a:r>
          </a:p>
          <a:p>
            <a:r>
              <a:rPr lang="en-US" dirty="0" smtClean="0"/>
              <a:t>WBAN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494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Based </a:t>
            </a:r>
            <a:r>
              <a:rPr lang="en-US" dirty="0" smtClean="0"/>
              <a:t>Routing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Ruzelli</a:t>
            </a:r>
            <a:endParaRPr lang="en-US" dirty="0" smtClean="0"/>
          </a:p>
          <a:p>
            <a:pPr lvl="1"/>
            <a:r>
              <a:rPr lang="en-US" dirty="0"/>
              <a:t>multi-hop protocol built on </a:t>
            </a:r>
            <a:r>
              <a:rPr lang="en-US" u="sng" dirty="0"/>
              <a:t>IEEE </a:t>
            </a:r>
            <a:r>
              <a:rPr lang="en-US" dirty="0"/>
              <a:t>802.15.4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network is divided into </a:t>
            </a:r>
            <a:r>
              <a:rPr lang="en-US" u="sng" dirty="0" err="1" smtClean="0"/>
              <a:t>timezone</a:t>
            </a:r>
            <a:r>
              <a:rPr lang="en-US" dirty="0" err="1" smtClean="0"/>
              <a:t>s</a:t>
            </a:r>
            <a:r>
              <a:rPr lang="en-US" dirty="0" smtClean="0"/>
              <a:t> where </a:t>
            </a:r>
            <a:r>
              <a:rPr lang="en-US" dirty="0"/>
              <a:t>each </a:t>
            </a:r>
            <a:r>
              <a:rPr lang="en-US" dirty="0" err="1"/>
              <a:t>timezone</a:t>
            </a:r>
            <a:r>
              <a:rPr lang="en-US" dirty="0"/>
              <a:t> takes </a:t>
            </a:r>
            <a:r>
              <a:rPr lang="en-US" dirty="0" smtClean="0"/>
              <a:t>turns </a:t>
            </a:r>
            <a:r>
              <a:rPr lang="en-US" dirty="0"/>
              <a:t>in the transmission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nodes in the farthest </a:t>
            </a:r>
            <a:r>
              <a:rPr lang="en-US" dirty="0" err="1"/>
              <a:t>timezone</a:t>
            </a:r>
            <a:r>
              <a:rPr lang="en-US" dirty="0"/>
              <a:t> start the transmission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 the next slot, the farthest one sends its data and so on until the sink is </a:t>
            </a:r>
            <a:r>
              <a:rPr lang="en-US" dirty="0" smtClean="0"/>
              <a:t>reached.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85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Based Routing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Autonomous Spanning Tree </a:t>
            </a:r>
            <a:r>
              <a:rPr lang="en-US" dirty="0" smtClean="0"/>
              <a:t>protocol </a:t>
            </a:r>
            <a:r>
              <a:rPr lang="en-US" dirty="0"/>
              <a:t>(WASP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up a spanning tree and divides the time axis in </a:t>
            </a:r>
            <a:r>
              <a:rPr lang="en-US" dirty="0" smtClean="0"/>
              <a:t>slots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node sends out a </a:t>
            </a:r>
            <a:r>
              <a:rPr lang="en-US" dirty="0" smtClean="0"/>
              <a:t>proprietary </a:t>
            </a:r>
            <a:r>
              <a:rPr lang="en-US" dirty="0"/>
              <a:t>WASP-scheme to its children to inform them of the following level when they are allowed to send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Two-way communication is not supported.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2387600" cy="43053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48000" y="3276600"/>
            <a:ext cx="838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219200"/>
            <a:ext cx="5029200" cy="474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015" y="6096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"A Low-delay Protocol for Multi-hop Wireless Body Area Networks", Benoıt </a:t>
            </a:r>
            <a:r>
              <a:rPr lang="en-US" sz="1400" dirty="0" err="1"/>
              <a:t>Latre</a:t>
            </a:r>
            <a:r>
              <a:rPr lang="en-US" sz="1400" dirty="0"/>
              <a:t>, Bart </a:t>
            </a:r>
            <a:r>
              <a:rPr lang="en-US" sz="1400" dirty="0" err="1"/>
              <a:t>Braem</a:t>
            </a:r>
            <a:r>
              <a:rPr lang="en-US" sz="1400" dirty="0"/>
              <a:t>, Ingrid </a:t>
            </a:r>
            <a:r>
              <a:rPr lang="en-US" sz="1400" dirty="0" err="1"/>
              <a:t>Moerman</a:t>
            </a:r>
            <a:r>
              <a:rPr lang="en-US" sz="1400" dirty="0"/>
              <a:t>, Chris </a:t>
            </a:r>
            <a:r>
              <a:rPr lang="en-US" sz="1400" dirty="0" err="1"/>
              <a:t>Blondia</a:t>
            </a:r>
            <a:r>
              <a:rPr lang="en-US" sz="1400" dirty="0"/>
              <a:t>, Elisabeth </a:t>
            </a:r>
            <a:r>
              <a:rPr lang="en-US" sz="1400" dirty="0" err="1"/>
              <a:t>Reusens</a:t>
            </a:r>
            <a:r>
              <a:rPr lang="en-US" sz="1400" dirty="0"/>
              <a:t>, </a:t>
            </a:r>
            <a:r>
              <a:rPr lang="en-US" sz="1400" dirty="0" err="1"/>
              <a:t>Wout</a:t>
            </a:r>
            <a:r>
              <a:rPr lang="en-US" sz="1400" dirty="0"/>
              <a:t> Joseph, and Piet </a:t>
            </a:r>
            <a:r>
              <a:rPr lang="en-US" sz="1400" dirty="0" err="1"/>
              <a:t>Demeester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379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Layer Based Routing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Controlling Access with Distributed slot Assignment protocol (CICADA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completely discarding the layered structure and implementing the required functionality in different </a:t>
            </a:r>
            <a:r>
              <a:rPr lang="en-US" dirty="0" smtClean="0"/>
              <a:t>modules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/>
              <a:t>Duplication of functionality can be avoided</a:t>
            </a:r>
          </a:p>
          <a:p>
            <a:pPr lvl="1"/>
            <a:r>
              <a:rPr lang="en-US" dirty="0"/>
              <a:t>Heterogeneity is supported as more modules can be added depending on the capabilities of the node</a:t>
            </a:r>
          </a:p>
          <a:p>
            <a:pPr lvl="1"/>
            <a:r>
              <a:rPr lang="en-US" dirty="0"/>
              <a:t>Cross layer optimizations are possible</a:t>
            </a:r>
          </a:p>
          <a:p>
            <a:pPr lvl="1"/>
            <a:r>
              <a:rPr lang="en-US" dirty="0"/>
              <a:t>Modules can be easily adapted or replaced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86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Temperature Based Routing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specific case of weight based </a:t>
            </a:r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reliability </a:t>
            </a:r>
            <a:r>
              <a:rPr lang="en-US" dirty="0"/>
              <a:t>and energy efficiency can be hard to </a:t>
            </a:r>
            <a:r>
              <a:rPr lang="en-US" dirty="0" smtClean="0"/>
              <a:t>guarantee</a:t>
            </a:r>
          </a:p>
          <a:p>
            <a:r>
              <a:rPr lang="en-US" dirty="0" smtClean="0"/>
              <a:t>Cluster Based Routing</a:t>
            </a:r>
          </a:p>
          <a:p>
            <a:pPr lvl="1"/>
            <a:r>
              <a:rPr lang="en-US" dirty="0"/>
              <a:t>based on LEACH</a:t>
            </a:r>
          </a:p>
          <a:p>
            <a:r>
              <a:rPr lang="en-US" dirty="0" smtClean="0"/>
              <a:t>Cross-layer Based Routing</a:t>
            </a:r>
          </a:p>
          <a:p>
            <a:pPr lvl="1"/>
            <a:r>
              <a:rPr lang="en-US" dirty="0"/>
              <a:t>improve the efficiency of and interaction between the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619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Difference between WSNs and WBANs</a:t>
            </a:r>
          </a:p>
          <a:p>
            <a:r>
              <a:rPr lang="en-US" dirty="0" smtClean="0"/>
              <a:t>WBAN Routing</a:t>
            </a:r>
          </a:p>
          <a:p>
            <a:pPr lvl="1"/>
            <a:r>
              <a:rPr lang="en-US" altLang="zh-CN" dirty="0"/>
              <a:t>Routing Related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Routing Related Problems</a:t>
            </a:r>
          </a:p>
          <a:p>
            <a:pPr lvl="1"/>
            <a:r>
              <a:rPr lang="en-US" dirty="0" smtClean="0"/>
              <a:t>Routing Strategies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WBAN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338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Security in WBAN is CRUCIAL!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4294967295"/>
          </p:nvPr>
        </p:nvSpPr>
        <p:spPr>
          <a:xfrm>
            <a:off x="1219200" y="4343400"/>
            <a:ext cx="5486400" cy="20574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“Shared” Nature of wireless Network, insecure channel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Eve could break transmission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More maliciously, Eve modifies the medical data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Can lead to severe medical malpractice</a:t>
            </a:r>
            <a:endParaRPr lang="en-US" sz="1800" dirty="0"/>
          </a:p>
        </p:txBody>
      </p:sp>
      <p:pic>
        <p:nvPicPr>
          <p:cNvPr id="14" name="Content Placeholder 13" descr="Screen shot 2011-12-03 at 下午04.20.08.png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74" b="-28774"/>
          <a:stretch>
            <a:fillRect/>
          </a:stretch>
        </p:blipFill>
        <p:spPr>
          <a:xfrm>
            <a:off x="1295400" y="685800"/>
            <a:ext cx="5486400" cy="4114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z="1400" b="1" smtClean="0"/>
              <a:pPr/>
              <a:t>25</a:t>
            </a:fld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6119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Comprehensive Security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3508987"/>
          </a:xfrm>
        </p:spPr>
        <p:txBody>
          <a:bodyPr>
            <a:normAutofit/>
          </a:bodyPr>
          <a:lstStyle/>
          <a:p>
            <a:r>
              <a:rPr lang="en-US" dirty="0" smtClean="0"/>
              <a:t>Encryption</a:t>
            </a:r>
          </a:p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Storage Security</a:t>
            </a:r>
          </a:p>
          <a:p>
            <a:r>
              <a:rPr lang="en-US" dirty="0" smtClean="0"/>
              <a:t>Robustness</a:t>
            </a:r>
          </a:p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Energy Consumption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2329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0"/>
            <a:ext cx="8534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432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AES-CTR</a:t>
            </a:r>
            <a:endParaRPr lang="en-US" dirty="0"/>
          </a:p>
        </p:txBody>
      </p:sp>
      <p:pic>
        <p:nvPicPr>
          <p:cNvPr id="13" name="Content Placeholder 12" descr="Screen shot 2011-12-03 at 下午09.51.39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228" b="-83228"/>
          <a:stretch>
            <a:fillRect/>
          </a:stretch>
        </p:blipFill>
        <p:spPr>
          <a:xfrm>
            <a:off x="685800" y="304801"/>
            <a:ext cx="4040188" cy="4572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76800" y="6858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AES-CBC-MAC</a:t>
            </a:r>
            <a:endParaRPr lang="en-US" dirty="0"/>
          </a:p>
        </p:txBody>
      </p:sp>
      <p:pic>
        <p:nvPicPr>
          <p:cNvPr id="14" name="Content Placeholder 13" descr="Screen shot 2011-12-03 at 下午09.52.13.png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661" b="-115661"/>
          <a:stretch>
            <a:fillRect/>
          </a:stretch>
        </p:blipFill>
        <p:spPr>
          <a:xfrm>
            <a:off x="4873625" y="76200"/>
            <a:ext cx="4041775" cy="4602163"/>
          </a:xfrm>
        </p:spPr>
      </p:pic>
      <p:sp>
        <p:nvSpPr>
          <p:cNvPr id="15" name="TextBox 14"/>
          <p:cNvSpPr txBox="1"/>
          <p:nvPr/>
        </p:nvSpPr>
        <p:spPr>
          <a:xfrm>
            <a:off x="914400" y="3657600"/>
            <a:ext cx="3854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Plaintext is broken into 16-bytes blocks</a:t>
            </a:r>
          </a:p>
          <a:p>
            <a:r>
              <a:rPr lang="en-US" dirty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b</a:t>
            </a:r>
            <a:r>
              <a:rPr lang="en-US" baseline="-25000" dirty="0" smtClean="0"/>
              <a:t>3</a:t>
            </a:r>
            <a:r>
              <a:rPr lang="en-US" dirty="0" smtClean="0"/>
              <a:t>…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and computes c</a:t>
            </a:r>
            <a:r>
              <a:rPr lang="en-US" baseline="-25000" dirty="0" smtClean="0"/>
              <a:t>i </a:t>
            </a:r>
            <a:r>
              <a:rPr lang="en-US" dirty="0" smtClean="0"/>
              <a:t>= b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 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(x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908121" y="3657600"/>
            <a:ext cx="42498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Cipher-block Chaining</a:t>
            </a:r>
          </a:p>
          <a:p>
            <a:r>
              <a:rPr lang="en-US" dirty="0" smtClean="0"/>
              <a:t>Message Authentication Code mode.</a:t>
            </a:r>
          </a:p>
          <a:p>
            <a:r>
              <a:rPr lang="en-US" dirty="0" smtClean="0"/>
              <a:t>The plaintext is </a:t>
            </a:r>
            <a:r>
              <a:rPr lang="en-US" dirty="0" err="1" smtClean="0"/>
              <a:t>XORed</a:t>
            </a:r>
            <a:r>
              <a:rPr lang="en-US" dirty="0" smtClean="0"/>
              <a:t> with he previous</a:t>
            </a:r>
          </a:p>
          <a:p>
            <a:r>
              <a:rPr lang="en-US" dirty="0"/>
              <a:t>c</a:t>
            </a:r>
            <a:r>
              <a:rPr lang="en-US" dirty="0" smtClean="0"/>
              <a:t>ipher text. </a:t>
            </a:r>
            <a:endParaRPr lang="en-US" dirty="0"/>
          </a:p>
          <a:p>
            <a:r>
              <a:rPr lang="en-US" dirty="0" smtClean="0"/>
              <a:t>This mode provides authentication and </a:t>
            </a:r>
          </a:p>
          <a:p>
            <a:r>
              <a:rPr lang="en-US" dirty="0"/>
              <a:t>m</a:t>
            </a:r>
            <a:r>
              <a:rPr lang="en-US" dirty="0" smtClean="0"/>
              <a:t>essage integrity by allowing WBAN nodes</a:t>
            </a:r>
          </a:p>
          <a:p>
            <a:r>
              <a:rPr lang="en-US" dirty="0"/>
              <a:t>t</a:t>
            </a:r>
            <a:r>
              <a:rPr lang="en-US" dirty="0" smtClean="0"/>
              <a:t>o compute 32 bits, 64 bits, 128 bits</a:t>
            </a:r>
          </a:p>
          <a:p>
            <a:r>
              <a:rPr lang="en-US" dirty="0" smtClean="0"/>
              <a:t>MAC.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z="1400" b="1" smtClean="0"/>
              <a:pPr/>
              <a:t>28</a:t>
            </a:fld>
            <a:endParaRPr lang="en-US" sz="1400" b="1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AES-CCM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 with CBC-MAC mode</a:t>
            </a:r>
          </a:p>
          <a:p>
            <a:r>
              <a:rPr lang="en-US" dirty="0" smtClean="0"/>
              <a:t>Combines CTR and CBC</a:t>
            </a:r>
          </a:p>
          <a:p>
            <a:r>
              <a:rPr lang="en-US" dirty="0" smtClean="0"/>
              <a:t>Apply integrity protection using CBC-MAC</a:t>
            </a:r>
          </a:p>
          <a:p>
            <a:r>
              <a:rPr lang="en-US" dirty="0" smtClean="0"/>
              <a:t>Encrypt Frames using CTR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0615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/>
              <a:t>Wireless Body Area Network (WBAN) is a collection of </a:t>
            </a:r>
            <a:r>
              <a:rPr lang="en-US" dirty="0">
                <a:solidFill>
                  <a:srgbClr val="FF0000"/>
                </a:solidFill>
              </a:rPr>
              <a:t>low-power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miniaturized</a:t>
            </a:r>
            <a:r>
              <a:rPr lang="en-US" dirty="0"/>
              <a:t>, invasive/non-invasive </a:t>
            </a:r>
            <a:r>
              <a:rPr lang="en-US" dirty="0">
                <a:solidFill>
                  <a:srgbClr val="FF0000"/>
                </a:solidFill>
              </a:rPr>
              <a:t>lightweight</a:t>
            </a:r>
            <a:r>
              <a:rPr lang="en-US" dirty="0"/>
              <a:t> wireless sensor nodes that monitor the </a:t>
            </a:r>
            <a:r>
              <a:rPr lang="en-US" dirty="0">
                <a:solidFill>
                  <a:srgbClr val="FF0000"/>
                </a:solidFill>
              </a:rPr>
              <a:t>human body </a:t>
            </a:r>
            <a:r>
              <a:rPr lang="en-US" dirty="0"/>
              <a:t>functions and the </a:t>
            </a:r>
            <a:r>
              <a:rPr lang="en-US" dirty="0">
                <a:solidFill>
                  <a:srgbClr val="FF0000"/>
                </a:solidFill>
              </a:rPr>
              <a:t>surrounding environment</a:t>
            </a:r>
            <a:r>
              <a:rPr lang="en-US" dirty="0" smtClean="0"/>
              <a:t>.</a:t>
            </a:r>
          </a:p>
          <a:p>
            <a:r>
              <a:rPr lang="en-US" dirty="0"/>
              <a:t>Differences between </a:t>
            </a:r>
            <a:r>
              <a:rPr lang="en-US" dirty="0" smtClean="0"/>
              <a:t>WSNs </a:t>
            </a:r>
            <a:r>
              <a:rPr lang="en-US" dirty="0"/>
              <a:t>and </a:t>
            </a:r>
            <a:r>
              <a:rPr lang="en-US" dirty="0" smtClean="0"/>
              <a:t>WBANs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04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53" r="-795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05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Security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of Advanced Encryption Scheme(AES)</a:t>
            </a:r>
          </a:p>
          <a:p>
            <a:r>
              <a:rPr lang="en-US" dirty="0" smtClean="0"/>
              <a:t>AES-CCM most popular</a:t>
            </a:r>
          </a:p>
          <a:p>
            <a:r>
              <a:rPr lang="en-US" dirty="0" smtClean="0"/>
              <a:t>Consumes only about 3% energy</a:t>
            </a:r>
          </a:p>
          <a:p>
            <a:r>
              <a:rPr lang="en-US" dirty="0" smtClean="0"/>
              <a:t>Data Integrity and Authentication should be the direction of future research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z="1400" smtClean="0"/>
              <a:pPr/>
              <a:t>32</a:t>
            </a:fld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Appendix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z="1400" b="1" smtClean="0"/>
              <a:pPr/>
              <a:t>33</a:t>
            </a:fld>
            <a:endParaRPr lang="en-US" sz="14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Differences between </a:t>
            </a:r>
            <a:r>
              <a:rPr lang="en-US" sz="3600" dirty="0" smtClean="0"/>
              <a:t>WSNs </a:t>
            </a:r>
            <a:r>
              <a:rPr lang="en-US" sz="3600" dirty="0"/>
              <a:t>and </a:t>
            </a:r>
            <a:r>
              <a:rPr lang="en-US" sz="3600" dirty="0" smtClean="0"/>
              <a:t>WBANs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Density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Frequency</a:t>
            </a:r>
          </a:p>
          <a:p>
            <a:pPr lvl="1"/>
            <a:endParaRPr lang="en-US" dirty="0" smtClean="0"/>
          </a:p>
          <a:p>
            <a:r>
              <a:rPr lang="en-US" smtClean="0"/>
              <a:t>Latency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07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WBAN</a:t>
            </a:r>
          </a:p>
          <a:p>
            <a:pPr lvl="1"/>
            <a:r>
              <a:rPr lang="en-US" dirty="0" smtClean="0"/>
              <a:t>Wireless Body Area Network</a:t>
            </a:r>
          </a:p>
          <a:p>
            <a:pPr lvl="1"/>
            <a:r>
              <a:rPr lang="en-US" dirty="0" smtClean="0"/>
              <a:t>Sensor Network</a:t>
            </a:r>
          </a:p>
          <a:p>
            <a:pPr lvl="1"/>
            <a:r>
              <a:rPr lang="en-US" dirty="0" smtClean="0"/>
              <a:t>Health Monitoring</a:t>
            </a:r>
          </a:p>
          <a:p>
            <a:pPr lvl="1"/>
            <a:r>
              <a:rPr lang="en-US" dirty="0" smtClean="0"/>
              <a:t>Fast and accurate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Screen shot 2011-12-03 at 下午03.58.46.pn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z="1400" b="1" smtClean="0"/>
              <a:pPr/>
              <a:t>5</a:t>
            </a:fld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263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WBAN Sensors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In-Body Sensors</a:t>
            </a:r>
            <a:endParaRPr lang="en-US" dirty="0"/>
          </a:p>
        </p:txBody>
      </p:sp>
      <p:pic>
        <p:nvPicPr>
          <p:cNvPr id="8" name="Content Placeholder 7" descr="Screen shot 2011-12-03 at 下午04.07.47.pn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On-Body Sensors</a:t>
            </a:r>
            <a:endParaRPr lang="en-US" dirty="0"/>
          </a:p>
        </p:txBody>
      </p:sp>
      <p:pic>
        <p:nvPicPr>
          <p:cNvPr id="9" name="Content Placeholder 8" descr="Screen shot 2011-12-03 at 下午04.13.28.png"/>
          <p:cNvPicPr>
            <a:picLocks noGrp="1" noChangeAspect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z="1400" b="1" smtClean="0"/>
              <a:pPr/>
              <a:t>6</a:t>
            </a:fld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5406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Difference between WSNs and WBANs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WBAN Routing</a:t>
            </a:r>
          </a:p>
          <a:p>
            <a:pPr lvl="1"/>
            <a:r>
              <a:rPr lang="en-US" altLang="zh-CN" dirty="0"/>
              <a:t>Routing Related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Routing Related Problems</a:t>
            </a:r>
          </a:p>
          <a:p>
            <a:pPr lvl="1"/>
            <a:r>
              <a:rPr lang="en-US" dirty="0" smtClean="0"/>
              <a:t>Routing Strategies</a:t>
            </a:r>
          </a:p>
          <a:p>
            <a:r>
              <a:rPr lang="en-US" dirty="0" smtClean="0"/>
              <a:t>WBAN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338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Routing Related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Bandwidth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available bandwidth is limited, shared and can vary due to fading, noise and interference. As a result, the </a:t>
            </a:r>
            <a:r>
              <a:rPr lang="en-US" dirty="0" smtClean="0"/>
              <a:t>overhead </a:t>
            </a:r>
            <a:r>
              <a:rPr lang="en-US" dirty="0"/>
              <a:t>generated by the protocol should be limited.</a:t>
            </a:r>
          </a:p>
          <a:p>
            <a:r>
              <a:rPr lang="en-US" b="1" dirty="0" smtClean="0"/>
              <a:t>Energy Sensitive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nodes that form the network can be very heterogeneous in terms of available energy or computing power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Health Concerns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extremely low transmit power per node is needed to minimize interference to cope with health concerns and to avoid tissue heating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Relative Mobility</a:t>
            </a:r>
          </a:p>
          <a:p>
            <a:pPr lvl="1"/>
            <a:r>
              <a:rPr lang="en-US" dirty="0"/>
              <a:t>The devices are located on the human body that can be in motion. </a:t>
            </a:r>
            <a:r>
              <a:rPr lang="en-US" dirty="0" smtClean="0"/>
              <a:t>WBANs </a:t>
            </a:r>
            <a:r>
              <a:rPr lang="en-US" dirty="0"/>
              <a:t>should therefore be robust against frequent changes in the network topology.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96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Routing Related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Network Topology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little research about the most optimal network architectures in </a:t>
            </a:r>
            <a:r>
              <a:rPr lang="en-US" dirty="0" smtClean="0"/>
              <a:t>WBANs</a:t>
            </a:r>
          </a:p>
          <a:p>
            <a:pPr lvl="1"/>
            <a:r>
              <a:rPr lang="en-US" dirty="0"/>
              <a:t>Most </a:t>
            </a:r>
            <a:r>
              <a:rPr lang="en-US" dirty="0" smtClean="0"/>
              <a:t>researchers </a:t>
            </a:r>
            <a:r>
              <a:rPr lang="en-US" dirty="0"/>
              <a:t>assume that a single-hop </a:t>
            </a:r>
            <a:r>
              <a:rPr lang="en-US" dirty="0" smtClean="0"/>
              <a:t>topology</a:t>
            </a:r>
          </a:p>
          <a:p>
            <a:r>
              <a:rPr lang="en-US" b="1" dirty="0" smtClean="0"/>
              <a:t>Energy Efficiency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consumption </a:t>
            </a:r>
            <a:r>
              <a:rPr lang="en-US" dirty="0" smtClean="0"/>
              <a:t>of</a:t>
            </a:r>
          </a:p>
          <a:p>
            <a:pPr lvl="2"/>
            <a:r>
              <a:rPr lang="en-US" u="sng" dirty="0" smtClean="0"/>
              <a:t>entire network</a:t>
            </a:r>
          </a:p>
          <a:p>
            <a:pPr lvl="2"/>
            <a:r>
              <a:rPr lang="en-US" u="sng" dirty="0" smtClean="0"/>
              <a:t>individual nodes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ingle-hop or multi-hop (body)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99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2035</Words>
  <Application>Microsoft Office PowerPoint</Application>
  <PresentationFormat>On-screen Show (4:3)</PresentationFormat>
  <Paragraphs>300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Training New Employees</vt:lpstr>
      <vt:lpstr>An Overview of WBANs</vt:lpstr>
      <vt:lpstr>Outline</vt:lpstr>
      <vt:lpstr>Introduction</vt:lpstr>
      <vt:lpstr>Differences between WSNs and WBANs</vt:lpstr>
      <vt:lpstr>Introduction </vt:lpstr>
      <vt:lpstr>WBAN Sensors</vt:lpstr>
      <vt:lpstr>Outline</vt:lpstr>
      <vt:lpstr>Routing Related Characteristics</vt:lpstr>
      <vt:lpstr>Routing Related Problems</vt:lpstr>
      <vt:lpstr>Routing Related Problems (cont.)</vt:lpstr>
      <vt:lpstr>Routing Strategies in WBANs</vt:lpstr>
      <vt:lpstr>Routing Protocols in WBANs</vt:lpstr>
      <vt:lpstr>Temperature Routing</vt:lpstr>
      <vt:lpstr>Temperature Routing (cont.)</vt:lpstr>
      <vt:lpstr>Temperature Routing (cont.)</vt:lpstr>
      <vt:lpstr>Temperature Routing (cont.)</vt:lpstr>
      <vt:lpstr>Cluster Based Routing</vt:lpstr>
      <vt:lpstr>Cluster Based Routing (cont.)</vt:lpstr>
      <vt:lpstr>Cross Layer Based Routing</vt:lpstr>
      <vt:lpstr>Cross Layer Based Routing (cont.)</vt:lpstr>
      <vt:lpstr>Cross Layer Based Routing (cont.)</vt:lpstr>
      <vt:lpstr>Cross Layer Based Routing (cont.)</vt:lpstr>
      <vt:lpstr>Routing Summary</vt:lpstr>
      <vt:lpstr>Outline</vt:lpstr>
      <vt:lpstr>Security in WBAN is CRUCIAL!</vt:lpstr>
      <vt:lpstr>A Comprehensive Security System</vt:lpstr>
      <vt:lpstr>PowerPoint Presentation</vt:lpstr>
      <vt:lpstr>PowerPoint Presentation</vt:lpstr>
      <vt:lpstr>AES-CCM</vt:lpstr>
      <vt:lpstr>Energy Consumption Overview</vt:lpstr>
      <vt:lpstr>Security Summary</vt:lpstr>
      <vt:lpstr>Questions?</vt:lpstr>
      <vt:lpstr>Appendix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2011-12-05T21:19:52Z</dcterms:modified>
</cp:coreProperties>
</file>