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9" r:id="rId2"/>
    <p:sldId id="288" r:id="rId3"/>
    <p:sldId id="289" r:id="rId4"/>
    <p:sldId id="291" r:id="rId5"/>
    <p:sldId id="290" r:id="rId6"/>
    <p:sldId id="292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/>
        </p14:section>
        <p14:section name="Overview and Objectives" id="{ABA716BF-3A5C-4ADB-94C9-CFEF84EBA240}">
          <p14:sldIdLst>
            <p14:sldId id="259"/>
            <p14:sldId id="288"/>
            <p14:sldId id="289"/>
            <p14:sldId id="291"/>
            <p14:sldId id="290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  <p14:section name="Untitled Section" id="{9F32B700-CAF7-1D47-B251-2D3203BD0D8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86" d="100"/>
          <a:sy n="86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11-11-19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11-11-19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1.emf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2.xml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2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3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4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5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6.png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8.xm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9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0.xml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5.xml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6.xml"/><Relationship Id="rId1" Type="http://schemas.openxmlformats.org/officeDocument/2006/relationships/tags" Target="../tags/tag65.xml"/><Relationship Id="rId2" Type="http://schemas.openxmlformats.org/officeDocument/2006/relationships/tags" Target="../tags/tag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7.xml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8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9.xml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0.xml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17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18.png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81.xml"/><Relationship Id="rId2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9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20.png"/><Relationship Id="rId1" Type="http://schemas.openxmlformats.org/officeDocument/2006/relationships/tags" Target="../tags/tag85.xml"/><Relationship Id="rId2" Type="http://schemas.openxmlformats.org/officeDocument/2006/relationships/tags" Target="../tags/tag8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6.xml"/><Relationship Id="rId1" Type="http://schemas.openxmlformats.org/officeDocument/2006/relationships/tags" Target="../tags/tag87.xml"/><Relationship Id="rId2" Type="http://schemas.openxmlformats.org/officeDocument/2006/relationships/tags" Target="../tags/tag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21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22.png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9.xml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0.xml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1.xml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2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5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9.emf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0.emf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Ultra-Low Duty Cycle MAC with Scheduled Channel Polling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Wei Ye, Fabio Silva</a:t>
            </a:r>
          </a:p>
          <a:p>
            <a:r>
              <a:rPr lang="en-US" sz="2400" dirty="0" smtClean="0">
                <a:latin typeface="+mn-lt"/>
              </a:rPr>
              <a:t>John </a:t>
            </a:r>
            <a:r>
              <a:rPr lang="en-US" sz="2400" dirty="0" err="1" smtClean="0">
                <a:latin typeface="+mn-lt"/>
              </a:rPr>
              <a:t>Heidemann</a:t>
            </a:r>
            <a:endParaRPr lang="en-US" sz="2400" dirty="0" smtClean="0"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2400" y="5181600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Present By: Eric Wang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Other Optimizations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41438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Two-Phase Contention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116388" cy="3951288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Carrier sense in CW1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if IDLE: send a tone, enter CW2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else: waits for receiving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if CW2 also IDLE: send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Overhearing Avoidance Based on Headers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RTS/CTS enabled: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Same as S-MAC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RTS/CTS disabled: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Receiver checks destination after receiving MAC header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If not to itself, stop receiving and go back to sleep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133600"/>
            <a:ext cx="4267200" cy="16002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47778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Design of SCP-MAC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Lower Bound of Energy Performance with Periodic Traffic</a:t>
            </a:r>
          </a:p>
          <a:p>
            <a:r>
              <a:rPr lang="en-US" dirty="0" smtClean="0"/>
              <a:t>Protocol Implementation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Related Work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81982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and 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Analysis focuses on the energy consumption by the radio, and does not model other components, such as the CPU or sensors.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Four stable radio states: transmitting, receiving, listening, and sleeping. </a:t>
            </a:r>
            <a:r>
              <a:rPr lang="en-US" i="1" dirty="0" err="1"/>
              <a:t>P</a:t>
            </a:r>
            <a:r>
              <a:rPr lang="en-US" sz="2000" i="1" dirty="0" err="1"/>
              <a:t>t</a:t>
            </a:r>
            <a:r>
              <a:rPr lang="en-US" sz="1800" i="1" dirty="0" err="1"/>
              <a:t>x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sz="1800" i="1" dirty="0" err="1"/>
              <a:t>rx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sz="1800" i="1" dirty="0" err="1"/>
              <a:t>listen</a:t>
            </a:r>
            <a:r>
              <a:rPr lang="en-US" i="1" dirty="0"/>
              <a:t> and </a:t>
            </a:r>
            <a:r>
              <a:rPr lang="en-US" i="1" dirty="0" err="1" smtClean="0"/>
              <a:t>P</a:t>
            </a:r>
            <a:r>
              <a:rPr lang="en-US" sz="1800" i="1" dirty="0" err="1" smtClean="0"/>
              <a:t>sleep</a:t>
            </a:r>
            <a:endParaRPr lang="en-US" sz="1800" i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/>
              <a:t>energy consumption, per node:</a:t>
            </a:r>
          </a:p>
          <a:p>
            <a:pPr lvl="1"/>
            <a:endParaRPr lang="en-US" dirty="0"/>
          </a:p>
          <a:p>
            <a:pPr algn="ctr">
              <a:buNone/>
            </a:pPr>
            <a:r>
              <a:rPr lang="en-US" sz="2800" i="1" dirty="0">
                <a:solidFill>
                  <a:srgbClr val="C00000"/>
                </a:solidFill>
              </a:rPr>
              <a:t>E = </a:t>
            </a:r>
            <a:r>
              <a:rPr lang="en-US" sz="2800" i="1" dirty="0" err="1">
                <a:solidFill>
                  <a:srgbClr val="C00000"/>
                </a:solidFill>
              </a:rPr>
              <a:t>E</a:t>
            </a:r>
            <a:r>
              <a:rPr lang="en-US" sz="2000" i="1" dirty="0" err="1">
                <a:solidFill>
                  <a:srgbClr val="C00000"/>
                </a:solidFill>
              </a:rPr>
              <a:t>cs</a:t>
            </a:r>
            <a:r>
              <a:rPr lang="en-US" sz="2800" i="1" dirty="0" err="1">
                <a:solidFill>
                  <a:srgbClr val="C00000"/>
                </a:solidFill>
              </a:rPr>
              <a:t>+E</a:t>
            </a:r>
            <a:r>
              <a:rPr lang="en-US" sz="2000" i="1" dirty="0" err="1">
                <a:solidFill>
                  <a:srgbClr val="C00000"/>
                </a:solidFill>
              </a:rPr>
              <a:t>tx</a:t>
            </a:r>
            <a:r>
              <a:rPr lang="en-US" sz="2800" i="1" dirty="0" err="1">
                <a:solidFill>
                  <a:srgbClr val="C00000"/>
                </a:solidFill>
              </a:rPr>
              <a:t>+E</a:t>
            </a:r>
            <a:r>
              <a:rPr lang="en-US" sz="2000" i="1" dirty="0" err="1">
                <a:solidFill>
                  <a:srgbClr val="C00000"/>
                </a:solidFill>
              </a:rPr>
              <a:t>rx</a:t>
            </a:r>
            <a:r>
              <a:rPr lang="en-US" sz="2800" i="1" dirty="0" err="1">
                <a:solidFill>
                  <a:srgbClr val="C00000"/>
                </a:solidFill>
              </a:rPr>
              <a:t>+E</a:t>
            </a:r>
            <a:r>
              <a:rPr lang="en-US" sz="2000" i="1" dirty="0" err="1">
                <a:solidFill>
                  <a:srgbClr val="C00000"/>
                </a:solidFill>
              </a:rPr>
              <a:t>poll</a:t>
            </a:r>
            <a:r>
              <a:rPr lang="en-US" sz="2800" i="1" dirty="0" err="1">
                <a:solidFill>
                  <a:srgbClr val="C00000"/>
                </a:solidFill>
              </a:rPr>
              <a:t>+E</a:t>
            </a:r>
            <a:r>
              <a:rPr lang="en-US" sz="2000" i="1" dirty="0" err="1">
                <a:solidFill>
                  <a:srgbClr val="C00000"/>
                </a:solidFill>
              </a:rPr>
              <a:t>sleep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= </a:t>
            </a:r>
            <a:r>
              <a:rPr lang="en-US" sz="2800" i="1" dirty="0" err="1">
                <a:solidFill>
                  <a:srgbClr val="C00000"/>
                </a:solidFill>
              </a:rPr>
              <a:t>P</a:t>
            </a:r>
            <a:r>
              <a:rPr lang="en-US" sz="2000" i="1" dirty="0" err="1">
                <a:solidFill>
                  <a:srgbClr val="C00000"/>
                </a:solidFill>
              </a:rPr>
              <a:t>listen</a:t>
            </a:r>
            <a:r>
              <a:rPr lang="en-US" sz="2800" i="1" dirty="0" err="1">
                <a:solidFill>
                  <a:srgbClr val="C00000"/>
                </a:solidFill>
              </a:rPr>
              <a:t>t</a:t>
            </a:r>
            <a:r>
              <a:rPr lang="en-US" sz="2000" i="1" dirty="0" err="1">
                <a:solidFill>
                  <a:srgbClr val="C00000"/>
                </a:solidFill>
              </a:rPr>
              <a:t>cs</a:t>
            </a:r>
            <a:r>
              <a:rPr lang="en-US" sz="2800" i="1" dirty="0" err="1">
                <a:solidFill>
                  <a:srgbClr val="C00000"/>
                </a:solidFill>
              </a:rPr>
              <a:t>+P</a:t>
            </a:r>
            <a:r>
              <a:rPr lang="en-US" sz="2000" i="1" dirty="0" err="1">
                <a:solidFill>
                  <a:srgbClr val="C00000"/>
                </a:solidFill>
              </a:rPr>
              <a:t>tx</a:t>
            </a:r>
            <a:r>
              <a:rPr lang="en-US" sz="2800" i="1" dirty="0" err="1">
                <a:solidFill>
                  <a:srgbClr val="C00000"/>
                </a:solidFill>
              </a:rPr>
              <a:t>t</a:t>
            </a:r>
            <a:r>
              <a:rPr lang="en-US" sz="2000" i="1" dirty="0" err="1">
                <a:solidFill>
                  <a:srgbClr val="C00000"/>
                </a:solidFill>
              </a:rPr>
              <a:t>tx</a:t>
            </a:r>
            <a:r>
              <a:rPr lang="en-US" sz="2800" i="1" dirty="0" err="1">
                <a:solidFill>
                  <a:srgbClr val="C00000"/>
                </a:solidFill>
              </a:rPr>
              <a:t>+P</a:t>
            </a:r>
            <a:r>
              <a:rPr lang="en-US" sz="2000" i="1" dirty="0" err="1">
                <a:solidFill>
                  <a:srgbClr val="C00000"/>
                </a:solidFill>
              </a:rPr>
              <a:t>rx</a:t>
            </a:r>
            <a:r>
              <a:rPr lang="en-US" sz="2800" i="1" dirty="0" err="1">
                <a:solidFill>
                  <a:srgbClr val="C00000"/>
                </a:solidFill>
              </a:rPr>
              <a:t>t</a:t>
            </a:r>
            <a:r>
              <a:rPr lang="en-US" sz="2000" i="1" dirty="0" err="1">
                <a:solidFill>
                  <a:srgbClr val="C00000"/>
                </a:solidFill>
              </a:rPr>
              <a:t>rx</a:t>
            </a:r>
            <a:r>
              <a:rPr lang="en-US" sz="2800" dirty="0" err="1">
                <a:solidFill>
                  <a:srgbClr val="C00000"/>
                </a:solidFill>
              </a:rPr>
              <a:t>+</a:t>
            </a:r>
            <a:r>
              <a:rPr lang="en-US" sz="2800" i="1" dirty="0" err="1">
                <a:solidFill>
                  <a:srgbClr val="C00000"/>
                </a:solidFill>
              </a:rPr>
              <a:t>P</a:t>
            </a:r>
            <a:r>
              <a:rPr lang="en-US" sz="2000" i="1" dirty="0" err="1">
                <a:solidFill>
                  <a:srgbClr val="C00000"/>
                </a:solidFill>
              </a:rPr>
              <a:t>poll</a:t>
            </a:r>
            <a:r>
              <a:rPr lang="en-US" sz="2800" i="1" dirty="0" err="1">
                <a:solidFill>
                  <a:srgbClr val="C00000"/>
                </a:solidFill>
              </a:rPr>
              <a:t>t</a:t>
            </a:r>
            <a:r>
              <a:rPr lang="en-US" sz="2000" i="1" dirty="0" err="1">
                <a:solidFill>
                  <a:srgbClr val="C00000"/>
                </a:solidFill>
              </a:rPr>
              <a:t>poll</a:t>
            </a:r>
            <a:r>
              <a:rPr lang="en-US" sz="2800" i="1" dirty="0" err="1">
                <a:solidFill>
                  <a:srgbClr val="C00000"/>
                </a:solidFill>
              </a:rPr>
              <a:t>+P</a:t>
            </a:r>
            <a:r>
              <a:rPr lang="en-US" sz="2000" i="1" dirty="0" err="1">
                <a:solidFill>
                  <a:srgbClr val="C00000"/>
                </a:solidFill>
              </a:rPr>
              <a:t>sleep</a:t>
            </a:r>
            <a:r>
              <a:rPr lang="en-US" sz="2800" i="1" dirty="0" err="1">
                <a:solidFill>
                  <a:srgbClr val="C00000"/>
                </a:solidFill>
              </a:rPr>
              <a:t>t</a:t>
            </a:r>
            <a:r>
              <a:rPr lang="en-US" sz="2000" i="1" dirty="0" err="1">
                <a:solidFill>
                  <a:srgbClr val="C00000"/>
                </a:solidFill>
              </a:rPr>
              <a:t>sleep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47196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and Metrics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399"/>
            <a:ext cx="69342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540127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Symbols used in radio energy analysis, and typical values for the Mica2 radio (CC1000) and an 802.15.4 radio (CC2420)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5535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Channel Polling: LPL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3716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4802" y="6019800"/>
            <a:ext cx="6654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channel polling period in LPL (dotted), and wakeup-tone length in SCP (solid), given neighborhood size of 10</a:t>
            </a:r>
            <a:endParaRPr lang="en-US" i="1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077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Channel Polling: SCP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762381"/>
            <a:ext cx="66547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28" indent="-457200" algn="ctr">
              <a:buNone/>
            </a:pPr>
            <a:r>
              <a:rPr lang="en-US" sz="2800" dirty="0"/>
              <a:t>Additional parameters in SCP-MAC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28800"/>
            <a:ext cx="8129614" cy="26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092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Channel Polling: SCP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371600"/>
            <a:ext cx="5943600" cy="42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6971" y="5877758"/>
            <a:ext cx="446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Optimal SYNC period for SCP-MAC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50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Channel Polling: SCP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62600"/>
            <a:ext cx="535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Analysis of optimal energy consumption for LPL and SCP with and without piggyback for CC1000 (solid lines) and CC2420 (dashed)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954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22229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Design of SCP-MAC</a:t>
            </a:r>
          </a:p>
          <a:p>
            <a:r>
              <a:rPr lang="en-US" dirty="0" smtClean="0"/>
              <a:t>Lower Bound of Energy Performance with Periodic Traffic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Protocol Implementation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Related Work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8914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Protocol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SCP-MAC in </a:t>
            </a:r>
            <a:r>
              <a:rPr lang="en-US" dirty="0" err="1" smtClean="0"/>
              <a:t>TinyOS</a:t>
            </a:r>
            <a:r>
              <a:rPr lang="en-US" dirty="0" smtClean="0"/>
              <a:t> over the Mica2 motes with the CC1000 radio</a:t>
            </a:r>
          </a:p>
          <a:p>
            <a:endParaRPr lang="en-US" dirty="0"/>
          </a:p>
          <a:p>
            <a:r>
              <a:rPr lang="en-US" dirty="0" smtClean="0"/>
              <a:t>Describe the preliminary port to </a:t>
            </a:r>
            <a:r>
              <a:rPr lang="en-US" dirty="0" err="1" smtClean="0"/>
              <a:t>MicaZ</a:t>
            </a:r>
            <a:r>
              <a:rPr lang="en-US" dirty="0" smtClean="0"/>
              <a:t> motes with the CC2420 radio supporting IEEE802.15.4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2181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dirty="0" smtClean="0"/>
              <a:t>Design of SCP-MAC</a:t>
            </a:r>
          </a:p>
          <a:p>
            <a:r>
              <a:rPr lang="en-US" dirty="0" smtClean="0"/>
              <a:t>Lower Bound of Energy Performance with Periodic Traffic</a:t>
            </a:r>
          </a:p>
          <a:p>
            <a:r>
              <a:rPr lang="en-US" dirty="0" smtClean="0"/>
              <a:t>Protocol Implementation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Related Work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2197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70037"/>
            <a:ext cx="80772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Break MAC functionality into four layers:</a:t>
            </a:r>
          </a:p>
          <a:p>
            <a:pPr lvl="1"/>
            <a:r>
              <a:rPr lang="en-US" dirty="0" smtClean="0"/>
              <a:t>PHY: </a:t>
            </a:r>
            <a:r>
              <a:rPr lang="en-US" dirty="0"/>
              <a:t>physical layer</a:t>
            </a:r>
          </a:p>
          <a:p>
            <a:pPr lvl="1"/>
            <a:r>
              <a:rPr lang="en-US" dirty="0"/>
              <a:t>CSMA layer</a:t>
            </a:r>
          </a:p>
          <a:p>
            <a:pPr lvl="1"/>
            <a:r>
              <a:rPr lang="en-US" dirty="0"/>
              <a:t>LPL layer</a:t>
            </a:r>
          </a:p>
          <a:p>
            <a:pPr lvl="1"/>
            <a:r>
              <a:rPr lang="en-US" dirty="0"/>
              <a:t>SCP layer</a:t>
            </a:r>
          </a:p>
          <a:p>
            <a:r>
              <a:rPr lang="en-US" dirty="0"/>
              <a:t>Several parameters and options at compile time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RTS/CTS handling</a:t>
            </a:r>
          </a:p>
          <a:p>
            <a:pPr lvl="1"/>
            <a:r>
              <a:rPr lang="en-US" dirty="0" smtClean="0"/>
              <a:t>Overhearing avoidance</a:t>
            </a:r>
          </a:p>
          <a:p>
            <a:pPr lvl="1"/>
            <a:r>
              <a:rPr lang="en-US" dirty="0" smtClean="0"/>
              <a:t>Adaptive channel polling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7209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 layer (bottom of the stack)</a:t>
            </a:r>
          </a:p>
          <a:p>
            <a:pPr lvl="1"/>
            <a:r>
              <a:rPr lang="en-US" dirty="0" smtClean="0"/>
              <a:t>Handles radio states</a:t>
            </a:r>
          </a:p>
          <a:p>
            <a:pPr lvl="1"/>
            <a:r>
              <a:rPr lang="en-US" dirty="0" smtClean="0"/>
              <a:t>Interacts directly with radio, sending bytes/packets</a:t>
            </a:r>
          </a:p>
          <a:p>
            <a:pPr lvl="1"/>
            <a:r>
              <a:rPr lang="en-US" dirty="0" smtClean="0"/>
              <a:t>Buffers all bytes, pass entire packet to MAC</a:t>
            </a:r>
          </a:p>
          <a:p>
            <a:pPr lvl="1"/>
            <a:r>
              <a:rPr lang="en-US" dirty="0" smtClean="0"/>
              <a:t>Carrier sense, wakeup tone, CRC, time-stamping</a:t>
            </a:r>
          </a:p>
          <a:p>
            <a:pPr lvl="1"/>
            <a:r>
              <a:rPr lang="en-US" dirty="0" smtClean="0"/>
              <a:t>Record time spent in each radio state</a:t>
            </a:r>
          </a:p>
          <a:p>
            <a:pPr lvl="1"/>
            <a:r>
              <a:rPr lang="en-US" dirty="0" smtClean="0"/>
              <a:t>MAC-independent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19293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CSMA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CSMA protocol</a:t>
            </a:r>
          </a:p>
          <a:p>
            <a:pPr lvl="1"/>
            <a:r>
              <a:rPr lang="en-US" dirty="0" smtClean="0"/>
              <a:t>Providing common service to LPL and SCP</a:t>
            </a:r>
          </a:p>
          <a:p>
            <a:pPr lvl="1"/>
            <a:r>
              <a:rPr lang="en-US" dirty="0" smtClean="0"/>
              <a:t>Includes preamble length parameter</a:t>
            </a:r>
          </a:p>
          <a:p>
            <a:pPr lvl="1"/>
            <a:r>
              <a:rPr lang="en-US" dirty="0" smtClean="0"/>
              <a:t>Perform carrier sense and random </a:t>
            </a:r>
            <a:r>
              <a:rPr lang="en-US" dirty="0" err="1" smtClean="0"/>
              <a:t>backoff</a:t>
            </a:r>
            <a:endParaRPr lang="en-US" dirty="0" smtClean="0"/>
          </a:p>
          <a:p>
            <a:pPr lvl="1"/>
            <a:r>
              <a:rPr lang="en-US" dirty="0" smtClean="0"/>
              <a:t>For unicast, RTS/CTS disable/enable (compile time)</a:t>
            </a:r>
          </a:p>
          <a:p>
            <a:pPr lvl="1"/>
            <a:r>
              <a:rPr lang="en-US" dirty="0" smtClean="0"/>
              <a:t>Optional retransmission and overhearing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3662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LPL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purpose: periodically poll the channel and send radio to sleep when no activity</a:t>
            </a:r>
          </a:p>
          <a:p>
            <a:pPr lvl="1"/>
            <a:r>
              <a:rPr lang="en-US" dirty="0" smtClean="0"/>
              <a:t>Adjust preamble length to ensure intersect with polling frequency</a:t>
            </a:r>
          </a:p>
          <a:p>
            <a:pPr lvl="1"/>
            <a:r>
              <a:rPr lang="en-US" dirty="0" smtClean="0"/>
              <a:t>Coordinates concurrent polling and transmission</a:t>
            </a:r>
          </a:p>
          <a:p>
            <a:pPr lvl="1"/>
            <a:r>
              <a:rPr lang="en-US" dirty="0" smtClean="0"/>
              <a:t>Exports interface to query and adjust channel polling times, to support SCP.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6211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SCP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above LPL</a:t>
            </a:r>
          </a:p>
          <a:p>
            <a:r>
              <a:rPr lang="en-US" dirty="0" smtClean="0"/>
              <a:t>Uses basic LPL to bootstrap schedules with SYNC packets</a:t>
            </a:r>
          </a:p>
          <a:p>
            <a:r>
              <a:rPr lang="en-US" dirty="0" smtClean="0"/>
              <a:t>Coordinates packet transmission timing.</a:t>
            </a:r>
          </a:p>
          <a:p>
            <a:r>
              <a:rPr lang="en-US" dirty="0" smtClean="0"/>
              <a:t>Implements the randomized contention widow before wakeup tone transmission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29672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Interaction with </a:t>
            </a:r>
            <a:r>
              <a:rPr lang="en-US" dirty="0" err="1" smtClean="0"/>
              <a:t>TinyOS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Implement a new timer in </a:t>
            </a:r>
            <a:r>
              <a:rPr lang="en-US" dirty="0" err="1" smtClean="0"/>
              <a:t>TinyOS</a:t>
            </a:r>
            <a:r>
              <a:rPr lang="en-US" dirty="0" smtClean="0"/>
              <a:t> to add support for dynamically adjusting timer values and asynchronous, low-jitter triggers</a:t>
            </a:r>
          </a:p>
          <a:p>
            <a:r>
              <a:rPr lang="en-US" dirty="0" smtClean="0"/>
              <a:t>Timer implementation is based on the 8-bit hardware counter on Mica2</a:t>
            </a:r>
          </a:p>
          <a:p>
            <a:r>
              <a:rPr lang="en-US" dirty="0" smtClean="0"/>
              <a:t>Runs independently from the CPU, allowing the CPU to sleep when no other activity is present</a:t>
            </a:r>
          </a:p>
          <a:p>
            <a:r>
              <a:rPr lang="en-US" dirty="0" smtClean="0"/>
              <a:t>Each timer event is about 0.4% of the cost of a channel poll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29672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piggybacking of synchronization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minimize the cost of synchronizations, we wish to avoid explicit SYNC packet, could piggyback sync information in broadcast packets</a:t>
            </a:r>
          </a:p>
          <a:p>
            <a:pPr lvl="1"/>
            <a:r>
              <a:rPr lang="en-US" dirty="0" smtClean="0"/>
              <a:t>Sender: Reuse the address field to piggyback schedule information</a:t>
            </a:r>
          </a:p>
          <a:p>
            <a:pPr lvl="1"/>
            <a:r>
              <a:rPr lang="en-US" dirty="0" smtClean="0"/>
              <a:t>Receiver: Extract sync information and perform as scheduled.</a:t>
            </a:r>
          </a:p>
          <a:p>
            <a:pPr lvl="1"/>
            <a:r>
              <a:rPr lang="en-US" dirty="0" smtClean="0"/>
              <a:t>It’s for free!! And no affect to upper layer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98460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Port to IEEE 802.15.4 Radio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SCP</a:t>
            </a:r>
            <a:r>
              <a:rPr lang="en-US" dirty="0"/>
              <a:t>-MAC to run on the 802.15.4 radios found on the </a:t>
            </a:r>
            <a:r>
              <a:rPr lang="en-US" dirty="0" err="1"/>
              <a:t>MicaZ</a:t>
            </a:r>
            <a:r>
              <a:rPr lang="en-US" dirty="0"/>
              <a:t> hardware.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CC2420 is a packet-level radio, and the microcontroller cannot get </a:t>
            </a:r>
            <a:r>
              <a:rPr lang="en-US" dirty="0" smtClean="0"/>
              <a:t>byte-level </a:t>
            </a:r>
            <a:r>
              <a:rPr lang="en-US" dirty="0"/>
              <a:t>access.</a:t>
            </a:r>
          </a:p>
          <a:p>
            <a:pPr lvl="1"/>
            <a:r>
              <a:rPr lang="en-US" sz="2400" dirty="0"/>
              <a:t>Potentially affects the accuracy of time synchronization.</a:t>
            </a:r>
          </a:p>
          <a:p>
            <a:pPr lvl="1"/>
            <a:r>
              <a:rPr lang="en-US" sz="2400" dirty="0"/>
              <a:t>CC2420 limits the preamble length to 16 bytes with a default length of 4 bytes.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826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Port to IEEE 802.15.4 Radio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66928" indent="-457200">
              <a:buNone/>
            </a:pPr>
            <a:r>
              <a:rPr lang="en-US" dirty="0" smtClean="0"/>
              <a:t>To </a:t>
            </a:r>
            <a:r>
              <a:rPr lang="en-US" dirty="0"/>
              <a:t>implement long preambles:</a:t>
            </a:r>
          </a:p>
          <a:p>
            <a:r>
              <a:rPr lang="en-US" dirty="0"/>
              <a:t>Sequentially send multiple wakeup packets back to back. </a:t>
            </a:r>
          </a:p>
          <a:p>
            <a:r>
              <a:rPr lang="en-US" dirty="0"/>
              <a:t>Ensure that a receiver does not miss the “preamble” even if its channel polling time falls in a gap between the wakeup packets.</a:t>
            </a:r>
          </a:p>
          <a:p>
            <a:pPr algn="ctr">
              <a:buNone/>
            </a:pPr>
            <a:r>
              <a:rPr lang="en-US" sz="2800" i="1" dirty="0">
                <a:solidFill>
                  <a:srgbClr val="FF0000"/>
                </a:solidFill>
              </a:rPr>
              <a:t>To reduce these gaps: pre-load the wakeup packet into the radio buffer before carrier sense, then resend the same packet from the buffer multiple times to make up a long preamble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3953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Design of SCP-MAC</a:t>
            </a:r>
          </a:p>
          <a:p>
            <a:r>
              <a:rPr lang="en-US" dirty="0" smtClean="0"/>
              <a:t>Lower Bound of Energy Performance with Periodic Traffic</a:t>
            </a:r>
          </a:p>
          <a:p>
            <a:r>
              <a:rPr lang="en-US" dirty="0" smtClean="0"/>
              <a:t>Protocol Implementation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Experimental Evaluation</a:t>
            </a:r>
          </a:p>
          <a:p>
            <a:r>
              <a:rPr lang="en-US" dirty="0" smtClean="0"/>
              <a:t>Related Work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0724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WSN applications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00600" y="3882413"/>
            <a:ext cx="4038600" cy="2365987"/>
          </a:xfrm>
        </p:spPr>
        <p:txBody>
          <a:bodyPr>
            <a:normAutofit/>
          </a:bodyPr>
          <a:lstStyle/>
          <a:p>
            <a:r>
              <a:rPr lang="en-US" dirty="0" smtClean="0"/>
              <a:t>Sensor deployments for months or years</a:t>
            </a:r>
          </a:p>
          <a:p>
            <a:r>
              <a:rPr lang="en-US" dirty="0" smtClean="0"/>
              <a:t>Energy is crucial</a:t>
            </a:r>
          </a:p>
          <a:p>
            <a:r>
              <a:rPr lang="en-US" dirty="0" smtClean="0"/>
              <a:t>Idle listening waste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91630"/>
            <a:ext cx="3047999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WaterInVineya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3400" y="4038600"/>
            <a:ext cx="3060000" cy="1905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2076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Optimal setup with periodic traffic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Comparing </a:t>
            </a:r>
            <a:r>
              <a:rPr lang="en-US" dirty="0"/>
              <a:t>the energy performance of SCP and LPL under optimal configuration with completely periodic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Adaptive channel polling and overhearing avoidance are turned off.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MAC parameters vary based on network size and data rate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Placing 10 nodes in a single hop network.</a:t>
            </a:r>
          </a:p>
          <a:p>
            <a:r>
              <a:rPr lang="en-US" dirty="0"/>
              <a:t>Each node periodically generates a 40B message (not including preamble).</a:t>
            </a:r>
          </a:p>
          <a:p>
            <a:r>
              <a:rPr lang="en-US" dirty="0"/>
              <a:t>Each node’s message generation interval from 50–300s.</a:t>
            </a:r>
          </a:p>
          <a:p>
            <a:r>
              <a:rPr lang="en-US" dirty="0"/>
              <a:t>Run each experiment for 5 message periods, generating 50 total messages over each experiment.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0724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Optimal setup with periodic traffic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447800"/>
            <a:ext cx="3929090" cy="307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766" y="4953000"/>
            <a:ext cx="568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energy consumption (J) for each node as traffic rate varies (assuming optimal configuration and periodic traffic)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62285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Optimal setup with periodic traffic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724400"/>
            <a:ext cx="568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Mean energy consumption rate (J/s or W) for each node as traffic rate varies. The radios are the CC1000 (solid lines) and CC2420 (dashed)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447800"/>
            <a:ext cx="38597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1816493"/>
            <a:ext cx="2776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consumption of LPL</a:t>
            </a:r>
          </a:p>
          <a:p>
            <a:r>
              <a:rPr lang="en-US" dirty="0" smtClean="0"/>
              <a:t>increases on faster radio,</a:t>
            </a:r>
          </a:p>
          <a:p>
            <a:r>
              <a:rPr lang="en-US" dirty="0"/>
              <a:t>w</a:t>
            </a:r>
            <a:r>
              <a:rPr lang="en-US" dirty="0" smtClean="0"/>
              <a:t>hile SCP decreases energy</a:t>
            </a:r>
          </a:p>
          <a:p>
            <a:r>
              <a:rPr lang="en-US" dirty="0" smtClean="0"/>
              <a:t>Consumption.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86132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with unanticipated traffic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many applications the traffic load is less predictable (fire detection in forests).</a:t>
            </a:r>
          </a:p>
          <a:p>
            <a:endParaRPr lang="en-US" dirty="0"/>
          </a:p>
          <a:p>
            <a:r>
              <a:rPr lang="en-US" dirty="0"/>
              <a:t>Tuning LPL and SCP for a 0.3% duty cycle, polling every second.</a:t>
            </a:r>
          </a:p>
          <a:p>
            <a:endParaRPr lang="en-US" dirty="0"/>
          </a:p>
          <a:p>
            <a:r>
              <a:rPr lang="en-US" dirty="0"/>
              <a:t>All other parameters match the prior experiment.</a:t>
            </a:r>
          </a:p>
          <a:p>
            <a:endParaRPr lang="en-US" dirty="0"/>
          </a:p>
          <a:p>
            <a:r>
              <a:rPr lang="en-US" dirty="0"/>
              <a:t>Each node generates 20 100B long messages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4302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with unanticipated traffic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0"/>
            <a:ext cx="392632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4992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/>
              <a:t>Energy consumptions on heavy traffic load with very low duty cycle configurations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291" y="2277070"/>
            <a:ext cx="4250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LPL consumes about 8 times more energy</a:t>
            </a:r>
          </a:p>
          <a:p>
            <a:r>
              <a:rPr lang="en-US" dirty="0" smtClean="0"/>
              <a:t>than SCP to transmit equal amount of data.</a:t>
            </a:r>
          </a:p>
          <a:p>
            <a:r>
              <a:rPr lang="en-US" dirty="0" smtClean="0"/>
              <a:t>This is due to long preambles of LPL.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5429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with unanticipated traffic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4071966" cy="32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00741" y="4917823"/>
            <a:ext cx="372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 on heavy traffic load with</a:t>
            </a:r>
          </a:p>
          <a:p>
            <a:r>
              <a:rPr lang="en-US" dirty="0" smtClean="0"/>
              <a:t>very low duty cycle configuration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200467"/>
            <a:ext cx="374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effective two-phase contention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4264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in a Multi-hop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9-hop linear network with 10 nodes.</a:t>
            </a:r>
          </a:p>
          <a:p>
            <a:endParaRPr lang="en-US" dirty="0"/>
          </a:p>
          <a:p>
            <a:r>
              <a:rPr lang="en-US" dirty="0"/>
              <a:t>Adaptive channel polling is designed to reduce latency.</a:t>
            </a:r>
          </a:p>
          <a:p>
            <a:endParaRPr lang="en-US" dirty="0"/>
          </a:p>
          <a:p>
            <a:r>
              <a:rPr lang="en-US" dirty="0"/>
              <a:t>All packets are sent as unicast without RTS/CTS.</a:t>
            </a:r>
          </a:p>
          <a:p>
            <a:endParaRPr lang="en-US" dirty="0"/>
          </a:p>
          <a:p>
            <a:r>
              <a:rPr lang="en-US" dirty="0"/>
              <a:t>Acknowledgments with up to three retries.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3961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in a Multi-hop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428735"/>
            <a:ext cx="4238247" cy="337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4916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/>
              <a:t>Mean energy consumption per node for </a:t>
            </a:r>
            <a:r>
              <a:rPr lang="en-US" dirty="0" smtClean="0"/>
              <a:t>multi-hop </a:t>
            </a:r>
            <a:r>
              <a:rPr lang="en-US" dirty="0"/>
              <a:t>experiments (20 packets over 9 hops)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727884"/>
            <a:ext cx="39036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SCP-basic: SCP without adaptive</a:t>
            </a:r>
          </a:p>
          <a:p>
            <a:r>
              <a:rPr lang="en-US" dirty="0" smtClean="0"/>
              <a:t>channel polling.</a:t>
            </a:r>
          </a:p>
          <a:p>
            <a:r>
              <a:rPr lang="en-US" dirty="0" smtClean="0"/>
              <a:t>SCP-full: SCP with adaptive channel</a:t>
            </a:r>
          </a:p>
          <a:p>
            <a:r>
              <a:rPr lang="en-US" dirty="0" smtClean="0"/>
              <a:t>polling.</a:t>
            </a:r>
          </a:p>
          <a:p>
            <a:r>
              <a:rPr lang="en-US" dirty="0" smtClean="0"/>
              <a:t>LPL consumes 20-40 times more energy</a:t>
            </a:r>
          </a:p>
          <a:p>
            <a:r>
              <a:rPr lang="en-US" dirty="0" smtClean="0"/>
              <a:t>Than SCP full.</a:t>
            </a:r>
          </a:p>
          <a:p>
            <a:r>
              <a:rPr lang="en-US" dirty="0" smtClean="0"/>
              <a:t>Reason: Long preambles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88381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in a Multi-hop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4916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Mean packet latency over 9 hops at the heaviest 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727884"/>
            <a:ext cx="3518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SCP-basic and LPL have comparable</a:t>
            </a:r>
          </a:p>
          <a:p>
            <a:r>
              <a:rPr lang="en-US" dirty="0" smtClean="0"/>
              <a:t>latency.</a:t>
            </a:r>
          </a:p>
          <a:p>
            <a:r>
              <a:rPr lang="en-US" dirty="0" smtClean="0"/>
              <a:t>Power of adaptive polling!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41398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684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Design of SCP-MAC</a:t>
            </a:r>
          </a:p>
          <a:p>
            <a:r>
              <a:rPr lang="en-US" dirty="0" smtClean="0"/>
              <a:t>Lower Bound of Energy Performance with Periodic Traffic</a:t>
            </a:r>
          </a:p>
          <a:p>
            <a:r>
              <a:rPr lang="en-US" dirty="0" smtClean="0"/>
              <a:t>Protocol Implementation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Related 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49181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Channel Polling &amp; Duty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Polling</a:t>
            </a:r>
          </a:p>
          <a:p>
            <a:pPr lvl="1"/>
            <a:r>
              <a:rPr lang="en-US" dirty="0" smtClean="0"/>
              <a:t>Nodes wake up very briefly to check channel activity without actually receiving data</a:t>
            </a:r>
          </a:p>
          <a:p>
            <a:pPr lvl="1"/>
            <a:r>
              <a:rPr lang="en-US" dirty="0" smtClean="0"/>
              <a:t>Sender sends a long preamble to guarantee intersecting with a polling</a:t>
            </a:r>
            <a:endParaRPr lang="en-US" dirty="0"/>
          </a:p>
          <a:p>
            <a:r>
              <a:rPr lang="en-US" dirty="0" smtClean="0"/>
              <a:t>Duty Cycle</a:t>
            </a:r>
          </a:p>
          <a:p>
            <a:pPr lvl="1"/>
            <a:r>
              <a:rPr lang="en-US" dirty="0" smtClean="0"/>
              <a:t>Ratio between listen time and a full listen/sleep interval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4729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Power-save mode in IEEE 802.11 synchronizes wakeup times of nodes in a single-hop network.</a:t>
            </a:r>
          </a:p>
          <a:p>
            <a:r>
              <a:rPr lang="en-US" dirty="0"/>
              <a:t>S-MAC developed a fully distributed algorithm to synchronize the wakeup schedules of nodes in a multi-hop network.</a:t>
            </a:r>
          </a:p>
          <a:p>
            <a:r>
              <a:rPr lang="en-US" dirty="0"/>
              <a:t>T-MAC improves S-MAC by reducing the wakeup duration controlled by an adaptive timer.</a:t>
            </a:r>
          </a:p>
          <a:p>
            <a:r>
              <a:rPr lang="en-US" dirty="0" err="1"/>
              <a:t>WiseMAC</a:t>
            </a:r>
            <a:r>
              <a:rPr lang="en-US" dirty="0"/>
              <a:t> can reduce the preamble length after an initial unicast packet with a long preamble.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652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66928" indent="-457200">
              <a:buNone/>
            </a:pPr>
            <a:r>
              <a:rPr lang="en-US" dirty="0"/>
              <a:t>TDMA, second class of MAC protocols.</a:t>
            </a:r>
          </a:p>
          <a:p>
            <a:r>
              <a:rPr lang="en-US" dirty="0"/>
              <a:t>LEACH and BMA.</a:t>
            </a:r>
          </a:p>
          <a:p>
            <a:endParaRPr lang="en-US" dirty="0"/>
          </a:p>
          <a:p>
            <a:r>
              <a:rPr lang="en-US" dirty="0"/>
              <a:t>LMAC and TRAMA.</a:t>
            </a:r>
          </a:p>
          <a:p>
            <a:endParaRPr lang="en-US" dirty="0"/>
          </a:p>
          <a:p>
            <a:r>
              <a:rPr lang="en-US" dirty="0"/>
              <a:t>ZMAC, proposed a hybrid protocol to combine TDMA with CSMA.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0154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65213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28600"/>
            <a:ext cx="8077200" cy="1143000"/>
          </a:xfrm>
        </p:spPr>
        <p:txBody>
          <a:bodyPr/>
          <a:lstStyle/>
          <a:p>
            <a:r>
              <a:rPr lang="en-US" dirty="0" smtClean="0"/>
              <a:t>LPL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Low Power Listening</a:t>
            </a:r>
          </a:p>
          <a:p>
            <a:pPr lvl="1"/>
            <a:r>
              <a:rPr lang="en-US" dirty="0" err="1" smtClean="0"/>
              <a:t>WiseMAC</a:t>
            </a:r>
            <a:r>
              <a:rPr lang="en-US" dirty="0" smtClean="0"/>
              <a:t>, B-MAC </a:t>
            </a:r>
            <a:endParaRPr lang="en-US" dirty="0" smtClean="0"/>
          </a:p>
          <a:p>
            <a:r>
              <a:rPr lang="en-US" dirty="0" smtClean="0"/>
              <a:t>Very Brief channel polling activity</a:t>
            </a:r>
          </a:p>
          <a:p>
            <a:r>
              <a:rPr lang="en-US" dirty="0" smtClean="0"/>
              <a:t>Long Preambles</a:t>
            </a:r>
          </a:p>
          <a:p>
            <a:r>
              <a:rPr lang="en-US" dirty="0" smtClean="0"/>
              <a:t>Save energy particularly during low network utilization</a:t>
            </a:r>
          </a:p>
          <a:p>
            <a:r>
              <a:rPr lang="en-US" dirty="0" smtClean="0"/>
              <a:t>Synchronization cost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Long Preambles</a:t>
            </a:r>
          </a:p>
          <a:p>
            <a:pPr lvl="1"/>
            <a:r>
              <a:rPr lang="en-US" dirty="0" smtClean="0"/>
              <a:t>Limit Duty Cycle 1-2%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96160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SCP – Scheduled Channel Polling </a:t>
            </a:r>
            <a:br>
              <a:rPr lang="en-US" dirty="0" smtClean="0"/>
            </a:br>
            <a:r>
              <a:rPr lang="en-US" dirty="0" smtClean="0"/>
              <a:t>vs. LPL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4703" y="8720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522083"/>
              </p:ext>
            </p:extLst>
          </p:nvPr>
        </p:nvGraphicFramePr>
        <p:xfrm>
          <a:off x="990600" y="1600200"/>
          <a:ext cx="7239000" cy="41903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19500"/>
                <a:gridCol w="3619500"/>
              </a:tblGrid>
              <a:tr h="14471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Low-power</a:t>
                      </a:r>
                      <a:r>
                        <a:rPr lang="en-US" sz="2400" baseline="0" dirty="0" smtClean="0"/>
                        <a:t> Listening (LPL)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Scheduled</a:t>
                      </a:r>
                      <a:r>
                        <a:rPr lang="en-US" sz="2400" baseline="0" dirty="0" smtClean="0"/>
                        <a:t> Channel Polling </a:t>
                      </a:r>
                    </a:p>
                    <a:p>
                      <a:r>
                        <a:rPr lang="en-US" sz="2400" baseline="0" dirty="0" smtClean="0"/>
                        <a:t>(SCP)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21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r>
                        <a:rPr lang="en-US" baseline="0" dirty="0" smtClean="0"/>
                        <a:t> gained at much big cost for senders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r>
                        <a:rPr lang="en-US" baseline="0" dirty="0" smtClean="0"/>
                        <a:t> configurations for synchronizing channel polling, minimized energy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21">
                <a:tc>
                  <a:txBody>
                    <a:bodyPr/>
                    <a:lstStyle/>
                    <a:p>
                      <a:r>
                        <a:rPr lang="en-US" dirty="0" smtClean="0"/>
                        <a:t>Very sensitive to tuning for neighborhood size and traffic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 well to variable traffic, broadcast,</a:t>
                      </a:r>
                      <a:r>
                        <a:rPr lang="en-US" baseline="0" dirty="0" smtClean="0"/>
                        <a:t> unicast under </a:t>
                      </a:r>
                      <a:r>
                        <a:rPr lang="en-US" baseline="0" dirty="0" err="1" smtClean="0"/>
                        <a:t>bursty</a:t>
                      </a:r>
                      <a:r>
                        <a:rPr lang="en-US" baseline="0" dirty="0" smtClean="0"/>
                        <a:t> traffic rates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21">
                <a:tc>
                  <a:txBody>
                    <a:bodyPr/>
                    <a:lstStyle/>
                    <a:p>
                      <a:r>
                        <a:rPr lang="en-US" dirty="0" smtClean="0"/>
                        <a:t>Hard</a:t>
                      </a:r>
                      <a:r>
                        <a:rPr lang="en-US" baseline="0" dirty="0" smtClean="0"/>
                        <a:t> to adapt to newer radios like 802.15.4 due to limited preamble size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operate effectively on new radios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22268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of SCP-MAC</a:t>
            </a:r>
          </a:p>
          <a:p>
            <a:r>
              <a:rPr lang="en-US" dirty="0" smtClean="0"/>
              <a:t>Lower Bound of Energy Performance with Periodic Traffic</a:t>
            </a:r>
          </a:p>
          <a:p>
            <a:r>
              <a:rPr lang="en-US" dirty="0" smtClean="0"/>
              <a:t>Protocol Implementation</a:t>
            </a:r>
          </a:p>
          <a:p>
            <a:r>
              <a:rPr lang="en-US" dirty="0" smtClean="0"/>
              <a:t>Experimental Evaluation</a:t>
            </a:r>
          </a:p>
          <a:p>
            <a:r>
              <a:rPr lang="en-US" dirty="0" smtClean="0"/>
              <a:t>Related Work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1010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Synchronized Channel Polling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792082"/>
            <a:ext cx="4038600" cy="283946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876800" y="1524000"/>
            <a:ext cx="3733800" cy="4525963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Synchronization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Short wake-up tones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Reduces overhearing cost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Effective for broadcast and unicast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Reduce Sync Cost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Broadcasts Sync schedules to neighbors by SYNC packet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Piggyback information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481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Adaptive Channel Polling and Multi-hop Streaming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676400"/>
            <a:ext cx="6858000" cy="255671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76400" y="4343400"/>
            <a:ext cx="6096000" cy="2362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Basic idea: Add additional high-frequency polling slots to nodes on the path.</a:t>
            </a:r>
          </a:p>
          <a:p>
            <a:pPr marL="0" indent="0">
              <a:buNone/>
            </a:pPr>
            <a:r>
              <a:rPr lang="en-US" dirty="0" smtClean="0"/>
              <a:t>Short burst: Apply strategy to next node before sending</a:t>
            </a:r>
          </a:p>
          <a:p>
            <a:pPr marL="0" indent="0">
              <a:buNone/>
            </a:pPr>
            <a:r>
              <a:rPr lang="en-US" dirty="0" smtClean="0"/>
              <a:t>Long burst: Apply strategy to all nodes on the path before sending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547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4193</Words>
  <Application>Microsoft Macintosh PowerPoint</Application>
  <PresentationFormat>On-screen Show (4:3)</PresentationFormat>
  <Paragraphs>474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Training New Employees</vt:lpstr>
      <vt:lpstr>Ultra-Low Duty Cycle MAC with Scheduled Channel Polling</vt:lpstr>
      <vt:lpstr>Outline</vt:lpstr>
      <vt:lpstr>WSN applications</vt:lpstr>
      <vt:lpstr>Channel Polling &amp; Duty Cycle</vt:lpstr>
      <vt:lpstr>LPL</vt:lpstr>
      <vt:lpstr>SCP – Scheduled Channel Polling  vs. LPL</vt:lpstr>
      <vt:lpstr>Outline</vt:lpstr>
      <vt:lpstr>Synchronized Channel Polling</vt:lpstr>
      <vt:lpstr>Adaptive Channel Polling and Multi-hop Streaming</vt:lpstr>
      <vt:lpstr>Other Optimizations</vt:lpstr>
      <vt:lpstr>Outline</vt:lpstr>
      <vt:lpstr>Models and Metrics</vt:lpstr>
      <vt:lpstr>Models and Metrics</vt:lpstr>
      <vt:lpstr>Asynchronous Channel Polling: LPL</vt:lpstr>
      <vt:lpstr>Scheduled Channel Polling: SCP</vt:lpstr>
      <vt:lpstr>Scheduled Channel Polling: SCP</vt:lpstr>
      <vt:lpstr>Scheduled Channel Polling: SCP</vt:lpstr>
      <vt:lpstr>Outline</vt:lpstr>
      <vt:lpstr>Protocol Implementation</vt:lpstr>
      <vt:lpstr>Software Architecture</vt:lpstr>
      <vt:lpstr>Physical Layer</vt:lpstr>
      <vt:lpstr>CSMA layer</vt:lpstr>
      <vt:lpstr>LPL layer</vt:lpstr>
      <vt:lpstr>SCP layer</vt:lpstr>
      <vt:lpstr>Interaction with TinyOS</vt:lpstr>
      <vt:lpstr>Efficient piggybacking of synchronization information</vt:lpstr>
      <vt:lpstr>Port to IEEE 802.15.4 Radio</vt:lpstr>
      <vt:lpstr>Port to IEEE 802.15.4 Radio</vt:lpstr>
      <vt:lpstr>Outline</vt:lpstr>
      <vt:lpstr>Optimal setup with periodic traffic</vt:lpstr>
      <vt:lpstr>Optimal setup with periodic traffic</vt:lpstr>
      <vt:lpstr>Optimal setup with periodic traffic</vt:lpstr>
      <vt:lpstr>Performance with unanticipated traffic</vt:lpstr>
      <vt:lpstr>Performance with unanticipated traffic</vt:lpstr>
      <vt:lpstr>Performance with unanticipated traffic</vt:lpstr>
      <vt:lpstr>Performance in a Multi-hop Network</vt:lpstr>
      <vt:lpstr>Performance in a Multi-hop Network</vt:lpstr>
      <vt:lpstr>Performance in a Multi-hop Network</vt:lpstr>
      <vt:lpstr>Outline</vt:lpstr>
      <vt:lpstr>Related Work</vt:lpstr>
      <vt:lpstr>Related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2011-11-20T08:44:33Z</dcterms:modified>
</cp:coreProperties>
</file>