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1"/>
  </p:notesMasterIdLst>
  <p:handoutMasterIdLst>
    <p:handoutMasterId r:id="rId52"/>
  </p:handoutMasterIdLst>
  <p:sldIdLst>
    <p:sldId id="256" r:id="rId2"/>
    <p:sldId id="368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9" r:id="rId47"/>
    <p:sldId id="416" r:id="rId48"/>
    <p:sldId id="417" r:id="rId49"/>
    <p:sldId id="418" r:id="rId50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003366"/>
    <a:srgbClr val="CC0000"/>
    <a:srgbClr val="008000"/>
    <a:srgbClr val="FFFF00"/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7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30.xml"/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21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412776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Routing Primer</a:t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746303"/>
            <a:ext cx="6005513" cy="99506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CS 577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990033"/>
                </a:solidFill>
                <a:latin typeface="Comic Sans MS" pitchFamily="66" charset="0"/>
              </a:rPr>
              <a:t>Routing algorithm</a:t>
            </a:r>
            <a:r>
              <a:rPr lang="en-US" dirty="0" smtClean="0">
                <a:solidFill>
                  <a:srgbClr val="990033"/>
                </a:solidFill>
                <a:latin typeface="Comic Sans MS" pitchFamily="66" charset="0"/>
              </a:rPr>
              <a:t>::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/>
              <a:t>that part of the Network Layer responsible for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deciding  on which output line to transmit an incoming packet.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 Remember: For virtual circuit subnets the routing decision is made ONLY at set up.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Algorithm  properties</a:t>
            </a:r>
            <a:r>
              <a:rPr lang="en-US" dirty="0" smtClean="0">
                <a:solidFill>
                  <a:srgbClr val="008000"/>
                </a:solidFill>
              </a:rPr>
              <a:t>:: </a:t>
            </a:r>
            <a:r>
              <a:rPr lang="en-US" dirty="0" smtClean="0"/>
              <a:t>correctness, simplicity, robustness, stability, fairness, optimality, and scalability.</a:t>
            </a:r>
            <a:endParaRPr lang="en-US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2051"/>
          <p:cNvSpPr txBox="1">
            <a:spLocks noChangeArrowheads="1"/>
          </p:cNvSpPr>
          <p:nvPr/>
        </p:nvSpPr>
        <p:spPr bwMode="auto">
          <a:xfrm>
            <a:off x="381000" y="1500174"/>
            <a:ext cx="4114800" cy="4170362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based on current measurements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of traffic and/or topology.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 centralized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 isolated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 distributed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052"/>
          <p:cNvSpPr txBox="1">
            <a:spLocks noChangeArrowheads="1"/>
          </p:cNvSpPr>
          <p:nvPr/>
        </p:nvSpPr>
        <p:spPr>
          <a:xfrm>
            <a:off x="4648200" y="1500174"/>
            <a:ext cx="3810000" cy="417671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Non-Adaptive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 computed in advance and off-line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flooding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static routing using shortest path algorithms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 Routing </a:t>
            </a:r>
            <a:r>
              <a:rPr lang="en-US" sz="3200" dirty="0" smtClean="0">
                <a:solidFill>
                  <a:srgbClr val="FFCC66"/>
                </a:solidFill>
              </a:rPr>
              <a:t>[</a:t>
            </a:r>
            <a:r>
              <a:rPr lang="en-US" sz="3200" dirty="0" err="1" smtClean="0">
                <a:solidFill>
                  <a:srgbClr val="FFCC66"/>
                </a:solidFill>
              </a:rPr>
              <a:t>Halsall</a:t>
            </a:r>
            <a:r>
              <a:rPr lang="en-US" sz="3200" dirty="0" smtClean="0">
                <a:solidFill>
                  <a:srgbClr val="FFCC66"/>
                </a:solidFill>
              </a:rPr>
              <a:t>]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2107" y="1142984"/>
            <a:ext cx="2514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Adaptive Routing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4844" y="2168509"/>
            <a:ext cx="2514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Centralized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11607" y="2222484"/>
            <a:ext cx="25146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Distributed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82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Intradomain routing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434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Interdomain routing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244" y="4683109"/>
            <a:ext cx="3048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Distance Vector routing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81492" y="4786322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Link State routing</a:t>
            </a:r>
          </a:p>
        </p:txBody>
      </p:sp>
      <p:cxnSp>
        <p:nvCxnSpPr>
          <p:cNvPr id="13" name="AutoShape 12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2162144" y="1647809"/>
            <a:ext cx="2227263" cy="520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4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5468907" y="2778109"/>
            <a:ext cx="884237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5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2847944" y="2778109"/>
            <a:ext cx="2620963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7"/>
          <p:cNvCxnSpPr>
            <a:cxnSpLocks noChangeShapeType="1"/>
            <a:stCxn id="9" idx="2"/>
            <a:endCxn id="11" idx="0"/>
          </p:cNvCxnSpPr>
          <p:nvPr/>
        </p:nvCxnSpPr>
        <p:spPr bwMode="auto">
          <a:xfrm flipH="1">
            <a:off x="1819244" y="3844909"/>
            <a:ext cx="1028700" cy="838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8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3748862" y="2943991"/>
            <a:ext cx="941413" cy="27432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42910" y="3252790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IGP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886728" y="3324228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EGP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400644" y="3768709"/>
            <a:ext cx="1828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BGP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IDRP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186254" y="5292709"/>
            <a:ext cx="2743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OSPF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IS-IS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PNNI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590644" y="5292709"/>
            <a:ext cx="9144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RIP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666844" y="2701909"/>
            <a:ext cx="914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[RCC]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47632" y="3844909"/>
            <a:ext cx="17526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Interior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215206" y="3890970"/>
            <a:ext cx="17526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Exterior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588094" y="2260584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Isolated</a:t>
            </a:r>
          </a:p>
        </p:txBody>
      </p:sp>
      <p:cxnSp>
        <p:nvCxnSpPr>
          <p:cNvPr id="27" name="AutoShape 28"/>
          <p:cNvCxnSpPr>
            <a:cxnSpLocks noChangeShapeType="1"/>
            <a:stCxn id="6" idx="2"/>
          </p:cNvCxnSpPr>
          <p:nvPr/>
        </p:nvCxnSpPr>
        <p:spPr bwMode="auto">
          <a:xfrm>
            <a:off x="4389407" y="1647809"/>
            <a:ext cx="1049337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9"/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4389407" y="1647809"/>
            <a:ext cx="3455987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781394" y="4659297"/>
            <a:ext cx="3486150" cy="1428750"/>
          </a:xfrm>
          <a:prstGeom prst="ellipse">
            <a:avLst/>
          </a:prstGeom>
          <a:noFill/>
          <a:ln w="25400" algn="ctr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0" y="4383072"/>
            <a:ext cx="3643306" cy="1490662"/>
          </a:xfrm>
          <a:prstGeom prst="ellipse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{Tanenbaum &amp; Perlman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715016"/>
            <a:ext cx="6005513" cy="100013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Advanced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399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46" y="1142984"/>
            <a:ext cx="89296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Historically known as the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ARPANET routing algorithm {or known as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Bellman-Ford (BF) algorithm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}.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BF Basic idea: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maintains a Distance Vector table containing the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between itself and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possible destination nodes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Distances,based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on a chosen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metric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are computed using information from 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neighbors’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vectors.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Metric: usually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hops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or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delay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Routing Primer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0080" y="1122381"/>
            <a:ext cx="8458200" cy="3048000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Information kept by DV router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has an ID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associated with each link connected to a router, there is a link cost (static or dynamic).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80" y="4322781"/>
            <a:ext cx="8458200" cy="1820863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Distance Vector Table Initialization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itself  =  0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ALL other routers  =  infinity number</a:t>
            </a:r>
          </a:p>
        </p:txBody>
      </p:sp>
    </p:spTree>
    <p:extLst>
      <p:ext uri="{BB962C8B-B14F-4D97-AF65-F5344CB8AC3E}">
        <p14:creationId xmlns:p14="http://schemas.microsoft.com/office/powerpoint/2010/main" val="13820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Distance Vector Algorithm </a:t>
            </a:r>
            <a:r>
              <a:rPr lang="en-US" sz="3200" dirty="0" smtClean="0">
                <a:solidFill>
                  <a:srgbClr val="FFCC66"/>
                </a:solidFill>
              </a:rPr>
              <a:t>[Perlman]</a:t>
            </a:r>
            <a:endParaRPr lang="en-US" sz="3200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3474" y="1285860"/>
            <a:ext cx="8458200" cy="4724400"/>
          </a:xfrm>
          <a:prstGeom prst="rect">
            <a:avLst/>
          </a:prstGeom>
          <a:noFill/>
          <a:ln w="25400" cap="flat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marR="0" lvl="0" indent="-5159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A router transmits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of its neighbors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a routing packet.</a:t>
            </a:r>
          </a:p>
          <a:p>
            <a:pPr marL="515938" marR="0" lvl="0" indent="-5159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Each router receives and saves the most recently received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each of its neighbors.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A router recalculates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when: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receives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distance vector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from a neighbor containing different information than before.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discovers that a link to a neighbor has gone down (i.e.,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a topology change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DV calculation is based on minimizing the cost to each destination.</a:t>
            </a:r>
          </a:p>
        </p:txBody>
      </p:sp>
    </p:spTree>
    <p:extLst>
      <p:ext uri="{BB962C8B-B14F-4D97-AF65-F5344CB8AC3E}">
        <p14:creationId xmlns:p14="http://schemas.microsoft.com/office/powerpoint/2010/main" val="23292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58082" y="5857892"/>
            <a:ext cx="1643074" cy="357190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Picture 4" descr="5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24744"/>
            <a:ext cx="5562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21495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5-9.(a) A subnet. (b) Input from A, I, H, K, and the new routing table for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79712" y="2780928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57400" y="1726210"/>
            <a:ext cx="444624" cy="130872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195736" y="2348880"/>
            <a:ext cx="1283568" cy="65436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763688" y="3003240"/>
            <a:ext cx="385192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195736" y="3029032"/>
            <a:ext cx="779512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37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571612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{Kurose &amp; Ross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715016"/>
            <a:ext cx="6005513" cy="100013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08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Bellman-Ford Equation (dynamic programming)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Define</a:t>
            </a:r>
          </a:p>
          <a:p>
            <a:pPr>
              <a:buFont typeface="ZapfDingbats" pitchFamily="82" charset="2"/>
              <a:buNone/>
            </a:pPr>
            <a:r>
              <a:rPr lang="en-US" sz="2800" dirty="0" err="1" smtClean="0"/>
              <a:t>d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(y) := cost of least-cost path from x to y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Then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x</a:t>
            </a:r>
            <a:r>
              <a:rPr lang="en-US" dirty="0" smtClean="0">
                <a:solidFill>
                  <a:schemeClr val="accent2"/>
                </a:solidFill>
              </a:rPr>
              <a:t>(y) = min {c(</a:t>
            </a:r>
            <a:r>
              <a:rPr lang="en-US" dirty="0" err="1" smtClean="0">
                <a:solidFill>
                  <a:schemeClr val="accent2"/>
                </a:solidFill>
              </a:rPr>
              <a:t>x,v</a:t>
            </a:r>
            <a:r>
              <a:rPr lang="en-US" dirty="0" smtClean="0">
                <a:solidFill>
                  <a:schemeClr val="accent2"/>
                </a:solidFill>
              </a:rPr>
              <a:t>) +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(y)}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where min is taken over all neighbors v of x.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64" y="4538971"/>
            <a:ext cx="33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v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7192" y="4168251"/>
            <a:ext cx="6602328" cy="76094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Point-to-Point Routing (WAN)</a:t>
            </a:r>
          </a:p>
          <a:p>
            <a:r>
              <a:rPr lang="en-US" dirty="0" smtClean="0"/>
              <a:t>Routing Classification</a:t>
            </a:r>
          </a:p>
          <a:p>
            <a:r>
              <a:rPr lang="en-US" dirty="0" smtClean="0"/>
              <a:t>Distance Vector Routing</a:t>
            </a:r>
          </a:p>
          <a:p>
            <a:r>
              <a:rPr lang="en-US" dirty="0" smtClean="0"/>
              <a:t>Link State Routing</a:t>
            </a:r>
          </a:p>
          <a:p>
            <a:r>
              <a:rPr lang="en-US" dirty="0" smtClean="0"/>
              <a:t>RIP</a:t>
            </a:r>
            <a:endParaRPr lang="en-US" dirty="0"/>
          </a:p>
          <a:p>
            <a:r>
              <a:rPr lang="en-US" dirty="0" smtClean="0"/>
              <a:t>OSPF</a:t>
            </a:r>
          </a:p>
          <a:p>
            <a:r>
              <a:rPr lang="en-US" dirty="0" smtClean="0"/>
              <a:t>BGP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19" y="321"/>
                </a:cxn>
                <a:cxn ang="0">
                  <a:pos x="529" y="35"/>
                </a:cxn>
                <a:cxn ang="0">
                  <a:pos x="1551" y="111"/>
                </a:cxn>
                <a:cxn ang="0">
                  <a:pos x="1968" y="483"/>
                </a:cxn>
                <a:cxn ang="0">
                  <a:pos x="2199" y="906"/>
                </a:cxn>
                <a:cxn ang="0">
                  <a:pos x="1659" y="1314"/>
                </a:cxn>
                <a:cxn ang="0">
                  <a:pos x="993" y="1386"/>
                </a:cxn>
                <a:cxn ang="0">
                  <a:pos x="465" y="1356"/>
                </a:cxn>
                <a:cxn ang="0">
                  <a:pos x="102" y="1068"/>
                </a:cxn>
                <a:cxn ang="0">
                  <a:pos x="0" y="624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7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366" y="0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/>
              <a:ahLst/>
              <a:cxnLst>
                <a:cxn ang="0">
                  <a:pos x="276" y="264"/>
                </a:cxn>
                <a:cxn ang="0">
                  <a:pos x="0" y="0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/>
              <a:ahLst/>
              <a:cxnLst>
                <a:cxn ang="0">
                  <a:pos x="396" y="267"/>
                </a:cxn>
                <a:cxn ang="0">
                  <a:pos x="0" y="0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/>
              <a:ahLst/>
              <a:cxnLst>
                <a:cxn ang="0">
                  <a:pos x="1110" y="342"/>
                </a:cxn>
                <a:cxn ang="0">
                  <a:pos x="0" y="645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7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7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3751" y="2099"/>
              <a:ext cx="228" cy="288"/>
              <a:chOff x="2943" y="2399"/>
              <a:chExt cx="230" cy="288"/>
            </a:xfrm>
          </p:grpSpPr>
          <p:sp>
            <p:nvSpPr>
              <p:cNvPr id="7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6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6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Clearly,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u</a:t>
            </a:r>
            <a:r>
              <a:rPr lang="en-US" sz="2400" dirty="0"/>
              <a:t>(z) = min { c(</a:t>
            </a:r>
            <a:r>
              <a:rPr lang="en-US" sz="2400" dirty="0" err="1"/>
              <a:t>u,v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v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u,x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u,w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w</a:t>
            </a:r>
            <a:r>
              <a:rPr lang="en-US" sz="2400" dirty="0"/>
              <a:t>(z) }</a:t>
            </a:r>
          </a:p>
          <a:p>
            <a:r>
              <a:rPr lang="en-US" sz="2400" dirty="0"/>
              <a:t>         = min {2 + 5,</a:t>
            </a:r>
          </a:p>
          <a:p>
            <a:r>
              <a:rPr lang="en-US" sz="2400" dirty="0"/>
              <a:t>                    1 + 3,</a:t>
            </a:r>
          </a:p>
          <a:p>
            <a:r>
              <a:rPr lang="en-US" sz="2400" dirty="0"/>
              <a:t>                    5 + 3}  = 4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285720" y="4788298"/>
            <a:ext cx="6284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The node </a:t>
            </a:r>
            <a:r>
              <a:rPr lang="en-US" sz="2400" dirty="0">
                <a:solidFill>
                  <a:schemeClr val="accent2"/>
                </a:solidFill>
              </a:rPr>
              <a:t>that achieves minimum is next</a:t>
            </a:r>
          </a:p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hop </a:t>
            </a:r>
            <a:r>
              <a:rPr lang="en-US" sz="2400" dirty="0">
                <a:solidFill>
                  <a:schemeClr val="accent2"/>
                </a:solidFill>
              </a:rPr>
              <a:t>in shortest path </a:t>
            </a:r>
            <a:r>
              <a:rPr lang="en-US" sz="2400" dirty="0">
                <a:solidFill>
                  <a:schemeClr val="accent2"/>
                </a:solidFill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>
                <a:solidFill>
                  <a:schemeClr val="accent2"/>
                </a:solidFill>
              </a:rPr>
              <a:t>forwarding </a:t>
            </a:r>
            <a:r>
              <a:rPr lang="en-US" sz="2400" dirty="0" smtClean="0">
                <a:solidFill>
                  <a:schemeClr val="accent2"/>
                </a:solidFill>
              </a:rPr>
              <a:t>table.</a:t>
            </a:r>
          </a:p>
          <a:p>
            <a:pPr algn="l"/>
            <a:r>
              <a:rPr lang="en-US" dirty="0" smtClean="0"/>
              <a:t>Namely, packets from u destined for z are</a:t>
            </a:r>
          </a:p>
          <a:p>
            <a:pPr algn="l"/>
            <a:r>
              <a:rPr lang="en-US" dirty="0" smtClean="0"/>
              <a:t>forwarded out l</a:t>
            </a:r>
            <a:r>
              <a:rPr lang="en-US" sz="2400" dirty="0" smtClean="0"/>
              <a:t>ink between u and x.</a:t>
            </a:r>
            <a:endParaRPr lang="en-US" sz="2400" dirty="0"/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B-F equation says:</a:t>
            </a:r>
          </a:p>
        </p:txBody>
      </p: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</a:t>
            </a:r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 bwMode="auto">
          <a:xfrm>
            <a:off x="214282" y="235743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000364" y="2428868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4" name="Straight Arrow Connector 83"/>
          <p:cNvCxnSpPr>
            <a:stCxn id="44" idx="0"/>
            <a:endCxn id="71" idx="1"/>
          </p:cNvCxnSpPr>
          <p:nvPr/>
        </p:nvCxnSpPr>
        <p:spPr bwMode="auto">
          <a:xfrm>
            <a:off x="724176" y="2856177"/>
            <a:ext cx="487087" cy="47439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652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43044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= estimate of least cost from x to y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knows cost to each neighbor v:  		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x,v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maintains  distance vector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 ]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also maintains its neighbors’ distance vectors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each neighbor v, x maintains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N ]</a:t>
            </a:r>
          </a:p>
        </p:txBody>
      </p:sp>
    </p:spTree>
    <p:extLst>
      <p:ext uri="{BB962C8B-B14F-4D97-AF65-F5344CB8AC3E}">
        <p14:creationId xmlns:p14="http://schemas.microsoft.com/office/powerpoint/2010/main" val="29565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71546"/>
            <a:ext cx="77724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lang="en-US" b="1" kern="0" noProof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DV 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idea: 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time-to-time, each node sends its own distance vector estimate to neighbors.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Asynchronous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a node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receives a new DV estimate from any neighbor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 saves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v’s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updates its own DV using B-F equation: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34" y="3967467"/>
            <a:ext cx="793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 </a:t>
            </a:r>
            <a:r>
              <a:rPr lang="en-US" sz="2400" b="1" dirty="0">
                <a:solidFill>
                  <a:schemeClr val="accent2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min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{c(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x,v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) +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(y)}    for each node y </a:t>
            </a:r>
            <a:r>
              <a:rPr lang="en-US" sz="2400" b="1" dirty="0">
                <a:solidFill>
                  <a:schemeClr val="accent2"/>
                </a:solidFill>
                <a:ea typeface="MS Mincho" pitchFamily="49" charset="-128"/>
              </a:rPr>
              <a:t>∊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5763" y="4786333"/>
            <a:ext cx="7772400" cy="11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1" dirty="0" smtClean="0"/>
              <a:t>Under </a:t>
            </a:r>
            <a:r>
              <a:rPr lang="en-US" sz="2400" b="1" dirty="0"/>
              <a:t>minor, natural conditions, the estimate </a:t>
            </a:r>
            <a:r>
              <a:rPr lang="en-US" sz="2400" b="1" dirty="0" err="1">
                <a:cs typeface="Times New Roman" pitchFamily="18" charset="0"/>
              </a:rPr>
              <a:t>D</a:t>
            </a:r>
            <a:r>
              <a:rPr lang="en-US" sz="2400" b="1" baseline="-30000" dirty="0" err="1">
                <a:cs typeface="Times New Roman" pitchFamily="18" charset="0"/>
              </a:rPr>
              <a:t>x</a:t>
            </a:r>
            <a:r>
              <a:rPr lang="en-US" sz="2400" b="1" dirty="0">
                <a:cs typeface="Times New Roman" pitchFamily="18" charset="0"/>
              </a:rPr>
              <a:t>(y) </a:t>
            </a:r>
            <a:r>
              <a:rPr lang="en-US" sz="2400" b="1" dirty="0" smtClean="0">
                <a:cs typeface="Times New Roman" pitchFamily="18" charset="0"/>
              </a:rPr>
              <a:t>converges </a:t>
            </a:r>
            <a:r>
              <a:rPr lang="en-US" sz="2400" b="1" dirty="0">
                <a:cs typeface="Times New Roman" pitchFamily="18" charset="0"/>
              </a:rPr>
              <a:t>to the actual least cost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b="1" dirty="0" err="1"/>
              <a:t>d</a:t>
            </a:r>
            <a:r>
              <a:rPr lang="en-US" sz="2400" b="1" baseline="-25000" dirty="0" err="1"/>
              <a:t>x</a:t>
            </a:r>
            <a:r>
              <a:rPr lang="en-US" sz="2400" b="1" dirty="0"/>
              <a:t>(y</a:t>
            </a:r>
            <a:r>
              <a:rPr lang="en-US" sz="2400" b="1" dirty="0" smtClean="0"/>
              <a:t>). </a:t>
            </a:r>
            <a:endParaRPr lang="en-US" sz="24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1975" y="1362075"/>
            <a:ext cx="3781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Iterative, asynchronous: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local iteration caused by: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local link cost change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DV update message from neighbor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Distributed: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node notifies neighbors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 its DV changes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neighbors then notify their neighbors if necessary.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148263" y="1785937"/>
            <a:ext cx="3781425" cy="4186238"/>
            <a:chOff x="3303" y="969"/>
            <a:chExt cx="2382" cy="263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03" y="969"/>
              <a:ext cx="2382" cy="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wait</a:t>
              </a:r>
              <a:r>
                <a:rPr lang="en-US" sz="2000" dirty="0">
                  <a:latin typeface="+mn-lt"/>
                </a:rPr>
                <a:t> for (change in local link cost or </a:t>
              </a:r>
              <a:r>
                <a:rPr lang="en-US" sz="2000" dirty="0" err="1">
                  <a:latin typeface="+mn-lt"/>
                </a:rPr>
                <a:t>msg</a:t>
              </a:r>
              <a:r>
                <a:rPr lang="en-US" sz="2000" dirty="0">
                  <a:latin typeface="+mn-lt"/>
                </a:rPr>
                <a:t> from neighbor)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accent2"/>
                  </a:solidFill>
                  <a:latin typeface="+mn-lt"/>
                </a:rPr>
                <a:t>recompute</a:t>
              </a:r>
              <a:r>
                <a:rPr lang="en-US" sz="2000" dirty="0">
                  <a:latin typeface="+mn-lt"/>
                </a:rPr>
                <a:t> estimates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if DV to any </a:t>
              </a:r>
              <a:r>
                <a:rPr lang="en-US" sz="2000" dirty="0" smtClean="0">
                  <a:latin typeface="+mn-lt"/>
                </a:rPr>
                <a:t>destination </a:t>
              </a:r>
              <a:r>
                <a:rPr lang="en-US" sz="2000" dirty="0">
                  <a:latin typeface="+mn-lt"/>
                </a:rPr>
                <a:t>has changed, </a:t>
              </a: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notify</a:t>
              </a:r>
              <a:r>
                <a:rPr lang="en-US" sz="2000" dirty="0">
                  <a:latin typeface="+mn-lt"/>
                </a:rPr>
                <a:t> neighbors </a:t>
              </a:r>
              <a:endParaRPr lang="en-US" sz="2400" dirty="0">
                <a:latin typeface="+mn-lt"/>
              </a:endParaRPr>
            </a:p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/>
              <a:ahLst/>
              <a:cxnLst>
                <a:cxn ang="0">
                  <a:pos x="960" y="2010"/>
                </a:cxn>
                <a:cxn ang="0">
                  <a:pos x="961" y="2256"/>
                </a:cxn>
                <a:cxn ang="0">
                  <a:pos x="0" y="2256"/>
                </a:cxn>
                <a:cxn ang="0">
                  <a:pos x="0" y="0"/>
                </a:cxn>
                <a:cxn ang="0">
                  <a:pos x="978" y="0"/>
                </a:cxn>
                <a:cxn ang="0">
                  <a:pos x="978" y="155"/>
                </a:cxn>
              </a:cxnLst>
              <a:rect l="0" t="0" r="r" b="b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00562" y="1328726"/>
            <a:ext cx="2571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Each node: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472067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8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9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472070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472071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472072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5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6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8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9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80" name="Text Box 16"/>
            <p:cNvSpPr txBox="1">
              <a:spLocks noChangeArrowheads="1"/>
            </p:cNvSpPr>
            <p:nvPr/>
          </p:nvSpPr>
          <p:spPr bwMode="auto">
            <a:xfrm rot="162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472081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472082" name="Text Box 18"/>
          <p:cNvSpPr txBox="1">
            <a:spLocks noChangeArrowheads="1"/>
          </p:cNvSpPr>
          <p:nvPr/>
        </p:nvSpPr>
        <p:spPr bwMode="auto">
          <a:xfrm rot="162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 rot="162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9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09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09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09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09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00" name="Text Box 36"/>
          <p:cNvSpPr txBox="1">
            <a:spLocks noChangeArrowheads="1"/>
          </p:cNvSpPr>
          <p:nvPr/>
        </p:nvSpPr>
        <p:spPr bwMode="auto">
          <a:xfrm rot="162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10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0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0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0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0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3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50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1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2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53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54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55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56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472158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9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472160" name="Text Box 96"/>
          <p:cNvSpPr txBox="1">
            <a:spLocks noChangeArrowheads="1"/>
          </p:cNvSpPr>
          <p:nvPr/>
        </p:nvSpPr>
        <p:spPr bwMode="auto">
          <a:xfrm>
            <a:off x="1548358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72161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62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63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2   0   1</a:t>
            </a:r>
          </a:p>
        </p:txBody>
      </p:sp>
      <p:sp>
        <p:nvSpPr>
          <p:cNvPr id="472164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∞ ∞  ∞</a:t>
            </a:r>
          </a:p>
        </p:txBody>
      </p:sp>
      <p:sp>
        <p:nvSpPr>
          <p:cNvPr id="472165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472166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472177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8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9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1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2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472190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472192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3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4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5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6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197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8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9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1" y="1598"/>
                <a:ext cx="202" cy="233"/>
                <a:chOff x="2952" y="2429"/>
                <a:chExt cx="203" cy="233"/>
              </a:xfrm>
            </p:grpSpPr>
            <p:sp>
              <p:nvSpPr>
                <p:cNvPr id="4722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0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/>
                    <a:t>x</a:t>
                  </a:r>
                  <a:endParaRPr lang="en-US" sz="18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33"/>
                <a:chOff x="1740" y="2276"/>
                <a:chExt cx="316" cy="233"/>
              </a:xfrm>
            </p:grpSpPr>
            <p:sp>
              <p:nvSpPr>
                <p:cNvPr id="472204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5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6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08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0" y="2276"/>
                  <a:ext cx="194" cy="233"/>
                  <a:chOff x="2948" y="2399"/>
                  <a:chExt cx="195" cy="233"/>
                </a:xfrm>
              </p:grpSpPr>
              <p:sp>
                <p:nvSpPr>
                  <p:cNvPr id="4722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11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195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z</a:t>
                    </a:r>
                  </a:p>
                </p:txBody>
              </p:sp>
            </p:grpSp>
          </p:grpSp>
          <p:sp>
            <p:nvSpPr>
              <p:cNvPr id="472212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1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3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2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4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7</a:t>
                </a:r>
                <a:endParaRPr lang="en-US" sz="18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33"/>
                <a:chOff x="1740" y="2306"/>
                <a:chExt cx="316" cy="233"/>
              </a:xfrm>
            </p:grpSpPr>
            <p:sp>
              <p:nvSpPr>
                <p:cNvPr id="472216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7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8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20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1" y="2306"/>
                  <a:ext cx="192" cy="233"/>
                  <a:chOff x="2957" y="2429"/>
                  <a:chExt cx="194" cy="233"/>
                </a:xfrm>
              </p:grpSpPr>
              <p:sp>
                <p:nvSpPr>
                  <p:cNvPr id="4722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23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19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y</a:t>
                    </a:r>
                    <a:endParaRPr lang="en-US" sz="18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472224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472225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472226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472227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8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9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0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i="1" dirty="0" err="1">
                <a:solidFill>
                  <a:schemeClr val="bg1"/>
                </a:solidFill>
              </a:rPr>
              <a:t>D</a:t>
            </a:r>
            <a:r>
              <a:rPr lang="fr-FR" sz="1800" i="1" baseline="-25000" dirty="0" err="1">
                <a:solidFill>
                  <a:schemeClr val="bg1"/>
                </a:solidFill>
              </a:rPr>
              <a:t>x</a:t>
            </a:r>
            <a:r>
              <a:rPr lang="fr-FR" sz="1800" i="1" dirty="0">
                <a:solidFill>
                  <a:schemeClr val="bg1"/>
                </a:solidFill>
              </a:rPr>
              <a:t>(z) = </a:t>
            </a:r>
            <a:r>
              <a:rPr lang="fr-FR" sz="1800" dirty="0">
                <a:solidFill>
                  <a:schemeClr val="bg1"/>
                </a:solidFill>
              </a:rPr>
              <a:t>min{</a:t>
            </a:r>
            <a:r>
              <a:rPr lang="fr-FR" sz="1800" i="1" dirty="0">
                <a:solidFill>
                  <a:schemeClr val="bg1"/>
                </a:solidFill>
              </a:rPr>
              <a:t>c(</a:t>
            </a:r>
            <a:r>
              <a:rPr lang="fr-FR" sz="1800" i="1" dirty="0" err="1">
                <a:solidFill>
                  <a:schemeClr val="bg1"/>
                </a:solidFill>
              </a:rPr>
              <a:t>x,y</a:t>
            </a:r>
            <a:r>
              <a:rPr lang="fr-FR" sz="1800" i="1" dirty="0">
                <a:solidFill>
                  <a:schemeClr val="bg1"/>
                </a:solidFill>
              </a:rPr>
              <a:t>) + </a:t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chemeClr val="bg1"/>
                </a:solidFill>
              </a:rPr>
              <a:t>      D</a:t>
            </a:r>
            <a:r>
              <a:rPr lang="fr-FR" sz="1800" i="1" baseline="-25000" dirty="0">
                <a:solidFill>
                  <a:schemeClr val="bg1"/>
                </a:solidFill>
              </a:rPr>
              <a:t>y</a:t>
            </a:r>
            <a:r>
              <a:rPr lang="fr-FR" sz="1800" i="1" dirty="0">
                <a:solidFill>
                  <a:schemeClr val="bg1"/>
                </a:solidFill>
              </a:rPr>
              <a:t>(z), c(</a:t>
            </a:r>
            <a:r>
              <a:rPr lang="fr-FR" sz="1800" i="1" dirty="0" err="1">
                <a:solidFill>
                  <a:schemeClr val="bg1"/>
                </a:solidFill>
              </a:rPr>
              <a:t>x,z</a:t>
            </a:r>
            <a:r>
              <a:rPr lang="fr-FR" sz="1800" i="1" dirty="0">
                <a:solidFill>
                  <a:schemeClr val="bg1"/>
                </a:solidFill>
              </a:rPr>
              <a:t>) + D</a:t>
            </a:r>
            <a:r>
              <a:rPr lang="fr-FR" sz="1800" i="1" baseline="-25000" dirty="0">
                <a:solidFill>
                  <a:schemeClr val="bg1"/>
                </a:solidFill>
              </a:rPr>
              <a:t>z</a:t>
            </a:r>
            <a:r>
              <a:rPr lang="fr-FR" sz="1800" i="1" dirty="0">
                <a:solidFill>
                  <a:schemeClr val="bg1"/>
                </a:solidFill>
              </a:rPr>
              <a:t>(z)</a:t>
            </a:r>
            <a:r>
              <a:rPr lang="fr-FR" sz="1800" dirty="0">
                <a:solidFill>
                  <a:schemeClr val="bg1"/>
                </a:solidFill>
              </a:rPr>
              <a:t>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 </a:t>
            </a:r>
          </a:p>
        </p:txBody>
      </p:sp>
      <p:sp>
        <p:nvSpPr>
          <p:cNvPr id="1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1243434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1243434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13668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813" y="990600"/>
            <a:ext cx="1754188" cy="1741488"/>
            <a:chOff x="239" y="192"/>
            <a:chExt cx="1105" cy="1097"/>
          </a:xfrm>
        </p:grpSpPr>
        <p:sp>
          <p:nvSpPr>
            <p:cNvPr id="626691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2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3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626694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62669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626696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626697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6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626698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699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0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1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2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∞</a:t>
              </a:r>
            </a:p>
          </p:txBody>
        </p:sp>
        <p:sp>
          <p:nvSpPr>
            <p:cNvPr id="626703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4" name="Text Box 16"/>
            <p:cNvSpPr txBox="1">
              <a:spLocks noChangeArrowheads="1"/>
            </p:cNvSpPr>
            <p:nvPr/>
          </p:nvSpPr>
          <p:spPr bwMode="auto">
            <a:xfrm rot="16200000">
              <a:off x="131" y="826"/>
              <a:ext cx="4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626705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626706" name="Text Box 18"/>
          <p:cNvSpPr txBox="1">
            <a:spLocks noChangeArrowheads="1"/>
          </p:cNvSpPr>
          <p:nvPr/>
        </p:nvSpPr>
        <p:spPr bwMode="auto">
          <a:xfrm rot="16200000">
            <a:off x="3599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 rot="16200000">
            <a:off x="359928" y="55795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09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0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12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15" name="Text Box 27"/>
          <p:cNvSpPr txBox="1">
            <a:spLocks noChangeArrowheads="1"/>
          </p:cNvSpPr>
          <p:nvPr/>
        </p:nvSpPr>
        <p:spPr bwMode="auto">
          <a:xfrm rot="16200000">
            <a:off x="4627128" y="2074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16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9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0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22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23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24" name="Text Box 36"/>
          <p:cNvSpPr txBox="1">
            <a:spLocks noChangeArrowheads="1"/>
          </p:cNvSpPr>
          <p:nvPr/>
        </p:nvSpPr>
        <p:spPr bwMode="auto">
          <a:xfrm rot="16200000">
            <a:off x="2417328" y="19981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25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26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7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8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9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30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31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32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3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6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7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38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39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0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41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42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43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44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45" name="Text Box 57"/>
          <p:cNvSpPr txBox="1">
            <a:spLocks noChangeArrowheads="1"/>
          </p:cNvSpPr>
          <p:nvPr/>
        </p:nvSpPr>
        <p:spPr bwMode="auto">
          <a:xfrm rot="16200000">
            <a:off x="2417328" y="37507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46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47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8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9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0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51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52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53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54" name="Text Box 66"/>
          <p:cNvSpPr txBox="1">
            <a:spLocks noChangeArrowheads="1"/>
          </p:cNvSpPr>
          <p:nvPr/>
        </p:nvSpPr>
        <p:spPr bwMode="auto">
          <a:xfrm rot="16200000">
            <a:off x="46271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55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56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7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8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9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0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61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62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63" name="Text Box 75"/>
          <p:cNvSpPr txBox="1">
            <a:spLocks noChangeArrowheads="1"/>
          </p:cNvSpPr>
          <p:nvPr/>
        </p:nvSpPr>
        <p:spPr bwMode="auto">
          <a:xfrm rot="16200000">
            <a:off x="45509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64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65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6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7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68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9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0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71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 rot="16200000">
            <a:off x="24173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6267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267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6267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84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2   0   1</a:t>
            </a:r>
          </a:p>
        </p:txBody>
      </p:sp>
      <p:sp>
        <p:nvSpPr>
          <p:cNvPr id="6267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 ∞  ∞</a:t>
            </a:r>
          </a:p>
        </p:txBody>
      </p:sp>
      <p:sp>
        <p:nvSpPr>
          <p:cNvPr id="6267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1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2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3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4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5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6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7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8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9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800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80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2" name="Line 114"/>
          <p:cNvSpPr>
            <a:spLocks noChangeShapeType="1"/>
          </p:cNvSpPr>
          <p:nvPr/>
        </p:nvSpPr>
        <p:spPr bwMode="auto">
          <a:xfrm>
            <a:off x="2133600" y="2057400"/>
            <a:ext cx="866764" cy="32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4" name="Line 116"/>
          <p:cNvSpPr>
            <a:spLocks noChangeShapeType="1"/>
          </p:cNvSpPr>
          <p:nvPr/>
        </p:nvSpPr>
        <p:spPr bwMode="auto">
          <a:xfrm>
            <a:off x="2133600" y="4114800"/>
            <a:ext cx="866764" cy="1457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7" name="Line 119"/>
          <p:cNvSpPr>
            <a:spLocks noChangeShapeType="1"/>
          </p:cNvSpPr>
          <p:nvPr/>
        </p:nvSpPr>
        <p:spPr bwMode="auto">
          <a:xfrm>
            <a:off x="4267200" y="1981200"/>
            <a:ext cx="947742" cy="166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8" name="Line 120"/>
          <p:cNvSpPr>
            <a:spLocks noChangeShapeType="1"/>
          </p:cNvSpPr>
          <p:nvPr/>
        </p:nvSpPr>
        <p:spPr bwMode="auto">
          <a:xfrm>
            <a:off x="4357686" y="2428868"/>
            <a:ext cx="857256" cy="285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9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0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1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2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22375"/>
            <a:chOff x="2352" y="0"/>
            <a:chExt cx="1376" cy="770"/>
          </a:xfrm>
        </p:grpSpPr>
        <p:sp>
          <p:nvSpPr>
            <p:cNvPr id="6268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96"/>
              <a:chOff x="-17" y="1286"/>
              <a:chExt cx="1161" cy="696"/>
            </a:xfrm>
          </p:grpSpPr>
          <p:sp>
            <p:nvSpPr>
              <p:cNvPr id="6268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6268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x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52"/>
                <a:chOff x="1740" y="2276"/>
                <a:chExt cx="316" cy="252"/>
              </a:xfrm>
            </p:grpSpPr>
            <p:sp>
              <p:nvSpPr>
                <p:cNvPr id="62682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3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1" y="2276"/>
                  <a:ext cx="203" cy="252"/>
                  <a:chOff x="2948" y="2399"/>
                  <a:chExt cx="204" cy="252"/>
                </a:xfrm>
              </p:grpSpPr>
              <p:sp>
                <p:nvSpPr>
                  <p:cNvPr id="62683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3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04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z</a:t>
                    </a:r>
                  </a:p>
                </p:txBody>
              </p:sp>
            </p:grpSp>
          </p:grpSp>
          <p:sp>
            <p:nvSpPr>
              <p:cNvPr id="62683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1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2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7</a:t>
                </a:r>
                <a:endParaRPr lang="en-US" sz="20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62684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4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62684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4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y</a:t>
                    </a:r>
                    <a:endParaRPr lang="en-US" sz="20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26848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93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626849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8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626850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80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626851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2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3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4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5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6" name="Rectangle 168"/>
          <p:cNvSpPr>
            <a:spLocks noChangeArrowheads="1"/>
          </p:cNvSpPr>
          <p:nvPr/>
        </p:nvSpPr>
        <p:spPr bwMode="auto">
          <a:xfrm>
            <a:off x="1428728" y="139463"/>
            <a:ext cx="45191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626857" name="Line 169"/>
          <p:cNvSpPr>
            <a:spLocks noChangeShapeType="1"/>
          </p:cNvSpPr>
          <p:nvPr/>
        </p:nvSpPr>
        <p:spPr bwMode="auto">
          <a:xfrm flipH="1">
            <a:off x="3760788" y="857232"/>
            <a:ext cx="311146" cy="9191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58" name="Rectangle 170"/>
          <p:cNvSpPr>
            <a:spLocks noChangeArrowheads="1"/>
          </p:cNvSpPr>
          <p:nvPr/>
        </p:nvSpPr>
        <p:spPr bwMode="auto">
          <a:xfrm>
            <a:off x="6000761" y="71414"/>
            <a:ext cx="3143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fr-FR" sz="1800" dirty="0" err="1">
                <a:solidFill>
                  <a:schemeClr val="bg1"/>
                </a:solidFill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</a:rPr>
              <a:t>x</a:t>
            </a:r>
            <a:r>
              <a:rPr lang="fr-FR" sz="1800" dirty="0">
                <a:solidFill>
                  <a:schemeClr val="bg1"/>
                </a:solidFill>
              </a:rPr>
              <a:t>(z</a:t>
            </a:r>
            <a:r>
              <a:rPr lang="fr-FR" sz="1800" dirty="0" smtClean="0">
                <a:solidFill>
                  <a:schemeClr val="bg1"/>
                </a:solidFill>
              </a:rPr>
              <a:t>) = </a:t>
            </a:r>
            <a:r>
              <a:rPr lang="fr-FR" sz="1800" dirty="0">
                <a:solidFill>
                  <a:schemeClr val="bg1"/>
                </a:solidFill>
              </a:rPr>
              <a:t>min{c(</a:t>
            </a:r>
            <a:r>
              <a:rPr lang="fr-FR" sz="1800" dirty="0" err="1">
                <a:solidFill>
                  <a:schemeClr val="bg1"/>
                </a:solidFill>
              </a:rPr>
              <a:t>x,y</a:t>
            </a:r>
            <a:r>
              <a:rPr lang="fr-FR" sz="1800" dirty="0" smtClean="0">
                <a:solidFill>
                  <a:schemeClr val="bg1"/>
                </a:solidFill>
              </a:rPr>
              <a:t>)  + </a:t>
            </a: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     D</a:t>
            </a:r>
            <a:r>
              <a:rPr lang="fr-FR" sz="1800" baseline="-25000" dirty="0">
                <a:solidFill>
                  <a:schemeClr val="bg1"/>
                </a:solidFill>
              </a:rPr>
              <a:t>y</a:t>
            </a:r>
            <a:r>
              <a:rPr lang="fr-FR" sz="1800" dirty="0">
                <a:solidFill>
                  <a:schemeClr val="bg1"/>
                </a:solidFill>
              </a:rPr>
              <a:t>(z), c(</a:t>
            </a:r>
            <a:r>
              <a:rPr lang="fr-FR" sz="1800" dirty="0" err="1">
                <a:solidFill>
                  <a:schemeClr val="bg1"/>
                </a:solidFill>
              </a:rPr>
              <a:t>x,z</a:t>
            </a:r>
            <a:r>
              <a:rPr lang="fr-FR" sz="1800" dirty="0">
                <a:solidFill>
                  <a:schemeClr val="bg1"/>
                </a:solidFill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</a:rPr>
              <a:t>z</a:t>
            </a:r>
            <a:r>
              <a:rPr lang="fr-FR" sz="1800" dirty="0">
                <a:solidFill>
                  <a:schemeClr val="bg1"/>
                </a:solidFill>
              </a:rPr>
              <a:t>(z)}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</a:t>
            </a:r>
            <a:r>
              <a:rPr lang="fr-FR" sz="1800" dirty="0" smtClean="0">
                <a:solidFill>
                  <a:schemeClr val="bg1"/>
                </a:solidFill>
              </a:rPr>
              <a:t>3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26859" name="Line 171"/>
          <p:cNvSpPr>
            <a:spLocks noChangeShapeType="1"/>
          </p:cNvSpPr>
          <p:nvPr/>
        </p:nvSpPr>
        <p:spPr bwMode="auto">
          <a:xfrm flipH="1">
            <a:off x="4143372" y="428604"/>
            <a:ext cx="1892310" cy="135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1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76" name="Text Box 14"/>
          <p:cNvSpPr txBox="1">
            <a:spLocks noChangeArrowheads="1"/>
          </p:cNvSpPr>
          <p:nvPr/>
        </p:nvSpPr>
        <p:spPr bwMode="auto">
          <a:xfrm>
            <a:off x="1192358" y="3429000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177" name="Text Box 14"/>
          <p:cNvSpPr txBox="1">
            <a:spLocks noChangeArrowheads="1"/>
          </p:cNvSpPr>
          <p:nvPr/>
        </p:nvSpPr>
        <p:spPr bwMode="auto">
          <a:xfrm>
            <a:off x="1600201" y="2514600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178" name="Text Box 14"/>
          <p:cNvSpPr txBox="1">
            <a:spLocks noChangeArrowheads="1"/>
          </p:cNvSpPr>
          <p:nvPr/>
        </p:nvSpPr>
        <p:spPr bwMode="auto">
          <a:xfrm>
            <a:off x="1240259" y="5648112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39164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48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Link cost changes: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node detects local link cost </a:t>
            </a:r>
            <a:r>
              <a:rPr lang="en-US" sz="2000" dirty="0" smtClean="0"/>
              <a:t>change. 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updates routing info, recalculates </a:t>
            </a:r>
            <a:br>
              <a:rPr lang="en-US" sz="2000" dirty="0"/>
            </a:br>
            <a:r>
              <a:rPr lang="en-US" sz="2000" dirty="0"/>
              <a:t>distance </a:t>
            </a:r>
            <a:r>
              <a:rPr lang="en-US" sz="2000" dirty="0" smtClean="0"/>
              <a:t>vector.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if DV changes, </a:t>
            </a:r>
            <a:r>
              <a:rPr lang="en-US" sz="2000" dirty="0" smtClean="0"/>
              <a:t>it notifies </a:t>
            </a:r>
            <a:r>
              <a:rPr lang="en-US" sz="2000" dirty="0"/>
              <a:t>neighbors 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500166" y="3286124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detects the link-cost change, updates its </a:t>
            </a:r>
            <a:r>
              <a:rPr lang="en-US" sz="2000" dirty="0" smtClean="0"/>
              <a:t>DV, and </a:t>
            </a:r>
            <a:r>
              <a:rPr lang="en-US" sz="2000" dirty="0"/>
              <a:t>informs its neighbors.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102" y="3805251"/>
            <a:ext cx="1174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“good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news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travels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fast”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500166" y="4115707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 receives the update from </a:t>
            </a:r>
            <a:r>
              <a:rPr lang="en-US" sz="2000" i="1" dirty="0"/>
              <a:t>y</a:t>
            </a:r>
            <a:r>
              <a:rPr lang="en-US" sz="2000" dirty="0"/>
              <a:t> and updates its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It computes a new least cost to </a:t>
            </a:r>
            <a:r>
              <a:rPr lang="en-US" sz="2000" i="1" dirty="0"/>
              <a:t>x</a:t>
            </a:r>
            <a:r>
              <a:rPr lang="en-US" sz="2000" dirty="0"/>
              <a:t>  and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498502" y="5068341"/>
            <a:ext cx="7716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receives </a:t>
            </a:r>
            <a:r>
              <a:rPr lang="en-US" sz="2000" i="1" dirty="0" err="1"/>
              <a:t>z</a:t>
            </a:r>
            <a:r>
              <a:rPr lang="en-US" sz="2000" dirty="0" err="1"/>
              <a:t>’s</a:t>
            </a:r>
            <a:r>
              <a:rPr lang="en-US" sz="2000" dirty="0"/>
              <a:t> update and updates its distance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i="1" dirty="0" err="1"/>
              <a:t>y</a:t>
            </a:r>
            <a:r>
              <a:rPr lang="en-US" sz="2000" dirty="0" err="1"/>
              <a:t>’s</a:t>
            </a:r>
            <a:r>
              <a:rPr lang="en-US" sz="2000" dirty="0"/>
              <a:t> least costs do not change and hence </a:t>
            </a:r>
            <a:r>
              <a:rPr lang="en-US" sz="2000" i="1" dirty="0"/>
              <a:t>y</a:t>
            </a:r>
            <a:r>
              <a:rPr lang="en-US" sz="2000" dirty="0"/>
              <a:t>  does </a:t>
            </a:r>
            <a:r>
              <a:rPr lang="en-US" sz="2000" i="1" dirty="0"/>
              <a:t>not</a:t>
            </a:r>
            <a:r>
              <a:rPr lang="en-US" sz="2000" dirty="0"/>
              <a:t> send any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message to </a:t>
            </a:r>
            <a:r>
              <a:rPr lang="en-US" sz="2000" i="1" dirty="0"/>
              <a:t>z</a:t>
            </a:r>
            <a:r>
              <a:rPr lang="en-US" sz="2000" dirty="0"/>
              <a:t>. 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dirty="0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Distance Vector: </a:t>
            </a:r>
            <a:r>
              <a:rPr lang="en-US" sz="3600" dirty="0" smtClean="0"/>
              <a:t>Link Cost Changes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70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6" y="1142984"/>
            <a:ext cx="47149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Link cost changes: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good news travels fast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bad news travels slow - “count to infinity” problem!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44 iterations before algorithm stabilizes: see </a:t>
            </a:r>
            <a:r>
              <a:rPr lang="en-US" sz="2000" dirty="0" smtClean="0"/>
              <a:t>text!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Poisoned reverse: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If Z routes through Y to get to X 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Z tells Y its (Z’s) distance to X is infinite (so Y won’t route to X via Z)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will this completely solve count to infinity problem?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34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2"/>
          <p:cNvSpPr txBox="1">
            <a:spLocks noChangeArrowheads="1"/>
          </p:cNvSpPr>
          <p:nvPr/>
        </p:nvSpPr>
        <p:spPr bwMode="white">
          <a:xfrm>
            <a:off x="142844" y="71414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Distance Vector: Link Cost Changes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4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Link State Algorithm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736"/>
            <a:ext cx="8610600" cy="5242520"/>
          </a:xfrm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1. Each router is responsible for meeting its neighbors and learning their names.</a:t>
            </a:r>
          </a:p>
          <a:p>
            <a:pPr marL="574675" indent="-574675" eaLnBrk="1" hangingPunct="1">
              <a:lnSpc>
                <a:spcPct val="90000"/>
              </a:lnSpc>
              <a:buNone/>
            </a:pPr>
            <a:r>
              <a:rPr lang="en-US" sz="2800" dirty="0" smtClean="0"/>
              <a:t>2. Each router constructs a </a:t>
            </a:r>
            <a:r>
              <a:rPr lang="en-US" sz="2800" dirty="0" smtClean="0">
                <a:solidFill>
                  <a:srgbClr val="0033CC"/>
                </a:solidFill>
              </a:rPr>
              <a:t>link state packet (</a:t>
            </a:r>
            <a:r>
              <a:rPr lang="en-US" sz="2800" b="1" dirty="0" smtClean="0">
                <a:solidFill>
                  <a:srgbClr val="0033CC"/>
                </a:solidFill>
              </a:rPr>
              <a:t>LSP)</a:t>
            </a:r>
            <a:r>
              <a:rPr lang="en-US" sz="2800" b="1" dirty="0" smtClean="0"/>
              <a:t> </a:t>
            </a:r>
            <a:r>
              <a:rPr lang="en-US" sz="2800" dirty="0" smtClean="0"/>
              <a:t>which consists of a list of names and cost to reach </a:t>
            </a:r>
            <a:r>
              <a:rPr lang="en-US" sz="2800" u="sng" dirty="0" smtClean="0"/>
              <a:t>each of its neighbors</a:t>
            </a:r>
            <a:r>
              <a:rPr lang="en-US" sz="2800" dirty="0" smtClean="0"/>
              <a:t>.</a:t>
            </a:r>
          </a:p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3. The </a:t>
            </a:r>
            <a:r>
              <a:rPr lang="en-US" sz="2800" b="1" dirty="0" smtClean="0">
                <a:solidFill>
                  <a:srgbClr val="0033CC"/>
                </a:solidFill>
              </a:rPr>
              <a:t>LSP </a:t>
            </a:r>
            <a:r>
              <a:rPr lang="en-US" sz="2800" dirty="0" smtClean="0"/>
              <a:t>is transmitted to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sz="2800" b="1" i="1" dirty="0" smtClean="0"/>
              <a:t> other routers</a:t>
            </a:r>
            <a:r>
              <a:rPr lang="en-US" sz="2800" i="1" dirty="0" smtClean="0"/>
              <a:t>. </a:t>
            </a:r>
            <a:r>
              <a:rPr lang="en-US" sz="2800" dirty="0" smtClean="0"/>
              <a:t>Each router stores the most recently generated </a:t>
            </a:r>
            <a:r>
              <a:rPr lang="en-US" sz="2800" b="1" dirty="0" smtClean="0">
                <a:solidFill>
                  <a:srgbClr val="0033CC"/>
                </a:solidFill>
              </a:rPr>
              <a:t>LSP</a:t>
            </a:r>
            <a:r>
              <a:rPr lang="en-US" sz="2800" b="1" dirty="0" smtClean="0"/>
              <a:t> </a:t>
            </a:r>
            <a:r>
              <a:rPr lang="en-US" sz="2800" dirty="0" smtClean="0"/>
              <a:t>from each other router.</a:t>
            </a:r>
          </a:p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4. Each router uses complete information on the network topology to compute the 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shortest path route</a:t>
            </a:r>
            <a:r>
              <a:rPr lang="en-US" sz="2800" dirty="0" smtClean="0"/>
              <a:t> to each destination node.</a:t>
            </a:r>
            <a:endParaRPr 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4898355"/>
            <a:ext cx="86407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Figure 4.18 Reliable LSP Flooding</a:t>
            </a:r>
            <a:endParaRPr lang="en-GB" sz="3200" dirty="0" smtClean="0">
              <a:solidFill>
                <a:srgbClr val="000099"/>
              </a:solidFill>
            </a:endParaRPr>
          </a:p>
        </p:txBody>
      </p:sp>
      <p:pic>
        <p:nvPicPr>
          <p:cNvPr id="33797" name="Picture 3" descr="04x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4744"/>
            <a:ext cx="51054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i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slide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Metropolitan Area Network (MAN)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187724" y="3030558"/>
            <a:ext cx="3794125" cy="1093788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838349" y="3798908"/>
            <a:ext cx="1957388" cy="2630488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291037" y="4129108"/>
            <a:ext cx="1709737" cy="2079625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251599" y="3798908"/>
            <a:ext cx="1343025" cy="2081213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03812" y="1604983"/>
            <a:ext cx="1833562" cy="1422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95874" y="3906858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94487" y="368778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45112" y="2809896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75087" y="29194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3233762" y="2401908"/>
            <a:ext cx="473075" cy="511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57762" y="31258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526112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70387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63887" y="4240233"/>
            <a:ext cx="323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197249" y="49831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55912" y="49704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944837" y="45577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189312" y="45577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95874" y="4500570"/>
            <a:ext cx="390506" cy="339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24671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5776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918099" y="4814908"/>
            <a:ext cx="117475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162574" y="4814908"/>
            <a:ext cx="239713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616724" y="412593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93739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44844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621487" y="45704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865962" y="45704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4414862" y="3362346"/>
            <a:ext cx="36353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5027637" y="3252808"/>
            <a:ext cx="6080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478362" y="3675083"/>
            <a:ext cx="1046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3678262" y="3605233"/>
            <a:ext cx="5175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4414862" y="3802083"/>
            <a:ext cx="455612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5886474" y="3583008"/>
            <a:ext cx="6080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048149" y="3143271"/>
            <a:ext cx="2397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4170387" y="3143271"/>
            <a:ext cx="608012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027637" y="3122633"/>
            <a:ext cx="282575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764237" y="3143271"/>
            <a:ext cx="117475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3189312" y="3911621"/>
            <a:ext cx="24130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5145112" y="4240233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6738962" y="4021158"/>
            <a:ext cx="0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268937" y="2151083"/>
            <a:ext cx="2968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V="1">
            <a:off x="5373712" y="2478108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638824" y="1933596"/>
            <a:ext cx="31115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V="1">
            <a:off x="5562624" y="1933596"/>
            <a:ext cx="43815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5795987" y="2822596"/>
            <a:ext cx="458459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5932512" y="2151083"/>
            <a:ext cx="3222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 flipV="1">
            <a:off x="5972199" y="2482871"/>
            <a:ext cx="28575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5576912" y="2352696"/>
            <a:ext cx="363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5513412" y="1933596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V="1">
            <a:off x="6126187" y="1933596"/>
            <a:ext cx="0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5270524" y="3798908"/>
            <a:ext cx="36353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5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999" y="15827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74" y="15954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56"/>
          <p:cNvSpPr>
            <a:spLocks noChangeShapeType="1"/>
          </p:cNvSpPr>
          <p:nvPr/>
        </p:nvSpPr>
        <p:spPr bwMode="auto">
          <a:xfrm flipH="1">
            <a:off x="2454299" y="5338783"/>
            <a:ext cx="2397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2700362" y="5338783"/>
            <a:ext cx="115887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306787" y="5338783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299" y="4229121"/>
            <a:ext cx="4238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2454299" y="4456133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108224" y="5497533"/>
            <a:ext cx="381000" cy="304800"/>
            <a:chOff x="3840" y="1279"/>
            <a:chExt cx="266" cy="310"/>
          </a:xfrm>
        </p:grpSpPr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" name="Group 118"/>
          <p:cNvGrpSpPr>
            <a:grpSpLocks/>
          </p:cNvGrpSpPr>
          <p:nvPr/>
        </p:nvGrpSpPr>
        <p:grpSpPr bwMode="auto">
          <a:xfrm>
            <a:off x="2489224" y="5878533"/>
            <a:ext cx="381000" cy="304800"/>
            <a:chOff x="3840" y="1279"/>
            <a:chExt cx="266" cy="310"/>
          </a:xfrm>
        </p:grpSpPr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175"/>
          <p:cNvGrpSpPr>
            <a:grpSpLocks/>
          </p:cNvGrpSpPr>
          <p:nvPr/>
        </p:nvGrpSpPr>
        <p:grpSpPr bwMode="auto">
          <a:xfrm>
            <a:off x="3098824" y="5649933"/>
            <a:ext cx="381000" cy="304800"/>
            <a:chOff x="3840" y="1279"/>
            <a:chExt cx="266" cy="310"/>
          </a:xfrm>
        </p:grpSpPr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1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2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3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4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5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7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0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1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" name="Rectangle 232"/>
          <p:cNvSpPr>
            <a:spLocks noChangeArrowheads="1"/>
          </p:cNvSpPr>
          <p:nvPr/>
        </p:nvSpPr>
        <p:spPr bwMode="auto">
          <a:xfrm>
            <a:off x="3344887" y="36052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7" name="AutoShape 233"/>
          <p:cNvSpPr>
            <a:spLocks/>
          </p:cNvSpPr>
          <p:nvPr/>
        </p:nvSpPr>
        <p:spPr bwMode="auto">
          <a:xfrm>
            <a:off x="1043012" y="2511446"/>
            <a:ext cx="1130300" cy="349250"/>
          </a:xfrm>
          <a:prstGeom prst="borderCallout2">
            <a:avLst>
              <a:gd name="adj1" fmla="val 32727"/>
              <a:gd name="adj2" fmla="val 106741"/>
              <a:gd name="adj3" fmla="val 32727"/>
              <a:gd name="adj4" fmla="val 151968"/>
              <a:gd name="adj5" fmla="val 276366"/>
              <a:gd name="adj6" fmla="val 188764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238" name="AutoShape 234"/>
          <p:cNvSpPr>
            <a:spLocks/>
          </p:cNvSpPr>
          <p:nvPr/>
        </p:nvSpPr>
        <p:spPr bwMode="auto">
          <a:xfrm>
            <a:off x="642910" y="1571612"/>
            <a:ext cx="1751015" cy="830997"/>
          </a:xfrm>
          <a:prstGeom prst="borderCallout2">
            <a:avLst>
              <a:gd name="adj1" fmla="val 10556"/>
              <a:gd name="adj2" fmla="val 105468"/>
              <a:gd name="adj3" fmla="val 10556"/>
              <a:gd name="adj4" fmla="val 137356"/>
              <a:gd name="adj5" fmla="val 114020"/>
              <a:gd name="adj6" fmla="val 15657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the Internet </a:t>
            </a:r>
            <a:r>
              <a:rPr lang="en-US" sz="1600" dirty="0">
                <a:solidFill>
                  <a:schemeClr val="bg1"/>
                </a:solidFill>
              </a:rPr>
              <a:t>or wide area network</a:t>
            </a:r>
          </a:p>
        </p:txBody>
      </p:sp>
      <p:sp>
        <p:nvSpPr>
          <p:cNvPr id="239" name="AutoShape 235"/>
          <p:cNvSpPr>
            <a:spLocks/>
          </p:cNvSpPr>
          <p:nvPr/>
        </p:nvSpPr>
        <p:spPr bwMode="auto">
          <a:xfrm>
            <a:off x="6604024" y="1058275"/>
            <a:ext cx="1611314" cy="584775"/>
          </a:xfrm>
          <a:prstGeom prst="borderCallout2">
            <a:avLst>
              <a:gd name="adj1" fmla="val 19250"/>
              <a:gd name="adj2" fmla="val -5454"/>
              <a:gd name="adj3" fmla="val 19250"/>
              <a:gd name="adj4" fmla="val -18866"/>
              <a:gd name="adj5" fmla="val 81327"/>
              <a:gd name="adj6" fmla="val -3258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Organization Servers</a:t>
            </a:r>
          </a:p>
        </p:txBody>
      </p:sp>
      <p:sp>
        <p:nvSpPr>
          <p:cNvPr id="240" name="AutoShape 236"/>
          <p:cNvSpPr>
            <a:spLocks/>
          </p:cNvSpPr>
          <p:nvPr/>
        </p:nvSpPr>
        <p:spPr bwMode="auto">
          <a:xfrm>
            <a:off x="1574824" y="1079486"/>
            <a:ext cx="1028700" cy="349250"/>
          </a:xfrm>
          <a:prstGeom prst="borderCallout2">
            <a:avLst>
              <a:gd name="adj1" fmla="val 32727"/>
              <a:gd name="adj2" fmla="val 107407"/>
              <a:gd name="adj3" fmla="val 32727"/>
              <a:gd name="adj4" fmla="val 158486"/>
              <a:gd name="adj5" fmla="val 495842"/>
              <a:gd name="adj6" fmla="val 213478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Gateway</a:t>
            </a:r>
          </a:p>
        </p:txBody>
      </p:sp>
      <p:sp>
        <p:nvSpPr>
          <p:cNvPr id="241" name="AutoShape 237"/>
          <p:cNvSpPr>
            <a:spLocks/>
          </p:cNvSpPr>
          <p:nvPr/>
        </p:nvSpPr>
        <p:spPr bwMode="auto">
          <a:xfrm>
            <a:off x="50810" y="3357562"/>
            <a:ext cx="1592232" cy="584775"/>
          </a:xfrm>
          <a:prstGeom prst="borderCallout2">
            <a:avLst>
              <a:gd name="adj1" fmla="val 19250"/>
              <a:gd name="adj2" fmla="val 105528"/>
              <a:gd name="adj3" fmla="val 19250"/>
              <a:gd name="adj4" fmla="val 122005"/>
              <a:gd name="adj5" fmla="val 147700"/>
              <a:gd name="adj6" fmla="val 137373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Departmental Server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2" name="Oval 242"/>
          <p:cNvSpPr>
            <a:spLocks noChangeArrowheads="1"/>
          </p:cNvSpPr>
          <p:nvPr/>
        </p:nvSpPr>
        <p:spPr bwMode="auto">
          <a:xfrm>
            <a:off x="3330599" y="2525733"/>
            <a:ext cx="914400" cy="914400"/>
          </a:xfrm>
          <a:prstGeom prst="ellipse">
            <a:avLst/>
          </a:prstGeom>
          <a:noFill/>
          <a:ln w="317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0141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196975"/>
            <a:ext cx="7847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process of making sure all the nodes participating in the routing protocol get a copy of the link-state information from all the other nodes.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LSP</a:t>
            </a:r>
            <a:r>
              <a:rPr lang="en-US" sz="2800" dirty="0">
                <a:solidFill>
                  <a:schemeClr val="tx1"/>
                </a:solidFill>
              </a:rPr>
              <a:t> contains: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Sending router’s node ID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List of connected neighbors with the associated link cost to each neighbor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Sequence number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Time-to-live (TTL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rgbClr val="800000"/>
                </a:solidFill>
              </a:rPr>
              <a:t>{</a:t>
            </a:r>
            <a:r>
              <a:rPr lang="en-US" sz="2800" i="1" dirty="0" smtClean="0">
                <a:solidFill>
                  <a:srgbClr val="800000"/>
                </a:solidFill>
              </a:rPr>
              <a:t>an aging mechanism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Routing </a:t>
            </a:r>
            <a:r>
              <a:rPr lang="en-US" dirty="0">
                <a:solidFill>
                  <a:srgbClr val="800000"/>
                </a:solidFill>
              </a:rPr>
              <a:t>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539552" y="980728"/>
            <a:ext cx="8206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First two items enable route </a:t>
            </a:r>
            <a:r>
              <a:rPr lang="en-US" sz="3200" dirty="0" smtClean="0">
                <a:solidFill>
                  <a:schemeClr val="tx1"/>
                </a:solidFill>
              </a:rPr>
              <a:t>calculation.</a:t>
            </a:r>
            <a:endParaRPr lang="en-US" sz="3200" dirty="0">
              <a:solidFill>
                <a:schemeClr val="tx1"/>
              </a:solidFill>
            </a:endParaRP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Last two items make process reliable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ACKs and checking for duplicates is needed.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Periodic </a:t>
            </a:r>
            <a:r>
              <a:rPr lang="en-US" sz="3200" b="1" dirty="0">
                <a:solidFill>
                  <a:srgbClr val="990000"/>
                </a:solidFill>
                <a:latin typeface="Comic Sans MS" pitchFamily="66" charset="0"/>
              </a:rPr>
              <a:t>Hello</a:t>
            </a:r>
            <a:r>
              <a:rPr lang="en-US" sz="3200" dirty="0">
                <a:solidFill>
                  <a:schemeClr val="tx1"/>
                </a:solidFill>
              </a:rPr>
              <a:t> packets used to determine the demise of a neighbor.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sequence numbers are not expected to wrap around.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this</a:t>
            </a:r>
            <a:r>
              <a:rPr lang="en-US" sz="2800" dirty="0">
                <a:solidFill>
                  <a:schemeClr val="tx1"/>
                </a:solidFill>
              </a:rPr>
              <a:t> field needs to be large (64 bits</a:t>
            </a:r>
            <a:r>
              <a:rPr lang="en-US" sz="2800" dirty="0" smtClean="0">
                <a:solidFill>
                  <a:schemeClr val="tx1"/>
                </a:solidFill>
              </a:rPr>
              <a:t>) !!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Link-State Routing Algorithm</a:t>
            </a:r>
            <a:endParaRPr lang="en-US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Dijkstra’s</a:t>
            </a:r>
            <a:r>
              <a:rPr lang="en-US" sz="2400" dirty="0" smtClean="0">
                <a:solidFill>
                  <a:srgbClr val="800000"/>
                </a:solidFill>
              </a:rPr>
              <a:t> algorithm</a:t>
            </a:r>
          </a:p>
          <a:p>
            <a:r>
              <a:rPr lang="en-US" sz="2000" dirty="0" smtClean="0"/>
              <a:t>net topology, link costs known to all nodes</a:t>
            </a:r>
          </a:p>
          <a:p>
            <a:pPr lvl="1"/>
            <a:r>
              <a:rPr lang="en-US" sz="2000" dirty="0" smtClean="0"/>
              <a:t>accomplished via “link state broadcast”. </a:t>
            </a:r>
          </a:p>
          <a:p>
            <a:pPr lvl="1"/>
            <a:r>
              <a:rPr lang="en-US" sz="2000" dirty="0" smtClean="0"/>
              <a:t>all nodes have same info.</a:t>
            </a:r>
          </a:p>
          <a:p>
            <a:r>
              <a:rPr lang="en-US" sz="2000" dirty="0" smtClean="0"/>
              <a:t>computes least cost paths from one node (‘source”) to all other nodes</a:t>
            </a:r>
          </a:p>
          <a:p>
            <a:pPr lvl="1"/>
            <a:r>
              <a:rPr lang="en-US" sz="2000" dirty="0" smtClean="0"/>
              <a:t>gives </a:t>
            </a:r>
            <a:r>
              <a:rPr lang="en-US" sz="2000" dirty="0" smtClean="0">
                <a:solidFill>
                  <a:srgbClr val="800000"/>
                </a:solidFill>
              </a:rPr>
              <a:t>forwarding table</a:t>
            </a:r>
            <a:r>
              <a:rPr lang="en-US" sz="2000" dirty="0" smtClean="0"/>
              <a:t> for that node.</a:t>
            </a:r>
          </a:p>
          <a:p>
            <a:r>
              <a:rPr lang="en-US" sz="2000" dirty="0" smtClean="0"/>
              <a:t>iterative: after k iterations, know least cost path to k destinations.</a:t>
            </a: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Notation: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c(</a:t>
            </a:r>
            <a:r>
              <a:rPr lang="en-US" sz="2400" dirty="0" err="1" smtClean="0">
                <a:solidFill>
                  <a:srgbClr val="800000"/>
                </a:solidFill>
                <a:latin typeface="Arial" charset="0"/>
              </a:rPr>
              <a:t>x,y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)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link cost from node x to y;  = ∞ if not direct neighbors.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D(v):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current value of cost of path from source to destination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p(v):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predecessor node along path from source to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N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'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set of nodes whose least cost path is definitively known.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r>
              <a:rPr lang="en-US" dirty="0" smtClean="0"/>
              <a:t>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Dijsktra’s</a:t>
            </a:r>
            <a:r>
              <a:rPr lang="en-US" sz="3600" dirty="0" smtClean="0"/>
              <a:t> Shortest Path Algorithm</a:t>
            </a:r>
            <a:endParaRPr lang="en-US" dirty="0" smtClean="0"/>
          </a:p>
        </p:txBody>
      </p:sp>
      <p:sp>
        <p:nvSpPr>
          <p:cNvPr id="82950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268760"/>
            <a:ext cx="62214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algn="l"/>
            <a:r>
              <a:rPr lang="en-US" sz="2000" dirty="0">
                <a:latin typeface="Arial" charset="0"/>
              </a:rPr>
              <a:t>3    for all nodes v </a:t>
            </a:r>
          </a:p>
          <a:p>
            <a:pPr algn="l"/>
            <a:r>
              <a:rPr lang="en-US" sz="2000" dirty="0">
                <a:latin typeface="Arial" charset="0"/>
              </a:rPr>
              <a:t>4      if v adjacent to u </a:t>
            </a:r>
          </a:p>
          <a:p>
            <a:pPr algn="l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algn="l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7 </a:t>
            </a:r>
          </a:p>
          <a:p>
            <a:pPr algn="l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algn="l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algn="l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algn="l"/>
            <a:r>
              <a:rPr lang="en-US" sz="2000" dirty="0">
                <a:latin typeface="Arial" charset="0"/>
              </a:rPr>
              <a:t>12     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D(v) = min( D(v), D(w) + c(</a:t>
            </a:r>
            <a:r>
              <a:rPr lang="en-US" sz="2000" b="1" dirty="0" err="1">
                <a:solidFill>
                  <a:srgbClr val="800000"/>
                </a:solidFill>
                <a:latin typeface="Arial" charset="0"/>
              </a:rPr>
              <a:t>w,v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) ) </a:t>
            </a:r>
          </a:p>
          <a:p>
            <a:pPr algn="l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algn="l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algn="l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33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7505" y="5703639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[K&amp;R]</a:t>
            </a:r>
          </a:p>
        </p:txBody>
      </p:sp>
    </p:spTree>
    <p:extLst>
      <p:ext uri="{BB962C8B-B14F-4D97-AF65-F5344CB8AC3E}">
        <p14:creationId xmlns:p14="http://schemas.microsoft.com/office/powerpoint/2010/main" val="28668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</a:t>
            </a:r>
            <a:endParaRPr lang="en-US" dirty="0" smtClean="0"/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Step</a:t>
            </a:r>
          </a:p>
          <a:p>
            <a:pPr algn="r"/>
            <a:r>
              <a:rPr lang="en-US" sz="2000">
                <a:latin typeface="Arial" charset="0"/>
              </a:rPr>
              <a:t>0</a:t>
            </a:r>
          </a:p>
          <a:p>
            <a:pPr algn="r"/>
            <a:r>
              <a:rPr lang="en-US" sz="2000">
                <a:latin typeface="Arial" charset="0"/>
              </a:rPr>
              <a:t>1</a:t>
            </a:r>
          </a:p>
          <a:p>
            <a:pPr algn="r"/>
            <a:r>
              <a:rPr lang="en-US" sz="2000">
                <a:latin typeface="Arial" charset="0"/>
              </a:rPr>
              <a:t>2</a:t>
            </a:r>
          </a:p>
          <a:p>
            <a:pPr algn="r"/>
            <a:r>
              <a:rPr lang="en-US" sz="2000">
                <a:latin typeface="Arial" charset="0"/>
              </a:rPr>
              <a:t>3</a:t>
            </a:r>
          </a:p>
          <a:p>
            <a:pPr algn="r"/>
            <a:r>
              <a:rPr lang="en-US" sz="2000">
                <a:latin typeface="Arial" charset="0"/>
              </a:rPr>
              <a:t>4</a:t>
            </a:r>
          </a:p>
          <a:p>
            <a:pPr algn="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/>
            <a:r>
              <a:rPr lang="en-US" sz="2000">
                <a:latin typeface="Arial" charset="0"/>
              </a:rPr>
              <a:t>u</a:t>
            </a:r>
          </a:p>
          <a:p>
            <a:pPr algn="r"/>
            <a:r>
              <a:rPr lang="en-US" sz="2000">
                <a:latin typeface="Arial" charset="0"/>
              </a:rPr>
              <a:t>ux</a:t>
            </a:r>
          </a:p>
          <a:p>
            <a:pPr algn="r"/>
            <a:r>
              <a:rPr lang="en-US" sz="2000">
                <a:latin typeface="Arial" charset="0"/>
              </a:rPr>
              <a:t>uxy</a:t>
            </a:r>
          </a:p>
          <a:p>
            <a:pPr algn="r"/>
            <a:r>
              <a:rPr lang="en-US" sz="2000">
                <a:latin typeface="Arial" charset="0"/>
              </a:rPr>
              <a:t>uxyv</a:t>
            </a:r>
          </a:p>
          <a:p>
            <a:pPr algn="r"/>
            <a:r>
              <a:rPr lang="en-US" sz="2000">
                <a:latin typeface="Arial" charset="0"/>
              </a:rPr>
              <a:t>uxyvw</a:t>
            </a:r>
          </a:p>
          <a:p>
            <a:pPr algn="r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D(v),p(v)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83976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D(w),p(w)</a:t>
            </a:r>
          </a:p>
          <a:p>
            <a:pPr algn="r"/>
            <a:r>
              <a:rPr lang="en-US" sz="2000">
                <a:latin typeface="Arial" charset="0"/>
              </a:rPr>
              <a:t>5,u</a:t>
            </a:r>
          </a:p>
          <a:p>
            <a:pPr algn="r"/>
            <a:r>
              <a:rPr lang="en-US" sz="2000">
                <a:latin typeface="Arial" charset="0"/>
              </a:rPr>
              <a:t>4,x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D(x),p(x)</a:t>
            </a:r>
          </a:p>
          <a:p>
            <a:pPr algn="r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D(y),p(y)</a:t>
            </a:r>
          </a:p>
          <a:p>
            <a:pPr algn="r"/>
            <a:r>
              <a:rPr lang="en-US" sz="2000">
                <a:cs typeface="Arial" charset="0"/>
              </a:rPr>
              <a:t>∞</a:t>
            </a:r>
          </a:p>
          <a:p>
            <a:pPr algn="r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7605713" y="1412776"/>
            <a:ext cx="11699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 dirty="0">
                <a:latin typeface="Arial" charset="0"/>
              </a:rPr>
              <a:t>D(z),p(z)</a:t>
            </a: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>
            <a:off x="557213" y="313144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571500" y="34242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86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83992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998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3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8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2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3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4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6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7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8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1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2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23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4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6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7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8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9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0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3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8405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60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4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8405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8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5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84055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6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84036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84053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4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7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84051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2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8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84049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0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84039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0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1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2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3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4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5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6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7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8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73326"/>
            <a:ext cx="5975350" cy="268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34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 (2) </a:t>
            </a:r>
          </a:p>
        </p:txBody>
      </p:sp>
      <p:grpSp>
        <p:nvGrpSpPr>
          <p:cNvPr id="84997" name="Group 77"/>
          <p:cNvGrpSpPr>
            <a:grpSpLocks/>
          </p:cNvGrpSpPr>
          <p:nvPr/>
        </p:nvGrpSpPr>
        <p:grpSpPr bwMode="auto">
          <a:xfrm>
            <a:off x="2198688" y="1904132"/>
            <a:ext cx="3244850" cy="1512887"/>
            <a:chOff x="1385" y="1279"/>
            <a:chExt cx="2044" cy="953"/>
          </a:xfrm>
        </p:grpSpPr>
        <p:sp>
          <p:nvSpPr>
            <p:cNvPr id="85015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0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5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0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5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0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3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5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6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7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50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8506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u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1" name="Group 50"/>
            <p:cNvGrpSpPr>
              <a:grpSpLocks/>
            </p:cNvGrpSpPr>
            <p:nvPr/>
          </p:nvGrpSpPr>
          <p:grpSpPr bwMode="auto">
            <a:xfrm>
              <a:off x="2608" y="1977"/>
              <a:ext cx="205" cy="252"/>
              <a:chOff x="2954" y="2429"/>
              <a:chExt cx="208" cy="252"/>
            </a:xfrm>
          </p:grpSpPr>
          <p:sp>
            <p:nvSpPr>
              <p:cNvPr id="8506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5" name="Text Box 52"/>
              <p:cNvSpPr txBox="1">
                <a:spLocks noChangeArrowheads="1"/>
              </p:cNvSpPr>
              <p:nvPr/>
            </p:nvSpPr>
            <p:spPr bwMode="auto">
              <a:xfrm>
                <a:off x="2954" y="2429"/>
                <a:ext cx="2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y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2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8506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3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</a:p>
            </p:txBody>
          </p:sp>
        </p:grpSp>
        <p:grpSp>
          <p:nvGrpSpPr>
            <p:cNvPr id="85053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8506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1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w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4" name="Group 59"/>
            <p:cNvGrpSpPr>
              <a:grpSpLocks/>
            </p:cNvGrpSpPr>
            <p:nvPr/>
          </p:nvGrpSpPr>
          <p:grpSpPr bwMode="auto">
            <a:xfrm>
              <a:off x="1932" y="1279"/>
              <a:ext cx="194" cy="250"/>
              <a:chOff x="2969" y="2421"/>
              <a:chExt cx="197" cy="250"/>
            </a:xfrm>
          </p:grpSpPr>
          <p:sp>
            <p:nvSpPr>
              <p:cNvPr id="8505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2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9" name="Text Box 61"/>
              <p:cNvSpPr txBox="1">
                <a:spLocks noChangeArrowheads="1"/>
              </p:cNvSpPr>
              <p:nvPr/>
            </p:nvSpPr>
            <p:spPr bwMode="auto">
              <a:xfrm>
                <a:off x="2969" y="2421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v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5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85056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z</a:t>
                </a:r>
              </a:p>
            </p:txBody>
          </p:sp>
        </p:grpSp>
      </p:grpSp>
      <p:sp>
        <p:nvSpPr>
          <p:cNvPr id="84998" name="Text Box 76"/>
          <p:cNvSpPr txBox="1">
            <a:spLocks noChangeArrowheads="1"/>
          </p:cNvSpPr>
          <p:nvPr/>
        </p:nvSpPr>
        <p:spPr bwMode="auto">
          <a:xfrm>
            <a:off x="74130" y="1124744"/>
            <a:ext cx="5463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shortest-path tree from u:</a:t>
            </a:r>
          </a:p>
        </p:txBody>
      </p:sp>
      <p:grpSp>
        <p:nvGrpSpPr>
          <p:cNvPr id="84999" name="Group 100"/>
          <p:cNvGrpSpPr>
            <a:grpSpLocks/>
          </p:cNvGrpSpPr>
          <p:nvPr/>
        </p:nvGrpSpPr>
        <p:grpSpPr bwMode="auto">
          <a:xfrm>
            <a:off x="827087" y="3965600"/>
            <a:ext cx="2522536" cy="2271712"/>
            <a:chOff x="131" y="2771"/>
            <a:chExt cx="1589" cy="1431"/>
          </a:xfrm>
        </p:grpSpPr>
        <p:sp>
          <p:nvSpPr>
            <p:cNvPr id="85001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2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3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v</a:t>
              </a:r>
            </a:p>
          </p:txBody>
        </p:sp>
        <p:sp>
          <p:nvSpPr>
            <p:cNvPr id="85004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85005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85006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w</a:t>
              </a:r>
            </a:p>
          </p:txBody>
        </p:sp>
        <p:sp>
          <p:nvSpPr>
            <p:cNvPr id="85007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z</a:t>
              </a:r>
            </a:p>
          </p:txBody>
        </p:sp>
        <p:sp>
          <p:nvSpPr>
            <p:cNvPr id="85008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(</a:t>
              </a:r>
              <a:r>
                <a:rPr lang="en-US" dirty="0" err="1"/>
                <a:t>u,v</a:t>
              </a:r>
              <a:r>
                <a:rPr lang="en-US" dirty="0"/>
                <a:t>)</a:t>
              </a:r>
            </a:p>
          </p:txBody>
        </p:sp>
        <p:sp>
          <p:nvSpPr>
            <p:cNvPr id="85009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0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1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2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3" name="Text Box 98"/>
            <p:cNvSpPr txBox="1">
              <a:spLocks noChangeArrowheads="1"/>
            </p:cNvSpPr>
            <p:nvPr/>
          </p:nvSpPr>
          <p:spPr bwMode="auto">
            <a:xfrm>
              <a:off x="131" y="2771"/>
              <a:ext cx="8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destination</a:t>
              </a:r>
            </a:p>
          </p:txBody>
        </p:sp>
        <p:sp>
          <p:nvSpPr>
            <p:cNvPr id="85014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link</a:t>
              </a:r>
            </a:p>
          </p:txBody>
        </p:sp>
      </p:grpSp>
      <p:sp>
        <p:nvSpPr>
          <p:cNvPr id="85000" name="Text Box 101"/>
          <p:cNvSpPr txBox="1">
            <a:spLocks noChangeArrowheads="1"/>
          </p:cNvSpPr>
          <p:nvPr/>
        </p:nvSpPr>
        <p:spPr bwMode="auto">
          <a:xfrm>
            <a:off x="117259" y="3645024"/>
            <a:ext cx="4674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forwarding table in u:</a:t>
            </a: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35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Algorithm, Discussion</a:t>
            </a:r>
            <a:endParaRPr lang="en-US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196752"/>
            <a:ext cx="80010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Algorithm complexity: </a:t>
            </a:r>
            <a:r>
              <a:rPr lang="en-US" sz="2400" dirty="0" smtClean="0"/>
              <a:t>n nodes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iteration: need to check all nodes, w, not in 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n(n+1)/2 comparisons: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more efficient implementations possible: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Oscillations possible: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e.g., link cost = amount of carried traffic</a:t>
            </a:r>
          </a:p>
        </p:txBody>
      </p:sp>
      <p:grpSp>
        <p:nvGrpSpPr>
          <p:cNvPr id="86022" name="Group 4"/>
          <p:cNvGrpSpPr>
            <a:grpSpLocks/>
          </p:cNvGrpSpPr>
          <p:nvPr/>
        </p:nvGrpSpPr>
        <p:grpSpPr bwMode="auto">
          <a:xfrm>
            <a:off x="360363" y="4141788"/>
            <a:ext cx="8478837" cy="2228850"/>
            <a:chOff x="252" y="2691"/>
            <a:chExt cx="5341" cy="1404"/>
          </a:xfrm>
        </p:grpSpPr>
        <p:sp>
          <p:nvSpPr>
            <p:cNvPr id="86023" name="Freeform 5"/>
            <p:cNvSpPr>
              <a:spLocks/>
            </p:cNvSpPr>
            <p:nvPr/>
          </p:nvSpPr>
          <p:spPr bwMode="auto">
            <a:xfrm>
              <a:off x="281" y="2691"/>
              <a:ext cx="1242" cy="854"/>
            </a:xfrm>
            <a:custGeom>
              <a:avLst/>
              <a:gdLst>
                <a:gd name="T0" fmla="*/ 1 w 1242"/>
                <a:gd name="T1" fmla="*/ 381 h 854"/>
                <a:gd name="T2" fmla="*/ 169 w 1242"/>
                <a:gd name="T3" fmla="*/ 162 h 854"/>
                <a:gd name="T4" fmla="*/ 487 w 1242"/>
                <a:gd name="T5" fmla="*/ 18 h 854"/>
                <a:gd name="T6" fmla="*/ 823 w 1242"/>
                <a:gd name="T7" fmla="*/ 30 h 854"/>
                <a:gd name="T8" fmla="*/ 1183 w 1242"/>
                <a:gd name="T9" fmla="*/ 261 h 854"/>
                <a:gd name="T10" fmla="*/ 1177 w 1242"/>
                <a:gd name="T11" fmla="*/ 609 h 854"/>
                <a:gd name="T12" fmla="*/ 928 w 1242"/>
                <a:gd name="T13" fmla="*/ 780 h 854"/>
                <a:gd name="T14" fmla="*/ 448 w 1242"/>
                <a:gd name="T15" fmla="*/ 837 h 854"/>
                <a:gd name="T16" fmla="*/ 178 w 1242"/>
                <a:gd name="T17" fmla="*/ 675 h 854"/>
                <a:gd name="T18" fmla="*/ 1 w 1242"/>
                <a:gd name="T19" fmla="*/ 381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2" h="854">
                  <a:moveTo>
                    <a:pt x="1" y="381"/>
                  </a:moveTo>
                  <a:cubicBezTo>
                    <a:pt x="0" y="296"/>
                    <a:pt x="88" y="222"/>
                    <a:pt x="169" y="162"/>
                  </a:cubicBezTo>
                  <a:cubicBezTo>
                    <a:pt x="250" y="102"/>
                    <a:pt x="378" y="40"/>
                    <a:pt x="487" y="18"/>
                  </a:cubicBezTo>
                  <a:cubicBezTo>
                    <a:pt x="616" y="6"/>
                    <a:pt x="685" y="0"/>
                    <a:pt x="823" y="30"/>
                  </a:cubicBezTo>
                  <a:cubicBezTo>
                    <a:pt x="961" y="60"/>
                    <a:pt x="1121" y="165"/>
                    <a:pt x="1183" y="261"/>
                  </a:cubicBezTo>
                  <a:cubicBezTo>
                    <a:pt x="1242" y="357"/>
                    <a:pt x="1219" y="523"/>
                    <a:pt x="1177" y="609"/>
                  </a:cubicBezTo>
                  <a:cubicBezTo>
                    <a:pt x="1135" y="695"/>
                    <a:pt x="1049" y="742"/>
                    <a:pt x="928" y="780"/>
                  </a:cubicBezTo>
                  <a:cubicBezTo>
                    <a:pt x="807" y="818"/>
                    <a:pt x="573" y="854"/>
                    <a:pt x="448" y="837"/>
                  </a:cubicBezTo>
                  <a:cubicBezTo>
                    <a:pt x="323" y="820"/>
                    <a:pt x="252" y="751"/>
                    <a:pt x="178" y="675"/>
                  </a:cubicBezTo>
                  <a:cubicBezTo>
                    <a:pt x="104" y="599"/>
                    <a:pt x="2" y="466"/>
                    <a:pt x="1" y="3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25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86234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5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6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7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8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9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40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4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6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86226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7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8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9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0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1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23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3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7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86217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221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2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3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4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225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218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21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8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86209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0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1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2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13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14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215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1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29" name="Text Box 44"/>
            <p:cNvSpPr txBox="1">
              <a:spLocks noChangeArrowheads="1"/>
            </p:cNvSpPr>
            <p:nvPr/>
          </p:nvSpPr>
          <p:spPr bwMode="auto">
            <a:xfrm>
              <a:off x="533" y="278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0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4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5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6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8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9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0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2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5" name="Text Box 60"/>
            <p:cNvSpPr txBox="1">
              <a:spLocks noChangeArrowheads="1"/>
            </p:cNvSpPr>
            <p:nvPr/>
          </p:nvSpPr>
          <p:spPr bwMode="auto">
            <a:xfrm>
              <a:off x="895" y="302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6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48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86201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2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3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4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05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06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07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49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86193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4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5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6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97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98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99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0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86184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88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9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0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1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92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85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86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1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86176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7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8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9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80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81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82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52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3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5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6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7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8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9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1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2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3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65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86168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9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0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1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72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73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7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7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6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86160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1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2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3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64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65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66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6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7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86151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55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6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7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59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52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5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8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86143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4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5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6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47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8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0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69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0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1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2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4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5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6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7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8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9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0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82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86135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6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7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8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9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0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41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42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3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86127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8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9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0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1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32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3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3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4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86118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22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3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4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5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26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19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1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5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86110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1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2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3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14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15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1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7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86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7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8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9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0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1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2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3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4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5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6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7" name="Text Box 211"/>
            <p:cNvSpPr txBox="1">
              <a:spLocks noChangeArrowheads="1"/>
            </p:cNvSpPr>
            <p:nvPr/>
          </p:nvSpPr>
          <p:spPr bwMode="auto">
            <a:xfrm>
              <a:off x="572" y="3755"/>
              <a:ext cx="6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initially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8" name="Text Box 212"/>
            <p:cNvSpPr txBox="1">
              <a:spLocks noChangeArrowheads="1"/>
            </p:cNvSpPr>
            <p:nvPr/>
          </p:nvSpPr>
          <p:spPr bwMode="auto">
            <a:xfrm>
              <a:off x="1817" y="3653"/>
              <a:ext cx="10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routing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9" name="Text Box 213"/>
            <p:cNvSpPr txBox="1">
              <a:spLocks noChangeArrowheads="1"/>
            </p:cNvSpPr>
            <p:nvPr/>
          </p:nvSpPr>
          <p:spPr bwMode="auto">
            <a:xfrm>
              <a:off x="3089" y="3659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0" name="Text Box 214"/>
            <p:cNvSpPr txBox="1">
              <a:spLocks noChangeArrowheads="1"/>
            </p:cNvSpPr>
            <p:nvPr/>
          </p:nvSpPr>
          <p:spPr bwMode="auto">
            <a:xfrm>
              <a:off x="4343" y="3647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1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2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3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4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5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6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7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8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9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Intra-AS Routing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also known as </a:t>
            </a:r>
            <a:r>
              <a:rPr lang="en-US" sz="2400" dirty="0" smtClean="0">
                <a:solidFill>
                  <a:srgbClr val="800000"/>
                </a:solidFill>
              </a:rPr>
              <a:t>Interior Gateway Protocols (IGP)</a:t>
            </a:r>
          </a:p>
          <a:p>
            <a:r>
              <a:rPr lang="en-US" sz="2400" dirty="0" smtClean="0"/>
              <a:t>most common Intra-AS routing protocols:</a:t>
            </a:r>
          </a:p>
          <a:p>
            <a:pPr lvl="1">
              <a:lnSpc>
                <a:spcPct val="6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IGRP: Interior Gateway Routing Protocol (Cisco proprietary)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r>
              <a:rPr lang="en-US" dirty="0" smtClean="0"/>
              <a:t>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60512"/>
            <a:ext cx="798646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RIP had widespread use because it was distributed with BSD Unix in </a:t>
            </a:r>
            <a:r>
              <a:rPr lang="en-US" sz="2800" i="1" dirty="0" smtClean="0"/>
              <a:t>“</a:t>
            </a:r>
            <a:r>
              <a:rPr lang="en-US" sz="2800" dirty="0" smtClean="0"/>
              <a:t>routed”, a router management daemon in 1982.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RIP </a:t>
            </a:r>
            <a:r>
              <a:rPr lang="en-US" sz="2800" dirty="0" smtClean="0">
                <a:solidFill>
                  <a:srgbClr val="A50021"/>
                </a:solidFill>
              </a:rPr>
              <a:t>- most used Distance Vector protocol.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RFC1058 in June 1988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Runs over UDP.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Metric = hop count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BIG problem is max. hop count =16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ym typeface="Wingdings" pitchFamily="2" charset="2"/>
              </a:rPr>
              <a:t>	 RIP limited to running on small </a:t>
            </a:r>
            <a:r>
              <a:rPr lang="en-US" sz="2800" dirty="0" smtClean="0">
                <a:sym typeface="Wingdings" pitchFamily="2" charset="2"/>
              </a:rPr>
              <a:t>networks (or AS’s that have a small diameter)!!</a:t>
            </a:r>
            <a:endParaRPr lang="en-US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365104"/>
            <a:ext cx="8712968" cy="17861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Sends DV packets every 30 seconds (or faster) as </a:t>
            </a:r>
            <a:r>
              <a:rPr lang="en-US" sz="2400" dirty="0"/>
              <a:t>Response </a:t>
            </a:r>
            <a:r>
              <a:rPr lang="en-US" sz="2400" dirty="0" smtClean="0"/>
              <a:t>Messages </a:t>
            </a:r>
            <a:r>
              <a:rPr lang="en-US" sz="2400" dirty="0"/>
              <a:t>(also called </a:t>
            </a:r>
            <a:r>
              <a:rPr lang="en-US" sz="2400" dirty="0" smtClean="0">
                <a:solidFill>
                  <a:srgbClr val="800000"/>
                </a:solidFill>
              </a:rPr>
              <a:t>advertisements</a:t>
            </a:r>
            <a:r>
              <a:rPr lang="en-US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each advertisement: list of up to 25 destination subnets within </a:t>
            </a:r>
            <a:r>
              <a:rPr lang="en-US" sz="2400" dirty="0" smtClean="0"/>
              <a:t>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Upgraded to RIPv2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01688" y="1234877"/>
            <a:ext cx="7231062" cy="2770187"/>
            <a:chOff x="432" y="1152"/>
            <a:chExt cx="4555" cy="174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773 h 1409"/>
                  <a:gd name="T2" fmla="*/ 262 w 2250"/>
                  <a:gd name="T3" fmla="*/ 398 h 1409"/>
                  <a:gd name="T4" fmla="*/ 632 w 2250"/>
                  <a:gd name="T5" fmla="*/ 43 h 1409"/>
                  <a:gd name="T6" fmla="*/ 1853 w 2250"/>
                  <a:gd name="T7" fmla="*/ 137 h 1409"/>
                  <a:gd name="T8" fmla="*/ 2351 w 2250"/>
                  <a:gd name="T9" fmla="*/ 598 h 1409"/>
                  <a:gd name="T10" fmla="*/ 2627 w 2250"/>
                  <a:gd name="T11" fmla="*/ 1122 h 1409"/>
                  <a:gd name="T12" fmla="*/ 1982 w 2250"/>
                  <a:gd name="T13" fmla="*/ 1627 h 1409"/>
                  <a:gd name="T14" fmla="*/ 1186 w 2250"/>
                  <a:gd name="T15" fmla="*/ 1717 h 1409"/>
                  <a:gd name="T16" fmla="*/ 556 w 2250"/>
                  <a:gd name="T17" fmla="*/ 1679 h 1409"/>
                  <a:gd name="T18" fmla="*/ 122 w 2250"/>
                  <a:gd name="T19" fmla="*/ 1323 h 1409"/>
                  <a:gd name="T20" fmla="*/ 0 w 2250"/>
                  <a:gd name="T21" fmla="*/ 773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57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D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2614" y="2036"/>
                <a:ext cx="237" cy="291"/>
                <a:chOff x="2939" y="2399"/>
                <a:chExt cx="238" cy="291"/>
              </a:xfrm>
            </p:grpSpPr>
            <p:sp>
              <p:nvSpPr>
                <p:cNvPr id="55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39" y="2399"/>
                  <a:ext cx="23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53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B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51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A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u</a:t>
                </a:r>
              </a:p>
            </p:txBody>
          </p:sp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v</a:t>
                </a:r>
              </a:p>
            </p:txBody>
          </p:sp>
          <p:sp>
            <p:nvSpPr>
              <p:cNvPr id="47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w</a:t>
                </a:r>
              </a:p>
            </p:txBody>
          </p:sp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x</a:t>
                </a:r>
              </a:p>
            </p:txBody>
          </p:sp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y</a:t>
                </a:r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z</a:t>
                </a:r>
              </a:p>
            </p:txBody>
          </p:sp>
        </p:grp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686" y="1274"/>
              <a:ext cx="1301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sng" dirty="0"/>
                <a:t>destination</a:t>
              </a:r>
              <a:r>
                <a:rPr lang="en-US" dirty="0"/>
                <a:t>   </a:t>
              </a:r>
              <a:r>
                <a:rPr lang="en-US" u="sng" dirty="0"/>
                <a:t>hops</a:t>
              </a:r>
            </a:p>
            <a:p>
              <a:pPr eaLnBrk="1" hangingPunct="1"/>
              <a:r>
                <a:rPr lang="en-US" dirty="0"/>
                <a:t>      u                1</a:t>
              </a:r>
            </a:p>
            <a:p>
              <a:pPr eaLnBrk="1" hangingPunct="1"/>
              <a:r>
                <a:rPr lang="en-US" dirty="0"/>
                <a:t>      v                2</a:t>
              </a:r>
            </a:p>
            <a:p>
              <a:pPr eaLnBrk="1" hangingPunct="1"/>
              <a:r>
                <a:rPr lang="en-US" dirty="0"/>
                <a:t>      w               2</a:t>
              </a:r>
            </a:p>
            <a:p>
              <a:pPr eaLnBrk="1" hangingPunct="1"/>
              <a:r>
                <a:rPr lang="en-US" dirty="0"/>
                <a:t>      x                3</a:t>
              </a:r>
            </a:p>
            <a:p>
              <a:pPr eaLnBrk="1" hangingPunct="1"/>
              <a:r>
                <a:rPr lang="en-US" dirty="0"/>
                <a:t>      y                3</a:t>
              </a:r>
            </a:p>
            <a:p>
              <a:pPr eaLnBrk="1" hangingPunct="1"/>
              <a:r>
                <a:rPr lang="en-US" dirty="0"/>
                <a:t>      z                2</a:t>
              </a:r>
            </a:p>
            <a:p>
              <a:pPr eaLnBrk="1" hangingPunct="1"/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5092475" y="980728"/>
            <a:ext cx="3953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From router A to subnets: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 (WAN)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2" descr="10%"/>
          <p:cNvSpPr>
            <a:spLocks noChangeArrowheads="1"/>
          </p:cNvSpPr>
          <p:nvPr/>
        </p:nvSpPr>
        <p:spPr bwMode="auto">
          <a:xfrm>
            <a:off x="3232150" y="3254394"/>
            <a:ext cx="842963" cy="9398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3668713" y="2551131"/>
            <a:ext cx="1079500" cy="1366838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4" descr="10%"/>
          <p:cNvSpPr>
            <a:spLocks/>
          </p:cNvSpPr>
          <p:nvPr/>
        </p:nvSpPr>
        <p:spPr bwMode="auto">
          <a:xfrm>
            <a:off x="3503613" y="3916381"/>
            <a:ext cx="1244600" cy="684213"/>
          </a:xfrm>
          <a:custGeom>
            <a:avLst/>
            <a:gdLst>
              <a:gd name="T0" fmla="*/ 2147483647 w 21600"/>
              <a:gd name="T1" fmla="*/ 0 h 21650"/>
              <a:gd name="T2" fmla="*/ 0 w 21600"/>
              <a:gd name="T3" fmla="*/ 2147483647 h 21650"/>
              <a:gd name="T4" fmla="*/ 0 w 21600"/>
              <a:gd name="T5" fmla="*/ 2147483647 h 21650"/>
              <a:gd name="T6" fmla="*/ 0 60000 65536"/>
              <a:gd name="T7" fmla="*/ 0 60000 65536"/>
              <a:gd name="T8" fmla="*/ 0 60000 65536"/>
              <a:gd name="T9" fmla="*/ 0 w 21600"/>
              <a:gd name="T10" fmla="*/ 0 h 21650"/>
              <a:gd name="T11" fmla="*/ 21600 w 21600"/>
              <a:gd name="T12" fmla="*/ 21650 h 21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0" fill="none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</a:path>
              <a:path w="21600" h="21650" stroke="0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  <a:lnTo>
                  <a:pt x="0" y="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5" descr="10%"/>
          <p:cNvSpPr>
            <a:spLocks/>
          </p:cNvSpPr>
          <p:nvPr/>
        </p:nvSpPr>
        <p:spPr bwMode="auto">
          <a:xfrm>
            <a:off x="2535238" y="2551131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6" descr="10%"/>
          <p:cNvSpPr>
            <a:spLocks/>
          </p:cNvSpPr>
          <p:nvPr/>
        </p:nvSpPr>
        <p:spPr bwMode="auto">
          <a:xfrm>
            <a:off x="2509838" y="3641744"/>
            <a:ext cx="995362" cy="95726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 descr="10%"/>
          <p:cNvSpPr>
            <a:spLocks noChangeArrowheads="1"/>
          </p:cNvSpPr>
          <p:nvPr/>
        </p:nvSpPr>
        <p:spPr bwMode="auto">
          <a:xfrm>
            <a:off x="3209925" y="1539894"/>
            <a:ext cx="5321300" cy="1389062"/>
          </a:xfrm>
          <a:prstGeom prst="ellipse">
            <a:avLst/>
          </a:prstGeom>
          <a:pattFill prst="pct10">
            <a:fgClr>
              <a:srgbClr val="FF6633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73450" y="20796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40250" y="18637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21163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87963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48400" y="175579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034088" y="2509856"/>
            <a:ext cx="201612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81800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527925" y="186374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527925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681413" y="1965344"/>
            <a:ext cx="8524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681413" y="2181244"/>
            <a:ext cx="53340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4427538" y="2289194"/>
            <a:ext cx="854075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748213" y="196534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48213" y="1857394"/>
            <a:ext cx="149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494338" y="2289194"/>
            <a:ext cx="53340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5494338" y="1965344"/>
            <a:ext cx="7477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454775" y="1965344"/>
            <a:ext cx="320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6242050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454775" y="1857394"/>
            <a:ext cx="10668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6988175" y="207329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988175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627938" y="2073294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427538" y="2611456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201988" y="30305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221163" y="395765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154363" y="428150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3321050" y="2289194"/>
            <a:ext cx="146050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067175" y="3373456"/>
            <a:ext cx="25400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3295650" y="3246456"/>
            <a:ext cx="919163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895600" y="3849706"/>
            <a:ext cx="358775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360738" y="4059256"/>
            <a:ext cx="8540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1654175" y="4814906"/>
            <a:ext cx="2773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3254375" y="4491056"/>
            <a:ext cx="0" cy="323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760538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187575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4000500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660525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087563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900488" y="5143519"/>
            <a:ext cx="201612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1127125" y="2865456"/>
            <a:ext cx="3978275" cy="2982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4837113" y="1062024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Interdomain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2125658" y="5848369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Intradomain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1501775" y="4352944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LAN level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71472" y="2995631"/>
            <a:ext cx="210794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Autonomous system</a:t>
            </a:r>
          </a:p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or domain</a:t>
            </a:r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2706688" y="2198706"/>
            <a:ext cx="493712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4786314" y="3089804"/>
            <a:ext cx="1795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</a:t>
            </a:r>
            <a:r>
              <a:rPr lang="en-US" sz="1600" b="1" dirty="0" smtClean="0">
                <a:solidFill>
                  <a:schemeClr val="tx2"/>
                </a:solidFill>
              </a:rPr>
              <a:t>routers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 flipV="1">
            <a:off x="4406900" y="2662256"/>
            <a:ext cx="609600" cy="482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4310063" y="3289319"/>
            <a:ext cx="577850" cy="301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2782888" y="36147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3963988" y="31829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V="1">
            <a:off x="2873375" y="3235344"/>
            <a:ext cx="3556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3419475" y="3133744"/>
            <a:ext cx="533400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4067175" y="2613044"/>
            <a:ext cx="25400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1214414" y="1785956"/>
            <a:ext cx="167193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routers</a:t>
            </a: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2884488" y="2020906"/>
            <a:ext cx="544512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6992938" y="2847975"/>
            <a:ext cx="1836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Internet service provider</a:t>
            </a: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26573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969793"/>
            <a:ext cx="8640763" cy="9794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99"/>
                </a:solidFill>
              </a:rPr>
              <a:t>Figure 4.17 </a:t>
            </a:r>
            <a:r>
              <a:rPr lang="en-US" sz="2800" dirty="0">
                <a:solidFill>
                  <a:srgbClr val="000099"/>
                </a:solidFill>
              </a:rPr>
              <a:t>RIP Packet Format</a:t>
            </a:r>
            <a:endParaRPr lang="en-GB" sz="2800" dirty="0" smtClean="0">
              <a:solidFill>
                <a:srgbClr val="000099"/>
              </a:solidFill>
            </a:endParaRPr>
          </a:p>
        </p:txBody>
      </p:sp>
      <p:pic>
        <p:nvPicPr>
          <p:cNvPr id="31749" name="Picture 3" descr="04x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7642"/>
            <a:ext cx="4086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179513" y="2348880"/>
            <a:ext cx="1922338" cy="16346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(</a:t>
            </a:r>
            <a:r>
              <a:rPr lang="en-US" sz="1800" dirty="0" err="1">
                <a:solidFill>
                  <a:srgbClr val="000099"/>
                </a:solidFill>
              </a:rPr>
              <a:t>network_address</a:t>
            </a:r>
            <a:r>
              <a:rPr lang="en-US" sz="1800" dirty="0">
                <a:solidFill>
                  <a:srgbClr val="000099"/>
                </a:solidFill>
              </a:rPr>
              <a:t>,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distance)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pairs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i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slide</a:t>
            </a:r>
          </a:p>
        </p:txBody>
      </p:sp>
      <p:cxnSp>
        <p:nvCxnSpPr>
          <p:cNvPr id="9" name="Straight Arrow Connector 8"/>
          <p:cNvCxnSpPr>
            <a:stCxn id="31750" idx="3"/>
          </p:cNvCxnSpPr>
          <p:nvPr/>
        </p:nvCxnSpPr>
        <p:spPr bwMode="auto">
          <a:xfrm flipV="1">
            <a:off x="2101851" y="2201491"/>
            <a:ext cx="1499888" cy="9647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1750" idx="3"/>
          </p:cNvCxnSpPr>
          <p:nvPr/>
        </p:nvCxnSpPr>
        <p:spPr bwMode="auto">
          <a:xfrm>
            <a:off x="2101851" y="3166219"/>
            <a:ext cx="1499888" cy="66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</a:t>
            </a:r>
            <a:r>
              <a:rPr lang="en-US" sz="4000" dirty="0"/>
              <a:t> </a:t>
            </a:r>
            <a:r>
              <a:rPr lang="en-US" sz="4000" dirty="0" smtClean="0"/>
              <a:t>Packets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OSPF (Open Shortest Path First)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8760"/>
            <a:ext cx="8229600" cy="5105400"/>
          </a:xfrm>
        </p:spPr>
        <p:txBody>
          <a:bodyPr/>
          <a:lstStyle/>
          <a:p>
            <a:r>
              <a:rPr lang="en-US" sz="2400" dirty="0" smtClean="0"/>
              <a:t>“open”: publicly available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uses Link State algorithm </a:t>
            </a:r>
          </a:p>
          <a:p>
            <a:pPr lvl="1"/>
            <a:r>
              <a:rPr lang="en-US" sz="2000" dirty="0" smtClean="0"/>
              <a:t>LS packet dissemination </a:t>
            </a:r>
            <a:r>
              <a:rPr lang="en-US" sz="2000" dirty="0" smtClean="0">
                <a:solidFill>
                  <a:srgbClr val="800000"/>
                </a:solidFill>
              </a:rPr>
              <a:t>{called LSA :: LS Advertisement}</a:t>
            </a:r>
            <a:endParaRPr lang="en-US" sz="2000" dirty="0" smtClean="0"/>
          </a:p>
          <a:p>
            <a:pPr lvl="1"/>
            <a:r>
              <a:rPr lang="en-US" sz="2000" dirty="0" smtClean="0"/>
              <a:t>topology map at each node</a:t>
            </a:r>
          </a:p>
          <a:p>
            <a:pPr lvl="1"/>
            <a:r>
              <a:rPr lang="en-US" sz="2000" dirty="0" smtClean="0"/>
              <a:t>route computation using </a:t>
            </a:r>
            <a:r>
              <a:rPr lang="en-US" sz="2000" dirty="0" err="1" smtClean="0"/>
              <a:t>Dijkstra’s</a:t>
            </a:r>
            <a:r>
              <a:rPr lang="en-US" sz="2000" dirty="0" smtClean="0"/>
              <a:t> SP algorithm.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OSPF advertisement carries one entry per neighbor router.</a:t>
            </a:r>
          </a:p>
          <a:p>
            <a:r>
              <a:rPr lang="en-US" sz="2400" dirty="0" smtClean="0"/>
              <a:t>advertisements disseminated to </a:t>
            </a:r>
            <a:r>
              <a:rPr lang="en-US" sz="2400" dirty="0" smtClean="0">
                <a:solidFill>
                  <a:srgbClr val="800000"/>
                </a:solidFill>
              </a:rPr>
              <a:t>entire</a:t>
            </a:r>
            <a:r>
              <a:rPr lang="en-US" sz="2400" dirty="0" smtClean="0"/>
              <a:t> AS (via flooding)</a:t>
            </a:r>
          </a:p>
          <a:p>
            <a:pPr lvl="1"/>
            <a:r>
              <a:rPr lang="en-US" sz="2000" dirty="0" smtClean="0"/>
              <a:t>carried in OSPF messages directly over IP (rather than TCP or </a:t>
            </a:r>
            <a:r>
              <a:rPr lang="en-US" sz="2000" dirty="0" smtClean="0"/>
              <a:t>UDP).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OSPF “Advanced” Features (not in RIP)</a:t>
            </a:r>
            <a:endParaRPr lang="en-US" dirty="0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8"/>
            <a:ext cx="82296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security: </a:t>
            </a:r>
            <a:r>
              <a:rPr lang="en-US" sz="2400" dirty="0" smtClean="0"/>
              <a:t>all OSPF messages authenticated (to prevent malicious intrusion).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multiple same-cost paths </a:t>
            </a:r>
            <a:r>
              <a:rPr lang="en-US" sz="2400" dirty="0" smtClean="0"/>
              <a:t>allowed (only one path in RIP).</a:t>
            </a:r>
          </a:p>
          <a:p>
            <a:r>
              <a:rPr lang="en-US" sz="2400" dirty="0" smtClean="0"/>
              <a:t>For each link, multiple cost metrics for different </a:t>
            </a:r>
            <a:r>
              <a:rPr lang="en-US" sz="2400" dirty="0" smtClean="0">
                <a:solidFill>
                  <a:srgbClr val="800000"/>
                </a:solidFill>
              </a:rPr>
              <a:t>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(e.g., satellite link cost set “low” for best effort; high for real time).</a:t>
            </a:r>
          </a:p>
          <a:p>
            <a:r>
              <a:rPr lang="en-US" sz="2400" dirty="0" smtClean="0"/>
              <a:t>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 and </a:t>
            </a:r>
            <a:r>
              <a:rPr lang="en-US" sz="2400" dirty="0" smtClean="0">
                <a:solidFill>
                  <a:srgbClr val="800000"/>
                </a:solidFill>
              </a:rPr>
              <a:t>multicast</a:t>
            </a:r>
            <a:r>
              <a:rPr lang="en-US" sz="2400" dirty="0" smtClean="0"/>
              <a:t> support: </a:t>
            </a:r>
          </a:p>
          <a:p>
            <a:pPr lvl="1"/>
            <a:r>
              <a:rPr lang="en-US" dirty="0" smtClean="0"/>
              <a:t>Multicast OSPF (MOSPF) uses same topology data base as OSPF.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hierarchical</a:t>
            </a:r>
            <a:r>
              <a:rPr lang="en-US" sz="2400" dirty="0" smtClean="0"/>
              <a:t> OSPF used in large domains.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43608"/>
          </a:xfrm>
        </p:spPr>
        <p:txBody>
          <a:bodyPr/>
          <a:lstStyle/>
          <a:p>
            <a:r>
              <a:rPr lang="en-US" dirty="0" smtClean="0"/>
              <a:t>Hierarchical OSPF</a:t>
            </a:r>
          </a:p>
        </p:txBody>
      </p:sp>
      <p:pic>
        <p:nvPicPr>
          <p:cNvPr id="118789" name="Picture 3" descr="04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68760"/>
            <a:ext cx="7315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OSPF</a:t>
            </a:r>
            <a:endParaRPr lang="en-US" smtClean="0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76747"/>
            <a:ext cx="8229600" cy="4008437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Two-Level </a:t>
            </a:r>
            <a:r>
              <a:rPr lang="en-US" sz="2400" dirty="0">
                <a:solidFill>
                  <a:srgbClr val="800000"/>
                </a:solidFill>
              </a:rPr>
              <a:t>H</a:t>
            </a:r>
            <a:r>
              <a:rPr lang="en-US" sz="2400" dirty="0" smtClean="0">
                <a:solidFill>
                  <a:srgbClr val="800000"/>
                </a:solidFill>
              </a:rPr>
              <a:t>ierarchy: </a:t>
            </a:r>
            <a:r>
              <a:rPr lang="en-US" sz="2400" dirty="0" smtClean="0"/>
              <a:t>local area, backbone.</a:t>
            </a:r>
          </a:p>
          <a:p>
            <a:pPr lvl="1"/>
            <a:r>
              <a:rPr lang="en-US" dirty="0" smtClean="0"/>
              <a:t>Link-State </a:t>
            </a:r>
            <a:r>
              <a:rPr lang="en-US" dirty="0"/>
              <a:t>A</a:t>
            </a:r>
            <a:r>
              <a:rPr lang="en-US" dirty="0" smtClean="0"/>
              <a:t>dvertisements (LSAs) only in area </a:t>
            </a:r>
          </a:p>
          <a:p>
            <a:pPr lvl="1"/>
            <a:r>
              <a:rPr lang="en-US" dirty="0" smtClean="0"/>
              <a:t>each node has detailed area topology; only knows direction (shortest path) to nets in other areas.</a:t>
            </a:r>
            <a:endParaRPr lang="en-US" sz="2000" dirty="0" smtClean="0"/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area border routers: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“summarize” distances  to nets in own area, advertise to other Area Border routers.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backbone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run OSPF routing limited to backbone.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boundary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connect to other AS’s.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OSPF LSA Types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484784"/>
            <a:ext cx="9145016" cy="4330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1. Router link advertisement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[Hello message]</a:t>
            </a:r>
          </a:p>
          <a:p>
            <a:pPr marL="0" indent="0" eaLnBrk="1" hangingPunct="1">
              <a:buNone/>
            </a:pPr>
            <a:r>
              <a:rPr lang="en-US" dirty="0" smtClean="0"/>
              <a:t>2. Network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3. Network summary link advertisement</a:t>
            </a:r>
          </a:p>
          <a:p>
            <a:pPr marL="633413" indent="-633413" eaLnBrk="1" hangingPunct="1">
              <a:buNone/>
            </a:pPr>
            <a:r>
              <a:rPr lang="en-US" dirty="0" smtClean="0"/>
              <a:t>4. AS border router’s summary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5. AS external link advertisement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7504"/>
            <a:ext cx="6324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OSPF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72844"/>
            <a:ext cx="9180512" cy="5364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The relation between </a:t>
            </a:r>
            <a:r>
              <a:rPr lang="en-US" sz="2400" dirty="0" err="1" smtClean="0"/>
              <a:t>ASes</a:t>
            </a:r>
            <a:r>
              <a:rPr lang="en-US" sz="2400" dirty="0" smtClean="0"/>
              <a:t>, backbones, and areas in OSPF</a:t>
            </a:r>
          </a:p>
        </p:txBody>
      </p:sp>
      <p:pic>
        <p:nvPicPr>
          <p:cNvPr id="39942" name="Picture 4" descr="5-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18380"/>
            <a:ext cx="49514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51602" y="1196752"/>
            <a:ext cx="1643063" cy="35718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0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Internet Inter-AS routing: BGP</a:t>
            </a:r>
            <a:endParaRPr lang="en-US" sz="2800" dirty="0" smtClean="0"/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48680"/>
            <a:ext cx="8579296" cy="48006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BGP (Border Gateway Protocol):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33CC"/>
                </a:solidFill>
              </a:rPr>
              <a:t>de facto standard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BGP provides each AS a means to: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Obtain subnet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reachability</a:t>
            </a:r>
            <a:r>
              <a:rPr lang="en-US" dirty="0" smtClean="0"/>
              <a:t> information from neighboring ASs.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Propagate reachability information to all AS-internal routers.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Determine “good” routes to subnets based on reachability information and policy.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allows subnet to advertise its existence to rest of Internet: </a:t>
            </a:r>
            <a:r>
              <a:rPr lang="en-US" dirty="0" smtClean="0">
                <a:solidFill>
                  <a:srgbClr val="800000"/>
                </a:solidFill>
              </a:rPr>
              <a:t>“I am here!”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 Primer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435280" cy="4800600"/>
          </a:xfrm>
        </p:spPr>
        <p:txBody>
          <a:bodyPr/>
          <a:lstStyle/>
          <a:p>
            <a:r>
              <a:rPr lang="en-US" dirty="0" smtClean="0"/>
              <a:t> Routers forward and route over WANs</a:t>
            </a:r>
          </a:p>
          <a:p>
            <a:pPr lvl="1"/>
            <a:r>
              <a:rPr lang="en-US" dirty="0" smtClean="0"/>
              <a:t>Produce look up tables in routers</a:t>
            </a:r>
          </a:p>
          <a:p>
            <a:r>
              <a:rPr lang="en-US" dirty="0" smtClean="0"/>
              <a:t> Routing Classification:</a:t>
            </a:r>
          </a:p>
          <a:p>
            <a:pPr lvl="1"/>
            <a:r>
              <a:rPr lang="en-US" dirty="0" smtClean="0"/>
              <a:t>Adaptive or non-adaptive</a:t>
            </a:r>
          </a:p>
          <a:p>
            <a:pPr lvl="1"/>
            <a:r>
              <a:rPr lang="en-US" dirty="0" err="1" smtClean="0"/>
              <a:t>Interdomain</a:t>
            </a:r>
            <a:r>
              <a:rPr lang="en-US" dirty="0" smtClean="0"/>
              <a:t> and </a:t>
            </a:r>
            <a:r>
              <a:rPr lang="en-US" dirty="0" err="1" smtClean="0"/>
              <a:t>Intradomain</a:t>
            </a:r>
            <a:endParaRPr lang="en-US" dirty="0" smtClean="0"/>
          </a:p>
          <a:p>
            <a:r>
              <a:rPr lang="en-US" dirty="0" smtClean="0"/>
              <a:t> Distance Vector Routing (DV)</a:t>
            </a:r>
          </a:p>
          <a:p>
            <a:pPr lvl="1"/>
            <a:r>
              <a:rPr lang="en-US" dirty="0" smtClean="0"/>
              <a:t>Perlman version</a:t>
            </a:r>
          </a:p>
          <a:p>
            <a:pPr lvl="1"/>
            <a:r>
              <a:rPr lang="en-US" dirty="0" err="1" smtClean="0"/>
              <a:t>Tanenbaum</a:t>
            </a:r>
            <a:r>
              <a:rPr lang="en-US" dirty="0" smtClean="0"/>
              <a:t> example</a:t>
            </a:r>
          </a:p>
          <a:p>
            <a:pPr lvl="1"/>
            <a:r>
              <a:rPr lang="en-US" dirty="0" smtClean="0"/>
              <a:t>K&amp;R version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 Primer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800600"/>
          </a:xfrm>
        </p:spPr>
        <p:txBody>
          <a:bodyPr/>
          <a:lstStyle/>
          <a:p>
            <a:r>
              <a:rPr lang="en-US" dirty="0" smtClean="0"/>
              <a:t>Link State Routing (LS)</a:t>
            </a:r>
          </a:p>
          <a:p>
            <a:pPr lvl="1"/>
            <a:r>
              <a:rPr lang="en-US" dirty="0" smtClean="0"/>
              <a:t>Uses reliable flooding; </a:t>
            </a:r>
            <a:r>
              <a:rPr lang="en-US" dirty="0" err="1" smtClean="0"/>
              <a:t>Dijkstra’s</a:t>
            </a:r>
            <a:r>
              <a:rPr lang="en-US" dirty="0" smtClean="0"/>
              <a:t> SP algorithm</a:t>
            </a:r>
          </a:p>
          <a:p>
            <a:r>
              <a:rPr lang="en-US" dirty="0" smtClean="0"/>
              <a:t>RIP</a:t>
            </a:r>
          </a:p>
          <a:p>
            <a:pPr lvl="1"/>
            <a:r>
              <a:rPr lang="en-US" dirty="0" smtClean="0"/>
              <a:t>Old ARPA routing; unicast DV routing</a:t>
            </a:r>
            <a:endParaRPr lang="en-US" dirty="0"/>
          </a:p>
          <a:p>
            <a:r>
              <a:rPr lang="en-US" dirty="0" smtClean="0"/>
              <a:t>OSPF</a:t>
            </a:r>
          </a:p>
          <a:p>
            <a:pPr lvl="1"/>
            <a:r>
              <a:rPr lang="en-US" dirty="0" smtClean="0"/>
              <a:t>Two-Level Hierarchical LS routing</a:t>
            </a:r>
          </a:p>
          <a:p>
            <a:pPr lvl="1"/>
            <a:r>
              <a:rPr lang="en-US" dirty="0" smtClean="0"/>
              <a:t>Five LSA types for router communication</a:t>
            </a:r>
          </a:p>
          <a:p>
            <a:r>
              <a:rPr lang="en-US" dirty="0" smtClean="0"/>
              <a:t>BGP</a:t>
            </a:r>
          </a:p>
          <a:p>
            <a:pPr lvl="1"/>
            <a:r>
              <a:rPr lang="en-US" dirty="0" err="1" smtClean="0"/>
              <a:t>Interdomain</a:t>
            </a:r>
            <a:r>
              <a:rPr lang="en-US" dirty="0" smtClean="0"/>
              <a:t> routing using reachability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Internet Backbone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Arc 2" descr="10%"/>
          <p:cNvSpPr>
            <a:spLocks/>
          </p:cNvSpPr>
          <p:nvPr/>
        </p:nvSpPr>
        <p:spPr bwMode="auto">
          <a:xfrm>
            <a:off x="3557618" y="3719499"/>
            <a:ext cx="1079500" cy="1366837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2246343" y="3536936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00280" y="1719249"/>
            <a:ext cx="5321300" cy="838200"/>
            <a:chOff x="1828" y="1500"/>
            <a:chExt cx="3352" cy="875"/>
          </a:xfrm>
        </p:grpSpPr>
        <p:sp>
          <p:nvSpPr>
            <p:cNvPr id="9" name="Oval 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 flipH="1" flipV="1">
            <a:off x="2076480" y="2786049"/>
            <a:ext cx="5321300" cy="838200"/>
            <a:chOff x="1828" y="1500"/>
            <a:chExt cx="3352" cy="875"/>
          </a:xfrm>
        </p:grpSpPr>
        <p:sp>
          <p:nvSpPr>
            <p:cNvPr id="34" name="Oval 30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4"/>
          <p:cNvGrpSpPr>
            <a:grpSpLocks/>
          </p:cNvGrpSpPr>
          <p:nvPr/>
        </p:nvGrpSpPr>
        <p:grpSpPr bwMode="auto">
          <a:xfrm flipH="1">
            <a:off x="2152680" y="3852849"/>
            <a:ext cx="5321300" cy="838200"/>
            <a:chOff x="1828" y="1500"/>
            <a:chExt cx="3352" cy="875"/>
          </a:xfrm>
        </p:grpSpPr>
        <p:sp>
          <p:nvSpPr>
            <p:cNvPr id="59" name="Oval 5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79"/>
          <p:cNvSpPr>
            <a:spLocks noChangeShapeType="1"/>
          </p:cNvSpPr>
          <p:nvPr/>
        </p:nvSpPr>
        <p:spPr bwMode="auto">
          <a:xfrm flipH="1">
            <a:off x="1314480" y="2252649"/>
            <a:ext cx="83820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 flipH="1">
            <a:off x="1771680" y="3243249"/>
            <a:ext cx="3048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 flipH="1" flipV="1">
            <a:off x="1619280" y="3700449"/>
            <a:ext cx="5334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7258080" y="2176449"/>
            <a:ext cx="9144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7410480" y="3243249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 flipV="1">
            <a:off x="7410480" y="3548049"/>
            <a:ext cx="60960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100"/>
          <p:cNvSpPr txBox="1">
            <a:spLocks noChangeArrowheads="1"/>
          </p:cNvSpPr>
          <p:nvPr/>
        </p:nvSpPr>
        <p:spPr bwMode="auto">
          <a:xfrm>
            <a:off x="2289205" y="1428736"/>
            <a:ext cx="2730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A</a:t>
            </a:r>
          </a:p>
        </p:txBody>
      </p:sp>
      <p:sp>
        <p:nvSpPr>
          <p:cNvPr id="90" name="Text Box 101"/>
          <p:cNvSpPr txBox="1">
            <a:spLocks noChangeArrowheads="1"/>
          </p:cNvSpPr>
          <p:nvPr/>
        </p:nvSpPr>
        <p:spPr bwMode="auto">
          <a:xfrm>
            <a:off x="2305080" y="24812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B</a:t>
            </a:r>
          </a:p>
        </p:txBody>
      </p: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2228880" y="35480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C</a:t>
            </a:r>
          </a:p>
        </p:txBody>
      </p:sp>
      <p:sp>
        <p:nvSpPr>
          <p:cNvPr id="92" name="Text Box 104"/>
          <p:cNvSpPr txBox="1">
            <a:spLocks noChangeArrowheads="1"/>
          </p:cNvSpPr>
          <p:nvPr/>
        </p:nvSpPr>
        <p:spPr bwMode="auto">
          <a:xfrm>
            <a:off x="704880" y="31670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3" name="Text Box 105"/>
          <p:cNvSpPr txBox="1">
            <a:spLocks noChangeArrowheads="1"/>
          </p:cNvSpPr>
          <p:nvPr/>
        </p:nvSpPr>
        <p:spPr bwMode="auto">
          <a:xfrm>
            <a:off x="7791480" y="30146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4" name="Rectangle 111"/>
          <p:cNvSpPr>
            <a:spLocks noChangeArrowheads="1"/>
          </p:cNvSpPr>
          <p:nvPr/>
        </p:nvSpPr>
        <p:spPr bwMode="auto">
          <a:xfrm>
            <a:off x="1571604" y="5214950"/>
            <a:ext cx="5643602" cy="5000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National </a:t>
            </a:r>
            <a:r>
              <a:rPr lang="en-US" b="1" dirty="0" smtClean="0"/>
              <a:t>Internet Service Providers</a:t>
            </a:r>
            <a:endParaRPr lang="en-US" b="1" dirty="0"/>
          </a:p>
        </p:txBody>
      </p:sp>
      <p:sp>
        <p:nvSpPr>
          <p:cNvPr id="95" name="Rectangle 112"/>
          <p:cNvSpPr>
            <a:spLocks noChangeArrowheads="1"/>
          </p:cNvSpPr>
          <p:nvPr/>
        </p:nvSpPr>
        <p:spPr bwMode="auto">
          <a:xfrm>
            <a:off x="431830" y="4133836"/>
            <a:ext cx="14478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Network Access</a:t>
            </a:r>
          </a:p>
          <a:p>
            <a:pPr algn="ctr"/>
            <a:r>
              <a:rPr lang="en-US" sz="1600">
                <a:latin typeface="Comic Sans MS" pitchFamily="66" charset="0"/>
              </a:rPr>
              <a:t>Point</a:t>
            </a:r>
          </a:p>
        </p:txBody>
      </p:sp>
      <p:cxnSp>
        <p:nvCxnSpPr>
          <p:cNvPr id="96" name="AutoShape 114"/>
          <p:cNvCxnSpPr>
            <a:cxnSpLocks noChangeShapeType="1"/>
            <a:stCxn id="95" idx="0"/>
            <a:endCxn id="92" idx="2"/>
          </p:cNvCxnSpPr>
          <p:nvPr/>
        </p:nvCxnSpPr>
        <p:spPr bwMode="auto">
          <a:xfrm flipV="1">
            <a:off x="1155730" y="3546461"/>
            <a:ext cx="825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4156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6508"/>
            <a:ext cx="8785225" cy="792162"/>
          </a:xfrm>
        </p:spPr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525344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3" y="1054100"/>
            <a:ext cx="4283106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transport segment from sending to receiving host.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sending side, encapsulates segments into datagram packets.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receiving side, delivers segments to transport layer.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network layer protocols in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host, router.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router examines header fields in all IP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datagrams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passing through it.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684"/>
          <p:cNvSpPr>
            <a:spLocks/>
          </p:cNvSpPr>
          <p:nvPr/>
        </p:nvSpPr>
        <p:spPr bwMode="auto">
          <a:xfrm>
            <a:off x="6650040" y="3649681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685"/>
          <p:cNvSpPr>
            <a:spLocks/>
          </p:cNvSpPr>
          <p:nvPr/>
        </p:nvSpPr>
        <p:spPr bwMode="auto">
          <a:xfrm>
            <a:off x="6669090" y="2124093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686"/>
          <p:cNvSpPr>
            <a:spLocks/>
          </p:cNvSpPr>
          <p:nvPr/>
        </p:nvSpPr>
        <p:spPr bwMode="auto">
          <a:xfrm>
            <a:off x="4929190" y="1831993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87"/>
          <p:cNvGrpSpPr>
            <a:grpSpLocks/>
          </p:cNvGrpSpPr>
          <p:nvPr/>
        </p:nvGrpSpPr>
        <p:grpSpPr bwMode="auto">
          <a:xfrm>
            <a:off x="5016503" y="3167081"/>
            <a:ext cx="1458912" cy="933450"/>
            <a:chOff x="2889" y="1631"/>
            <a:chExt cx="980" cy="743"/>
          </a:xfrm>
        </p:grpSpPr>
        <p:sp>
          <p:nvSpPr>
            <p:cNvPr id="11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690"/>
          <p:cNvGrpSpPr>
            <a:grpSpLocks/>
          </p:cNvGrpSpPr>
          <p:nvPr/>
        </p:nvGrpSpPr>
        <p:grpSpPr bwMode="auto">
          <a:xfrm>
            <a:off x="5718178" y="2024081"/>
            <a:ext cx="336550" cy="531812"/>
            <a:chOff x="3796" y="1043"/>
            <a:chExt cx="865" cy="1237"/>
          </a:xfrm>
        </p:grpSpPr>
        <p:sp>
          <p:nvSpPr>
            <p:cNvPr id="14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706"/>
            <p:cNvGrpSpPr>
              <a:grpSpLocks/>
            </p:cNvGrpSpPr>
            <p:nvPr/>
          </p:nvGrpSpPr>
          <p:grpSpPr bwMode="auto">
            <a:xfrm>
              <a:off x="6576" y="2085"/>
              <a:ext cx="863" cy="270"/>
              <a:chOff x="4227" y="1360"/>
              <a:chExt cx="863" cy="270"/>
            </a:xfrm>
          </p:grpSpPr>
          <p:sp>
            <p:nvSpPr>
              <p:cNvPr id="40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" name="Group 711"/>
            <p:cNvGrpSpPr>
              <a:grpSpLocks/>
            </p:cNvGrpSpPr>
            <p:nvPr/>
          </p:nvGrpSpPr>
          <p:grpSpPr bwMode="auto">
            <a:xfrm rot="5700496">
              <a:off x="2862" y="3574"/>
              <a:ext cx="863" cy="270"/>
              <a:chOff x="4227" y="1360"/>
              <a:chExt cx="863" cy="270"/>
            </a:xfrm>
          </p:grpSpPr>
          <p:sp>
            <p:nvSpPr>
              <p:cNvPr id="36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" name="Group 716"/>
            <p:cNvGrpSpPr>
              <a:grpSpLocks/>
            </p:cNvGrpSpPr>
            <p:nvPr/>
          </p:nvGrpSpPr>
          <p:grpSpPr bwMode="auto">
            <a:xfrm rot="10800000">
              <a:off x="1018" y="599"/>
              <a:ext cx="863" cy="270"/>
              <a:chOff x="4227" y="1360"/>
              <a:chExt cx="863" cy="270"/>
            </a:xfrm>
          </p:grpSpPr>
          <p:sp>
            <p:nvSpPr>
              <p:cNvPr id="32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4" name="Oval 721"/>
          <p:cNvSpPr>
            <a:spLocks noChangeArrowheads="1"/>
          </p:cNvSpPr>
          <p:nvPr/>
        </p:nvSpPr>
        <p:spPr bwMode="auto">
          <a:xfrm>
            <a:off x="6775453" y="3844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22"/>
          <p:cNvSpPr>
            <a:spLocks noChangeShapeType="1"/>
          </p:cNvSpPr>
          <p:nvPr/>
        </p:nvSpPr>
        <p:spPr bwMode="auto">
          <a:xfrm>
            <a:off x="6775453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23"/>
          <p:cNvSpPr>
            <a:spLocks noChangeShapeType="1"/>
          </p:cNvSpPr>
          <p:nvPr/>
        </p:nvSpPr>
        <p:spPr bwMode="auto">
          <a:xfrm>
            <a:off x="7134228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724"/>
          <p:cNvSpPr>
            <a:spLocks noChangeArrowheads="1"/>
          </p:cNvSpPr>
          <p:nvPr/>
        </p:nvSpPr>
        <p:spPr bwMode="auto">
          <a:xfrm>
            <a:off x="6775453" y="3837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8" name="Oval 725"/>
          <p:cNvSpPr>
            <a:spLocks noChangeArrowheads="1"/>
          </p:cNvSpPr>
          <p:nvPr/>
        </p:nvSpPr>
        <p:spPr bwMode="auto">
          <a:xfrm>
            <a:off x="6772278" y="3768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726"/>
          <p:cNvGrpSpPr>
            <a:grpSpLocks/>
          </p:cNvGrpSpPr>
          <p:nvPr/>
        </p:nvGrpSpPr>
        <p:grpSpPr bwMode="auto">
          <a:xfrm>
            <a:off x="6858003" y="3792556"/>
            <a:ext cx="179387" cy="65087"/>
            <a:chOff x="2848" y="848"/>
            <a:chExt cx="140" cy="98"/>
          </a:xfrm>
        </p:grpSpPr>
        <p:sp>
          <p:nvSpPr>
            <p:cNvPr id="5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730"/>
          <p:cNvGrpSpPr>
            <a:grpSpLocks/>
          </p:cNvGrpSpPr>
          <p:nvPr/>
        </p:nvGrpSpPr>
        <p:grpSpPr bwMode="auto">
          <a:xfrm flipV="1">
            <a:off x="6858003" y="3792556"/>
            <a:ext cx="179387" cy="65087"/>
            <a:chOff x="2848" y="848"/>
            <a:chExt cx="140" cy="98"/>
          </a:xfrm>
        </p:grpSpPr>
        <p:sp>
          <p:nvSpPr>
            <p:cNvPr id="54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734"/>
          <p:cNvSpPr>
            <a:spLocks noChangeArrowheads="1"/>
          </p:cNvSpPr>
          <p:nvPr/>
        </p:nvSpPr>
        <p:spPr bwMode="auto">
          <a:xfrm>
            <a:off x="7131053" y="41243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35"/>
          <p:cNvSpPr>
            <a:spLocks noChangeShapeType="1"/>
          </p:cNvSpPr>
          <p:nvPr/>
        </p:nvSpPr>
        <p:spPr bwMode="auto">
          <a:xfrm>
            <a:off x="7131053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36"/>
          <p:cNvSpPr>
            <a:spLocks noChangeShapeType="1"/>
          </p:cNvSpPr>
          <p:nvPr/>
        </p:nvSpPr>
        <p:spPr bwMode="auto">
          <a:xfrm>
            <a:off x="7489828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737"/>
          <p:cNvSpPr>
            <a:spLocks noChangeArrowheads="1"/>
          </p:cNvSpPr>
          <p:nvPr/>
        </p:nvSpPr>
        <p:spPr bwMode="auto">
          <a:xfrm>
            <a:off x="7131053" y="41164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" name="Oval 738"/>
          <p:cNvSpPr>
            <a:spLocks noChangeArrowheads="1"/>
          </p:cNvSpPr>
          <p:nvPr/>
        </p:nvSpPr>
        <p:spPr bwMode="auto">
          <a:xfrm>
            <a:off x="7127878" y="40481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739"/>
          <p:cNvGrpSpPr>
            <a:grpSpLocks/>
          </p:cNvGrpSpPr>
          <p:nvPr/>
        </p:nvGrpSpPr>
        <p:grpSpPr bwMode="auto">
          <a:xfrm>
            <a:off x="7213603" y="4071956"/>
            <a:ext cx="179387" cy="65087"/>
            <a:chOff x="2848" y="848"/>
            <a:chExt cx="140" cy="98"/>
          </a:xfrm>
        </p:grpSpPr>
        <p:sp>
          <p:nvSpPr>
            <p:cNvPr id="63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743"/>
          <p:cNvGrpSpPr>
            <a:grpSpLocks/>
          </p:cNvGrpSpPr>
          <p:nvPr/>
        </p:nvGrpSpPr>
        <p:grpSpPr bwMode="auto">
          <a:xfrm flipV="1">
            <a:off x="7213603" y="4071956"/>
            <a:ext cx="179387" cy="65087"/>
            <a:chOff x="2848" y="848"/>
            <a:chExt cx="140" cy="98"/>
          </a:xfrm>
        </p:grpSpPr>
        <p:sp>
          <p:nvSpPr>
            <p:cNvPr id="67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Oval 747"/>
          <p:cNvSpPr>
            <a:spLocks noChangeArrowheads="1"/>
          </p:cNvSpPr>
          <p:nvPr/>
        </p:nvSpPr>
        <p:spPr bwMode="auto">
          <a:xfrm>
            <a:off x="7410453" y="38576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748"/>
          <p:cNvSpPr>
            <a:spLocks noChangeShapeType="1"/>
          </p:cNvSpPr>
          <p:nvPr/>
        </p:nvSpPr>
        <p:spPr bwMode="auto">
          <a:xfrm>
            <a:off x="7410453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49"/>
          <p:cNvSpPr>
            <a:spLocks noChangeShapeType="1"/>
          </p:cNvSpPr>
          <p:nvPr/>
        </p:nvSpPr>
        <p:spPr bwMode="auto">
          <a:xfrm>
            <a:off x="7769228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50"/>
          <p:cNvSpPr>
            <a:spLocks noChangeArrowheads="1"/>
          </p:cNvSpPr>
          <p:nvPr/>
        </p:nvSpPr>
        <p:spPr bwMode="auto">
          <a:xfrm>
            <a:off x="7410453" y="38497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4" name="Oval 751"/>
          <p:cNvSpPr>
            <a:spLocks noChangeArrowheads="1"/>
          </p:cNvSpPr>
          <p:nvPr/>
        </p:nvSpPr>
        <p:spPr bwMode="auto">
          <a:xfrm>
            <a:off x="7407278" y="37814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52"/>
          <p:cNvGrpSpPr>
            <a:grpSpLocks/>
          </p:cNvGrpSpPr>
          <p:nvPr/>
        </p:nvGrpSpPr>
        <p:grpSpPr bwMode="auto">
          <a:xfrm>
            <a:off x="7493003" y="3805256"/>
            <a:ext cx="179387" cy="65087"/>
            <a:chOff x="2848" y="848"/>
            <a:chExt cx="140" cy="98"/>
          </a:xfrm>
        </p:grpSpPr>
        <p:sp>
          <p:nvSpPr>
            <p:cNvPr id="76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56"/>
          <p:cNvGrpSpPr>
            <a:grpSpLocks/>
          </p:cNvGrpSpPr>
          <p:nvPr/>
        </p:nvGrpSpPr>
        <p:grpSpPr bwMode="auto">
          <a:xfrm flipV="1">
            <a:off x="7493003" y="3805256"/>
            <a:ext cx="179387" cy="65087"/>
            <a:chOff x="2848" y="848"/>
            <a:chExt cx="140" cy="98"/>
          </a:xfrm>
        </p:grpSpPr>
        <p:sp>
          <p:nvSpPr>
            <p:cNvPr id="80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Oval 760"/>
          <p:cNvSpPr>
            <a:spLocks noChangeArrowheads="1"/>
          </p:cNvSpPr>
          <p:nvPr/>
        </p:nvSpPr>
        <p:spPr bwMode="auto">
          <a:xfrm>
            <a:off x="6875465" y="269559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761"/>
          <p:cNvSpPr>
            <a:spLocks noChangeShapeType="1"/>
          </p:cNvSpPr>
          <p:nvPr/>
        </p:nvSpPr>
        <p:spPr bwMode="auto">
          <a:xfrm>
            <a:off x="6875465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762"/>
          <p:cNvSpPr>
            <a:spLocks noChangeShapeType="1"/>
          </p:cNvSpPr>
          <p:nvPr/>
        </p:nvSpPr>
        <p:spPr bwMode="auto">
          <a:xfrm>
            <a:off x="7223128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763"/>
          <p:cNvSpPr>
            <a:spLocks noChangeArrowheads="1"/>
          </p:cNvSpPr>
          <p:nvPr/>
        </p:nvSpPr>
        <p:spPr bwMode="auto">
          <a:xfrm>
            <a:off x="6875465" y="2687656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7" name="Oval 764"/>
          <p:cNvSpPr>
            <a:spLocks noChangeArrowheads="1"/>
          </p:cNvSpPr>
          <p:nvPr/>
        </p:nvSpPr>
        <p:spPr bwMode="auto">
          <a:xfrm>
            <a:off x="6872290" y="2624156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765"/>
          <p:cNvGrpSpPr>
            <a:grpSpLocks/>
          </p:cNvGrpSpPr>
          <p:nvPr/>
        </p:nvGrpSpPr>
        <p:grpSpPr bwMode="auto">
          <a:xfrm>
            <a:off x="6956428" y="2646381"/>
            <a:ext cx="171450" cy="61912"/>
            <a:chOff x="2848" y="848"/>
            <a:chExt cx="140" cy="98"/>
          </a:xfrm>
        </p:grpSpPr>
        <p:sp>
          <p:nvSpPr>
            <p:cNvPr id="89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769"/>
          <p:cNvGrpSpPr>
            <a:grpSpLocks/>
          </p:cNvGrpSpPr>
          <p:nvPr/>
        </p:nvGrpSpPr>
        <p:grpSpPr bwMode="auto">
          <a:xfrm flipV="1">
            <a:off x="6956428" y="2646381"/>
            <a:ext cx="171450" cy="60325"/>
            <a:chOff x="2848" y="848"/>
            <a:chExt cx="140" cy="98"/>
          </a:xfrm>
        </p:grpSpPr>
        <p:sp>
          <p:nvSpPr>
            <p:cNvPr id="93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773"/>
          <p:cNvSpPr>
            <a:spLocks noChangeArrowheads="1"/>
          </p:cNvSpPr>
          <p:nvPr/>
        </p:nvSpPr>
        <p:spPr bwMode="auto">
          <a:xfrm>
            <a:off x="6873878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774"/>
          <p:cNvSpPr>
            <a:spLocks noChangeShapeType="1"/>
          </p:cNvSpPr>
          <p:nvPr/>
        </p:nvSpPr>
        <p:spPr bwMode="auto">
          <a:xfrm>
            <a:off x="687387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775"/>
          <p:cNvSpPr>
            <a:spLocks noChangeShapeType="1"/>
          </p:cNvSpPr>
          <p:nvPr/>
        </p:nvSpPr>
        <p:spPr bwMode="auto">
          <a:xfrm>
            <a:off x="72326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776"/>
          <p:cNvSpPr>
            <a:spLocks noChangeArrowheads="1"/>
          </p:cNvSpPr>
          <p:nvPr/>
        </p:nvSpPr>
        <p:spPr bwMode="auto">
          <a:xfrm>
            <a:off x="6873878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0" name="Oval 777"/>
          <p:cNvSpPr>
            <a:spLocks noChangeArrowheads="1"/>
          </p:cNvSpPr>
          <p:nvPr/>
        </p:nvSpPr>
        <p:spPr bwMode="auto">
          <a:xfrm>
            <a:off x="6870703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Group 778"/>
          <p:cNvGrpSpPr>
            <a:grpSpLocks/>
          </p:cNvGrpSpPr>
          <p:nvPr/>
        </p:nvGrpSpPr>
        <p:grpSpPr bwMode="auto">
          <a:xfrm>
            <a:off x="6956428" y="2903556"/>
            <a:ext cx="179387" cy="65087"/>
            <a:chOff x="2848" y="848"/>
            <a:chExt cx="140" cy="98"/>
          </a:xfrm>
        </p:grpSpPr>
        <p:sp>
          <p:nvSpPr>
            <p:cNvPr id="102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782"/>
          <p:cNvGrpSpPr>
            <a:grpSpLocks/>
          </p:cNvGrpSpPr>
          <p:nvPr/>
        </p:nvGrpSpPr>
        <p:grpSpPr bwMode="auto">
          <a:xfrm flipV="1">
            <a:off x="6956428" y="2903556"/>
            <a:ext cx="179387" cy="65087"/>
            <a:chOff x="2848" y="848"/>
            <a:chExt cx="140" cy="98"/>
          </a:xfrm>
        </p:grpSpPr>
        <p:sp>
          <p:nvSpPr>
            <p:cNvPr id="106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" name="Oval 786"/>
          <p:cNvSpPr>
            <a:spLocks noChangeArrowheads="1"/>
          </p:cNvSpPr>
          <p:nvPr/>
        </p:nvSpPr>
        <p:spPr bwMode="auto">
          <a:xfrm>
            <a:off x="7350128" y="259716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787"/>
          <p:cNvSpPr>
            <a:spLocks noChangeShapeType="1"/>
          </p:cNvSpPr>
          <p:nvPr/>
        </p:nvSpPr>
        <p:spPr bwMode="auto">
          <a:xfrm>
            <a:off x="73501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788"/>
          <p:cNvSpPr>
            <a:spLocks noChangeShapeType="1"/>
          </p:cNvSpPr>
          <p:nvPr/>
        </p:nvSpPr>
        <p:spPr bwMode="auto">
          <a:xfrm>
            <a:off x="76803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789"/>
          <p:cNvSpPr>
            <a:spLocks noChangeArrowheads="1"/>
          </p:cNvSpPr>
          <p:nvPr/>
        </p:nvSpPr>
        <p:spPr bwMode="auto">
          <a:xfrm>
            <a:off x="7350128" y="2590818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3" name="Oval 790"/>
          <p:cNvSpPr>
            <a:spLocks noChangeArrowheads="1"/>
          </p:cNvSpPr>
          <p:nvPr/>
        </p:nvSpPr>
        <p:spPr bwMode="auto">
          <a:xfrm>
            <a:off x="7346953" y="252890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" name="Group 791"/>
          <p:cNvGrpSpPr>
            <a:grpSpLocks/>
          </p:cNvGrpSpPr>
          <p:nvPr/>
        </p:nvGrpSpPr>
        <p:grpSpPr bwMode="auto">
          <a:xfrm>
            <a:off x="7426328" y="2551131"/>
            <a:ext cx="163512" cy="57150"/>
            <a:chOff x="2848" y="848"/>
            <a:chExt cx="140" cy="98"/>
          </a:xfrm>
        </p:grpSpPr>
        <p:sp>
          <p:nvSpPr>
            <p:cNvPr id="115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795"/>
          <p:cNvGrpSpPr>
            <a:grpSpLocks/>
          </p:cNvGrpSpPr>
          <p:nvPr/>
        </p:nvGrpSpPr>
        <p:grpSpPr bwMode="auto">
          <a:xfrm flipV="1">
            <a:off x="7426328" y="2549543"/>
            <a:ext cx="163512" cy="58738"/>
            <a:chOff x="2848" y="848"/>
            <a:chExt cx="140" cy="98"/>
          </a:xfrm>
        </p:grpSpPr>
        <p:sp>
          <p:nvSpPr>
            <p:cNvPr id="119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" name="Oval 799"/>
          <p:cNvSpPr>
            <a:spLocks noChangeArrowheads="1"/>
          </p:cNvSpPr>
          <p:nvPr/>
        </p:nvSpPr>
        <p:spPr bwMode="auto">
          <a:xfrm>
            <a:off x="7435853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800"/>
          <p:cNvSpPr>
            <a:spLocks noChangeShapeType="1"/>
          </p:cNvSpPr>
          <p:nvPr/>
        </p:nvSpPr>
        <p:spPr bwMode="auto">
          <a:xfrm>
            <a:off x="74358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801"/>
          <p:cNvSpPr>
            <a:spLocks noChangeShapeType="1"/>
          </p:cNvSpPr>
          <p:nvPr/>
        </p:nvSpPr>
        <p:spPr bwMode="auto">
          <a:xfrm>
            <a:off x="779462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802"/>
          <p:cNvSpPr>
            <a:spLocks noChangeArrowheads="1"/>
          </p:cNvSpPr>
          <p:nvPr/>
        </p:nvSpPr>
        <p:spPr bwMode="auto">
          <a:xfrm>
            <a:off x="7435853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26" name="Oval 803"/>
          <p:cNvSpPr>
            <a:spLocks noChangeArrowheads="1"/>
          </p:cNvSpPr>
          <p:nvPr/>
        </p:nvSpPr>
        <p:spPr bwMode="auto">
          <a:xfrm>
            <a:off x="7432678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804"/>
          <p:cNvGrpSpPr>
            <a:grpSpLocks/>
          </p:cNvGrpSpPr>
          <p:nvPr/>
        </p:nvGrpSpPr>
        <p:grpSpPr bwMode="auto">
          <a:xfrm>
            <a:off x="7518403" y="2903556"/>
            <a:ext cx="179387" cy="65087"/>
            <a:chOff x="2848" y="848"/>
            <a:chExt cx="140" cy="98"/>
          </a:xfrm>
        </p:grpSpPr>
        <p:sp>
          <p:nvSpPr>
            <p:cNvPr id="128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808"/>
          <p:cNvGrpSpPr>
            <a:grpSpLocks/>
          </p:cNvGrpSpPr>
          <p:nvPr/>
        </p:nvGrpSpPr>
        <p:grpSpPr bwMode="auto">
          <a:xfrm flipV="1">
            <a:off x="7518403" y="2903556"/>
            <a:ext cx="179387" cy="65087"/>
            <a:chOff x="2848" y="848"/>
            <a:chExt cx="140" cy="98"/>
          </a:xfrm>
        </p:grpSpPr>
        <p:sp>
          <p:nvSpPr>
            <p:cNvPr id="132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" name="Oval 812"/>
          <p:cNvSpPr>
            <a:spLocks noChangeArrowheads="1"/>
          </p:cNvSpPr>
          <p:nvPr/>
        </p:nvSpPr>
        <p:spPr bwMode="auto">
          <a:xfrm>
            <a:off x="6026153" y="269083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813"/>
          <p:cNvSpPr>
            <a:spLocks noChangeShapeType="1"/>
          </p:cNvSpPr>
          <p:nvPr/>
        </p:nvSpPr>
        <p:spPr bwMode="auto">
          <a:xfrm>
            <a:off x="6026153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814"/>
          <p:cNvSpPr>
            <a:spLocks noChangeShapeType="1"/>
          </p:cNvSpPr>
          <p:nvPr/>
        </p:nvSpPr>
        <p:spPr bwMode="auto">
          <a:xfrm>
            <a:off x="6372228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815"/>
          <p:cNvSpPr>
            <a:spLocks noChangeArrowheads="1"/>
          </p:cNvSpPr>
          <p:nvPr/>
        </p:nvSpPr>
        <p:spPr bwMode="auto">
          <a:xfrm>
            <a:off x="6026153" y="268289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9" name="Oval 816"/>
          <p:cNvSpPr>
            <a:spLocks noChangeArrowheads="1"/>
          </p:cNvSpPr>
          <p:nvPr/>
        </p:nvSpPr>
        <p:spPr bwMode="auto">
          <a:xfrm>
            <a:off x="6022978" y="261939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817"/>
          <p:cNvGrpSpPr>
            <a:grpSpLocks/>
          </p:cNvGrpSpPr>
          <p:nvPr/>
        </p:nvGrpSpPr>
        <p:grpSpPr bwMode="auto">
          <a:xfrm>
            <a:off x="6107115" y="2641618"/>
            <a:ext cx="171450" cy="60325"/>
            <a:chOff x="2848" y="848"/>
            <a:chExt cx="140" cy="98"/>
          </a:xfrm>
        </p:grpSpPr>
        <p:sp>
          <p:nvSpPr>
            <p:cNvPr id="141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821"/>
          <p:cNvGrpSpPr>
            <a:grpSpLocks/>
          </p:cNvGrpSpPr>
          <p:nvPr/>
        </p:nvGrpSpPr>
        <p:grpSpPr bwMode="auto">
          <a:xfrm flipV="1">
            <a:off x="6107115" y="2641618"/>
            <a:ext cx="171450" cy="58738"/>
            <a:chOff x="2848" y="848"/>
            <a:chExt cx="140" cy="98"/>
          </a:xfrm>
        </p:grpSpPr>
        <p:sp>
          <p:nvSpPr>
            <p:cNvPr id="14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Oval 825"/>
          <p:cNvSpPr>
            <a:spLocks noChangeArrowheads="1"/>
          </p:cNvSpPr>
          <p:nvPr/>
        </p:nvSpPr>
        <p:spPr bwMode="auto">
          <a:xfrm>
            <a:off x="5719765" y="384018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826"/>
          <p:cNvSpPr>
            <a:spLocks noChangeShapeType="1"/>
          </p:cNvSpPr>
          <p:nvPr/>
        </p:nvSpPr>
        <p:spPr bwMode="auto">
          <a:xfrm>
            <a:off x="5719765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827"/>
          <p:cNvSpPr>
            <a:spLocks noChangeShapeType="1"/>
          </p:cNvSpPr>
          <p:nvPr/>
        </p:nvSpPr>
        <p:spPr bwMode="auto">
          <a:xfrm>
            <a:off x="6065840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828"/>
          <p:cNvSpPr>
            <a:spLocks noChangeArrowheads="1"/>
          </p:cNvSpPr>
          <p:nvPr/>
        </p:nvSpPr>
        <p:spPr bwMode="auto">
          <a:xfrm>
            <a:off x="5719765" y="383224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2" name="Oval 829"/>
          <p:cNvSpPr>
            <a:spLocks noChangeArrowheads="1"/>
          </p:cNvSpPr>
          <p:nvPr/>
        </p:nvSpPr>
        <p:spPr bwMode="auto">
          <a:xfrm>
            <a:off x="5716590" y="376874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" name="Group 830"/>
          <p:cNvGrpSpPr>
            <a:grpSpLocks/>
          </p:cNvGrpSpPr>
          <p:nvPr/>
        </p:nvGrpSpPr>
        <p:grpSpPr bwMode="auto">
          <a:xfrm>
            <a:off x="5800728" y="3790968"/>
            <a:ext cx="171450" cy="60325"/>
            <a:chOff x="2848" y="848"/>
            <a:chExt cx="140" cy="98"/>
          </a:xfrm>
        </p:grpSpPr>
        <p:sp>
          <p:nvSpPr>
            <p:cNvPr id="154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834"/>
          <p:cNvGrpSpPr>
            <a:grpSpLocks/>
          </p:cNvGrpSpPr>
          <p:nvPr/>
        </p:nvGrpSpPr>
        <p:grpSpPr bwMode="auto">
          <a:xfrm flipV="1">
            <a:off x="5800728" y="3790968"/>
            <a:ext cx="171450" cy="58738"/>
            <a:chOff x="2848" y="848"/>
            <a:chExt cx="140" cy="98"/>
          </a:xfrm>
        </p:grpSpPr>
        <p:sp>
          <p:nvSpPr>
            <p:cNvPr id="158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" name="Line 838"/>
          <p:cNvSpPr>
            <a:spLocks noChangeShapeType="1"/>
          </p:cNvSpPr>
          <p:nvPr/>
        </p:nvSpPr>
        <p:spPr bwMode="auto">
          <a:xfrm flipV="1">
            <a:off x="6918328" y="4197368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839"/>
          <p:cNvSpPr>
            <a:spLocks noChangeShapeType="1"/>
          </p:cNvSpPr>
          <p:nvPr/>
        </p:nvSpPr>
        <p:spPr bwMode="auto">
          <a:xfrm>
            <a:off x="7042153" y="393543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840"/>
          <p:cNvSpPr>
            <a:spLocks noChangeShapeType="1"/>
          </p:cNvSpPr>
          <p:nvPr/>
        </p:nvSpPr>
        <p:spPr bwMode="auto">
          <a:xfrm>
            <a:off x="7138990" y="385605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Line 841"/>
          <p:cNvSpPr>
            <a:spLocks noChangeShapeType="1"/>
          </p:cNvSpPr>
          <p:nvPr/>
        </p:nvSpPr>
        <p:spPr bwMode="auto">
          <a:xfrm flipV="1">
            <a:off x="7375528" y="3941781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Line 842"/>
          <p:cNvSpPr>
            <a:spLocks noChangeShapeType="1"/>
          </p:cNvSpPr>
          <p:nvPr/>
        </p:nvSpPr>
        <p:spPr bwMode="auto">
          <a:xfrm>
            <a:off x="6073778" y="386240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Line 843"/>
          <p:cNvSpPr>
            <a:spLocks noChangeShapeType="1"/>
          </p:cNvSpPr>
          <p:nvPr/>
        </p:nvSpPr>
        <p:spPr bwMode="auto">
          <a:xfrm>
            <a:off x="6369053" y="2709881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Line 844"/>
          <p:cNvSpPr>
            <a:spLocks noChangeShapeType="1"/>
          </p:cNvSpPr>
          <p:nvPr/>
        </p:nvSpPr>
        <p:spPr bwMode="auto">
          <a:xfrm>
            <a:off x="5935665" y="253843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Freeform 845"/>
          <p:cNvSpPr>
            <a:spLocks/>
          </p:cNvSpPr>
          <p:nvPr/>
        </p:nvSpPr>
        <p:spPr bwMode="auto">
          <a:xfrm>
            <a:off x="5256215" y="4545031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846"/>
          <p:cNvSpPr>
            <a:spLocks noChangeShapeType="1"/>
          </p:cNvSpPr>
          <p:nvPr/>
        </p:nvSpPr>
        <p:spPr bwMode="auto">
          <a:xfrm rot="-5400000">
            <a:off x="7491415" y="528163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847"/>
          <p:cNvSpPr>
            <a:spLocks noChangeShapeType="1"/>
          </p:cNvSpPr>
          <p:nvPr/>
        </p:nvSpPr>
        <p:spPr bwMode="auto">
          <a:xfrm rot="5400000" flipV="1">
            <a:off x="7637465" y="556261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848"/>
          <p:cNvSpPr>
            <a:spLocks noChangeShapeType="1"/>
          </p:cNvSpPr>
          <p:nvPr/>
        </p:nvSpPr>
        <p:spPr bwMode="auto">
          <a:xfrm rot="-5400000">
            <a:off x="7823203" y="523876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" name="Group 849"/>
          <p:cNvGrpSpPr>
            <a:grpSpLocks/>
          </p:cNvGrpSpPr>
          <p:nvPr/>
        </p:nvGrpSpPr>
        <p:grpSpPr bwMode="auto">
          <a:xfrm>
            <a:off x="7402515" y="4948256"/>
            <a:ext cx="501650" cy="234950"/>
            <a:chOff x="4701" y="2996"/>
            <a:chExt cx="316" cy="148"/>
          </a:xfrm>
        </p:grpSpPr>
        <p:sp>
          <p:nvSpPr>
            <p:cNvPr id="173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7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" name="Group 85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183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85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180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" name="Group 863"/>
          <p:cNvGrpSpPr>
            <a:grpSpLocks/>
          </p:cNvGrpSpPr>
          <p:nvPr/>
        </p:nvGrpSpPr>
        <p:grpSpPr bwMode="auto">
          <a:xfrm>
            <a:off x="6586540" y="4672031"/>
            <a:ext cx="501650" cy="234950"/>
            <a:chOff x="3600" y="219"/>
            <a:chExt cx="360" cy="175"/>
          </a:xfrm>
        </p:grpSpPr>
        <p:sp>
          <p:nvSpPr>
            <p:cNvPr id="187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1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2" name="Group 869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197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873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194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877"/>
          <p:cNvGrpSpPr>
            <a:grpSpLocks/>
          </p:cNvGrpSpPr>
          <p:nvPr/>
        </p:nvGrpSpPr>
        <p:grpSpPr bwMode="auto">
          <a:xfrm>
            <a:off x="5921378" y="4976831"/>
            <a:ext cx="501650" cy="234950"/>
            <a:chOff x="3600" y="219"/>
            <a:chExt cx="360" cy="175"/>
          </a:xfrm>
        </p:grpSpPr>
        <p:sp>
          <p:nvSpPr>
            <p:cNvPr id="201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" name="Group 88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211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88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208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" name="Line 891"/>
          <p:cNvSpPr>
            <a:spLocks noChangeShapeType="1"/>
          </p:cNvSpPr>
          <p:nvPr/>
        </p:nvSpPr>
        <p:spPr bwMode="auto">
          <a:xfrm>
            <a:off x="7035803" y="488316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" name="Line 892"/>
          <p:cNvSpPr>
            <a:spLocks noChangeShapeType="1"/>
          </p:cNvSpPr>
          <p:nvPr/>
        </p:nvSpPr>
        <p:spPr bwMode="auto">
          <a:xfrm flipV="1">
            <a:off x="6383340" y="489586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" name="Line 893"/>
          <p:cNvSpPr>
            <a:spLocks noChangeShapeType="1"/>
          </p:cNvSpPr>
          <p:nvPr/>
        </p:nvSpPr>
        <p:spPr bwMode="auto">
          <a:xfrm flipV="1">
            <a:off x="6426203" y="509906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" name="Line 894"/>
          <p:cNvSpPr>
            <a:spLocks noChangeShapeType="1"/>
          </p:cNvSpPr>
          <p:nvPr/>
        </p:nvSpPr>
        <p:spPr bwMode="auto">
          <a:xfrm flipH="1">
            <a:off x="5721353" y="484506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" name="Line 895"/>
          <p:cNvSpPr>
            <a:spLocks noChangeShapeType="1"/>
          </p:cNvSpPr>
          <p:nvPr/>
        </p:nvSpPr>
        <p:spPr bwMode="auto">
          <a:xfrm>
            <a:off x="5746753" y="489586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" name="Line 896"/>
          <p:cNvSpPr>
            <a:spLocks noChangeShapeType="1"/>
          </p:cNvSpPr>
          <p:nvPr/>
        </p:nvSpPr>
        <p:spPr bwMode="auto">
          <a:xfrm>
            <a:off x="5607053" y="523241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Line 897"/>
          <p:cNvSpPr>
            <a:spLocks noChangeShapeType="1"/>
          </p:cNvSpPr>
          <p:nvPr/>
        </p:nvSpPr>
        <p:spPr bwMode="auto">
          <a:xfrm>
            <a:off x="5859465" y="531179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" name="Line 898"/>
          <p:cNvSpPr>
            <a:spLocks noChangeShapeType="1"/>
          </p:cNvSpPr>
          <p:nvPr/>
        </p:nvSpPr>
        <p:spPr bwMode="auto">
          <a:xfrm flipH="1">
            <a:off x="6099178" y="521971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" name="Line 899"/>
          <p:cNvSpPr>
            <a:spLocks noChangeShapeType="1"/>
          </p:cNvSpPr>
          <p:nvPr/>
        </p:nvSpPr>
        <p:spPr bwMode="auto">
          <a:xfrm>
            <a:off x="5911853" y="530861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" name="Line 900"/>
          <p:cNvSpPr>
            <a:spLocks noChangeShapeType="1"/>
          </p:cNvSpPr>
          <p:nvPr/>
        </p:nvSpPr>
        <p:spPr bwMode="auto">
          <a:xfrm flipH="1" flipV="1">
            <a:off x="6308728" y="531655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Line 901"/>
          <p:cNvSpPr>
            <a:spLocks noChangeShapeType="1"/>
          </p:cNvSpPr>
          <p:nvPr/>
        </p:nvSpPr>
        <p:spPr bwMode="auto">
          <a:xfrm>
            <a:off x="6389690" y="517526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" name="Line 902"/>
          <p:cNvSpPr>
            <a:spLocks noChangeShapeType="1"/>
          </p:cNvSpPr>
          <p:nvPr/>
        </p:nvSpPr>
        <p:spPr bwMode="auto">
          <a:xfrm>
            <a:off x="5838828" y="511018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6" name="Group 903"/>
          <p:cNvGrpSpPr>
            <a:grpSpLocks/>
          </p:cNvGrpSpPr>
          <p:nvPr/>
        </p:nvGrpSpPr>
        <p:grpSpPr bwMode="auto">
          <a:xfrm>
            <a:off x="5024440" y="1870093"/>
            <a:ext cx="3021013" cy="3981450"/>
            <a:chOff x="-1203" y="1352"/>
            <a:chExt cx="1903" cy="2508"/>
          </a:xfrm>
        </p:grpSpPr>
        <p:grpSp>
          <p:nvGrpSpPr>
            <p:cNvPr id="227" name="Group 904"/>
            <p:cNvGrpSpPr>
              <a:grpSpLocks/>
            </p:cNvGrpSpPr>
            <p:nvPr/>
          </p:nvGrpSpPr>
          <p:grpSpPr bwMode="auto">
            <a:xfrm>
              <a:off x="-1201" y="1647"/>
              <a:ext cx="436" cy="114"/>
              <a:chOff x="3072" y="739"/>
              <a:chExt cx="652" cy="146"/>
            </a:xfrm>
          </p:grpSpPr>
          <p:pic>
            <p:nvPicPr>
              <p:cNvPr id="264" name="Picture 905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65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8" name="Picture 908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29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62" name="Object 9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3" name="Clip" r:id="rId5" imgW="819000" imgH="847800" progId="">
                      <p:embed/>
                    </p:oleObj>
                  </mc:Choice>
                  <mc:Fallback>
                    <p:oleObj name="Clip" r:id="rId5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3" name="Object 9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4" name="Clip" r:id="rId7" imgW="1266840" imgH="1200240" progId="">
                      <p:embed/>
                    </p:oleObj>
                  </mc:Choice>
                  <mc:Fallback>
                    <p:oleObj name="Clip" r:id="rId7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60" name="Object 9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5" name="Clip" r:id="rId9" imgW="819000" imgH="847800" progId="">
                      <p:embed/>
                    </p:oleObj>
                  </mc:Choice>
                  <mc:Fallback>
                    <p:oleObj name="Clip" r:id="rId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1" name="Object 9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6" name="Clip" r:id="rId10" imgW="1266840" imgH="1200240" progId="">
                      <p:embed/>
                    </p:oleObj>
                  </mc:Choice>
                  <mc:Fallback>
                    <p:oleObj name="Clip" r:id="rId1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1" name="Object 91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2" name="Group 916"/>
            <p:cNvGrpSpPr>
              <a:grpSpLocks/>
            </p:cNvGrpSpPr>
            <p:nvPr/>
          </p:nvGrpSpPr>
          <p:grpSpPr bwMode="auto">
            <a:xfrm>
              <a:off x="310" y="3572"/>
              <a:ext cx="125" cy="229"/>
              <a:chOff x="4180" y="783"/>
              <a:chExt cx="150" cy="307"/>
            </a:xfrm>
          </p:grpSpPr>
          <p:sp>
            <p:nvSpPr>
              <p:cNvPr id="252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3" name="Object 92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" name="Object 92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" name="Object 92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" name="Object 92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7" name="Group 929"/>
            <p:cNvGrpSpPr>
              <a:grpSpLocks/>
            </p:cNvGrpSpPr>
            <p:nvPr/>
          </p:nvGrpSpPr>
          <p:grpSpPr bwMode="auto">
            <a:xfrm>
              <a:off x="83" y="3620"/>
              <a:ext cx="172" cy="214"/>
              <a:chOff x="2870" y="1518"/>
              <a:chExt cx="292" cy="320"/>
            </a:xfrm>
          </p:grpSpPr>
          <p:graphicFrame>
            <p:nvGraphicFramePr>
              <p:cNvPr id="250" name="Object 9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2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1" name="Object 9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3" name="Clip" r:id="rId18" imgW="1266840" imgH="1200240" progId="">
                      <p:embed/>
                    </p:oleObj>
                  </mc:Choice>
                  <mc:Fallback>
                    <p:oleObj name="Clip" r:id="rId18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8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48" name="Object 9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" name="Clip" r:id="rId19" imgW="819000" imgH="847800" progId="">
                      <p:embed/>
                    </p:oleObj>
                  </mc:Choice>
                  <mc:Fallback>
                    <p:oleObj name="Clip" r:id="rId1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9" name="Object 9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5" name="Clip" r:id="rId20" imgW="1266840" imgH="1200240" progId="">
                      <p:embed/>
                    </p:oleObj>
                  </mc:Choice>
                  <mc:Fallback>
                    <p:oleObj name="Clip" r:id="rId2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9" name="Group 935"/>
            <p:cNvGrpSpPr>
              <a:grpSpLocks/>
            </p:cNvGrpSpPr>
            <p:nvPr/>
          </p:nvGrpSpPr>
          <p:grpSpPr bwMode="auto">
            <a:xfrm>
              <a:off x="569" y="3424"/>
              <a:ext cx="131" cy="260"/>
              <a:chOff x="4180" y="783"/>
              <a:chExt cx="150" cy="307"/>
            </a:xfrm>
          </p:grpSpPr>
          <p:sp>
            <p:nvSpPr>
              <p:cNvPr id="240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" name="Line 944"/>
          <p:cNvSpPr>
            <a:spLocks noChangeShapeType="1"/>
          </p:cNvSpPr>
          <p:nvPr/>
        </p:nvSpPr>
        <p:spPr bwMode="auto">
          <a:xfrm flipH="1">
            <a:off x="5927728" y="3632218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" name="Line 945"/>
          <p:cNvSpPr>
            <a:spLocks noChangeShapeType="1"/>
          </p:cNvSpPr>
          <p:nvPr/>
        </p:nvSpPr>
        <p:spPr bwMode="auto">
          <a:xfrm flipV="1">
            <a:off x="7224715" y="261463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" name="Line 946"/>
          <p:cNvSpPr>
            <a:spLocks noChangeShapeType="1"/>
          </p:cNvSpPr>
          <p:nvPr/>
        </p:nvSpPr>
        <p:spPr bwMode="auto">
          <a:xfrm>
            <a:off x="7051678" y="278766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Line 947"/>
          <p:cNvSpPr>
            <a:spLocks noChangeShapeType="1"/>
          </p:cNvSpPr>
          <p:nvPr/>
        </p:nvSpPr>
        <p:spPr bwMode="auto">
          <a:xfrm flipV="1">
            <a:off x="7223128" y="2684481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" name="Line 948"/>
          <p:cNvSpPr>
            <a:spLocks noChangeShapeType="1"/>
          </p:cNvSpPr>
          <p:nvPr/>
        </p:nvSpPr>
        <p:spPr bwMode="auto">
          <a:xfrm>
            <a:off x="7588253" y="268289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" name="Line 949"/>
          <p:cNvSpPr>
            <a:spLocks noChangeShapeType="1"/>
          </p:cNvSpPr>
          <p:nvPr/>
        </p:nvSpPr>
        <p:spPr bwMode="auto">
          <a:xfrm>
            <a:off x="7242178" y="298928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Line 950"/>
          <p:cNvSpPr>
            <a:spLocks noChangeShapeType="1"/>
          </p:cNvSpPr>
          <p:nvPr/>
        </p:nvSpPr>
        <p:spPr bwMode="auto">
          <a:xfrm flipV="1">
            <a:off x="5537203" y="3856056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951"/>
          <p:cNvSpPr>
            <a:spLocks noChangeShapeType="1"/>
          </p:cNvSpPr>
          <p:nvPr/>
        </p:nvSpPr>
        <p:spPr bwMode="auto">
          <a:xfrm flipV="1">
            <a:off x="7656515" y="2382856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952"/>
          <p:cNvSpPr>
            <a:spLocks noChangeShapeType="1"/>
          </p:cNvSpPr>
          <p:nvPr/>
        </p:nvSpPr>
        <p:spPr bwMode="auto">
          <a:xfrm>
            <a:off x="7796215" y="297975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953"/>
          <p:cNvSpPr>
            <a:spLocks noChangeShapeType="1"/>
          </p:cNvSpPr>
          <p:nvPr/>
        </p:nvSpPr>
        <p:spPr bwMode="auto">
          <a:xfrm flipH="1">
            <a:off x="6942140" y="305595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954"/>
          <p:cNvSpPr>
            <a:spLocks noChangeShapeType="1"/>
          </p:cNvSpPr>
          <p:nvPr/>
        </p:nvSpPr>
        <p:spPr bwMode="auto">
          <a:xfrm flipH="1">
            <a:off x="7532690" y="3055956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8" name="Group 955"/>
          <p:cNvGrpSpPr>
            <a:grpSpLocks/>
          </p:cNvGrpSpPr>
          <p:nvPr/>
        </p:nvGrpSpPr>
        <p:grpSpPr bwMode="auto">
          <a:xfrm>
            <a:off x="6584953" y="4673618"/>
            <a:ext cx="501650" cy="234950"/>
            <a:chOff x="4701" y="2996"/>
            <a:chExt cx="316" cy="148"/>
          </a:xfrm>
        </p:grpSpPr>
        <p:sp>
          <p:nvSpPr>
            <p:cNvPr id="279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4" name="Group 961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89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" name="Group 965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86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" name="Group 969"/>
          <p:cNvGrpSpPr>
            <a:grpSpLocks/>
          </p:cNvGrpSpPr>
          <p:nvPr/>
        </p:nvGrpSpPr>
        <p:grpSpPr bwMode="auto">
          <a:xfrm>
            <a:off x="5919790" y="4975243"/>
            <a:ext cx="501650" cy="234950"/>
            <a:chOff x="4701" y="2996"/>
            <a:chExt cx="316" cy="148"/>
          </a:xfrm>
        </p:grpSpPr>
        <p:sp>
          <p:nvSpPr>
            <p:cNvPr id="293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" name="Group 97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303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" name="Group 97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300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6" name="Group 983"/>
          <p:cNvGrpSpPr>
            <a:grpSpLocks/>
          </p:cNvGrpSpPr>
          <p:nvPr/>
        </p:nvGrpSpPr>
        <p:grpSpPr bwMode="auto">
          <a:xfrm>
            <a:off x="6750053" y="5160981"/>
            <a:ext cx="290512" cy="404812"/>
            <a:chOff x="4290" y="3130"/>
            <a:chExt cx="183" cy="255"/>
          </a:xfrm>
        </p:grpSpPr>
        <p:pic>
          <p:nvPicPr>
            <p:cNvPr id="307" name="Picture 984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08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5" name="Group 1002"/>
          <p:cNvGrpSpPr>
            <a:grpSpLocks/>
          </p:cNvGrpSpPr>
          <p:nvPr/>
        </p:nvGrpSpPr>
        <p:grpSpPr bwMode="auto">
          <a:xfrm>
            <a:off x="5307015" y="3622693"/>
            <a:ext cx="290513" cy="404813"/>
            <a:chOff x="4290" y="3130"/>
            <a:chExt cx="183" cy="255"/>
          </a:xfrm>
        </p:grpSpPr>
        <p:pic>
          <p:nvPicPr>
            <p:cNvPr id="326" name="Picture 1003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27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4" name="Group 1046"/>
          <p:cNvGrpSpPr>
            <a:grpSpLocks/>
          </p:cNvGrpSpPr>
          <p:nvPr/>
        </p:nvGrpSpPr>
        <p:grpSpPr bwMode="auto">
          <a:xfrm>
            <a:off x="5313365" y="1360506"/>
            <a:ext cx="1047750" cy="996950"/>
            <a:chOff x="3402" y="719"/>
            <a:chExt cx="660" cy="628"/>
          </a:xfrm>
        </p:grpSpPr>
        <p:sp>
          <p:nvSpPr>
            <p:cNvPr id="345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47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1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oup 1047"/>
          <p:cNvGrpSpPr>
            <a:grpSpLocks/>
          </p:cNvGrpSpPr>
          <p:nvPr/>
        </p:nvGrpSpPr>
        <p:grpSpPr bwMode="auto">
          <a:xfrm>
            <a:off x="8008940" y="4367231"/>
            <a:ext cx="1047750" cy="996950"/>
            <a:chOff x="3402" y="719"/>
            <a:chExt cx="660" cy="628"/>
          </a:xfrm>
        </p:grpSpPr>
        <p:sp>
          <p:nvSpPr>
            <p:cNvPr id="356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58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2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6" name="Group 1278"/>
          <p:cNvGrpSpPr>
            <a:grpSpLocks/>
          </p:cNvGrpSpPr>
          <p:nvPr/>
        </p:nvGrpSpPr>
        <p:grpSpPr bwMode="auto">
          <a:xfrm>
            <a:off x="5745165" y="2041543"/>
            <a:ext cx="2546350" cy="3429000"/>
            <a:chOff x="3674" y="1148"/>
            <a:chExt cx="1604" cy="2160"/>
          </a:xfrm>
        </p:grpSpPr>
        <p:grpSp>
          <p:nvGrpSpPr>
            <p:cNvPr id="367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88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94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5" name="Group 441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606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6" name="Group 445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6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7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1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67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3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4" name="Group 106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85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5" name="Group 107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8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6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7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46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" name="Group 108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64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" name="Group 109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61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5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25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1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" name="Group 111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43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oup 111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40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04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0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1" name="Group 113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22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113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19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83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0" name="Group 115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01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15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98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2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62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9" name="Group 117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80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118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77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47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" name="Group 119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59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120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56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0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20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" name="Group 122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38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" name="Group 122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35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9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399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5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6" name="Group 124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17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124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14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378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4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5" name="Group 126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396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126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393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7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 dirty="0"/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 dirty="0"/>
                  <a:t>data link</a:t>
                </a:r>
              </a:p>
              <a:p>
                <a:pPr algn="ctr"/>
                <a:r>
                  <a:rPr lang="en-US" sz="1000" dirty="0"/>
                  <a:t>physical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609" name="Rectangle 1280"/>
          <p:cNvSpPr>
            <a:spLocks noChangeArrowheads="1"/>
          </p:cNvSpPr>
          <p:nvPr/>
        </p:nvSpPr>
        <p:spPr bwMode="auto">
          <a:xfrm>
            <a:off x="5634040" y="1077931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" name="Rectangle 1281"/>
          <p:cNvSpPr>
            <a:spLocks noChangeArrowheads="1"/>
          </p:cNvSpPr>
          <p:nvPr/>
        </p:nvSpPr>
        <p:spPr bwMode="auto">
          <a:xfrm>
            <a:off x="5564190" y="1728806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1" name="Rectangle 1282"/>
          <p:cNvSpPr>
            <a:spLocks noChangeArrowheads="1"/>
          </p:cNvSpPr>
          <p:nvPr/>
        </p:nvSpPr>
        <p:spPr bwMode="auto">
          <a:xfrm>
            <a:off x="8389940" y="4706956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6478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09" grpId="1" animBg="1"/>
      <p:bldP spid="609" grpId="2" animBg="1"/>
      <p:bldP spid="610" grpId="0" animBg="1"/>
      <p:bldP spid="610" grpId="1" animBg="1"/>
      <p:bldP spid="610" grpId="2" animBg="1"/>
      <p:bldP spid="611" grpId="0" animBg="1"/>
      <p:bldP spid="611" grpId="1" animBg="1"/>
      <p:bldP spid="6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Key </a:t>
            </a:r>
            <a:r>
              <a:rPr lang="en-US" sz="3600" dirty="0" smtClean="0"/>
              <a:t>Network Layer </a:t>
            </a:r>
            <a:r>
              <a:rPr lang="en-US" sz="3600" dirty="0"/>
              <a:t>Functions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413" y="1157271"/>
            <a:ext cx="44806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forwarding: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move packets from router’s input to appropriate router output.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determine route taken by packets from source to destination.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06938" y="1357298"/>
            <a:ext cx="4192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u="sng" dirty="0">
                <a:solidFill>
                  <a:srgbClr val="0033CC"/>
                </a:solidFill>
              </a:rPr>
              <a:t>analogy: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chemeClr val="accent2"/>
                </a:solidFill>
              </a:rPr>
              <a:t>routing:</a:t>
            </a:r>
            <a:r>
              <a:rPr lang="en-US" sz="2800" b="1" dirty="0"/>
              <a:t> </a:t>
            </a:r>
            <a:r>
              <a:rPr lang="en-US" sz="2800" dirty="0"/>
              <a:t>process of planning trip from source to </a:t>
            </a:r>
            <a:r>
              <a:rPr lang="en-US" sz="2800" dirty="0" smtClean="0"/>
              <a:t>destination</a:t>
            </a:r>
            <a:endParaRPr lang="en-US" sz="2800" dirty="0"/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chemeClr val="accent2"/>
                </a:solidFill>
              </a:rPr>
              <a:t>forwarding:</a:t>
            </a:r>
            <a:r>
              <a:rPr lang="en-US" sz="2800" b="1" dirty="0"/>
              <a:t> </a:t>
            </a:r>
            <a:r>
              <a:rPr lang="en-US" sz="2800" dirty="0"/>
              <a:t>process of getting through single interchange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0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 Box 16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9542" y="223212"/>
            <a:ext cx="86373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Interplay between </a:t>
            </a:r>
            <a:r>
              <a:rPr lang="en-US" sz="3200" dirty="0" smtClean="0">
                <a:solidFill>
                  <a:schemeClr val="bg1"/>
                </a:solidFill>
              </a:rPr>
              <a:t>Routing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Forwarding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1142976" y="1208088"/>
            <a:ext cx="6484960" cy="4935556"/>
            <a:chOff x="398" y="129"/>
            <a:chExt cx="3484" cy="3304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/>
              <a:ahLst/>
              <a:cxnLst>
                <a:cxn ang="0">
                  <a:pos x="6" y="483"/>
                </a:cxn>
                <a:cxn ang="0">
                  <a:pos x="108" y="125"/>
                </a:cxn>
                <a:cxn ang="0">
                  <a:pos x="559" y="100"/>
                </a:cxn>
                <a:cxn ang="0">
                  <a:pos x="1128" y="29"/>
                </a:cxn>
                <a:cxn ang="0">
                  <a:pos x="1716" y="275"/>
                </a:cxn>
                <a:cxn ang="0">
                  <a:pos x="1596" y="827"/>
                </a:cxn>
                <a:cxn ang="0">
                  <a:pos x="1380" y="911"/>
                </a:cxn>
                <a:cxn ang="0">
                  <a:pos x="840" y="929"/>
                </a:cxn>
                <a:cxn ang="0">
                  <a:pos x="414" y="911"/>
                </a:cxn>
                <a:cxn ang="0">
                  <a:pos x="143" y="832"/>
                </a:cxn>
                <a:cxn ang="0">
                  <a:pos x="6" y="483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122" y="2256"/>
              <a:ext cx="316" cy="301"/>
              <a:chOff x="3600" y="97"/>
              <a:chExt cx="360" cy="359"/>
            </a:xfrm>
          </p:grpSpPr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" name="Group 1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6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344" y="2658"/>
              <a:ext cx="316" cy="301"/>
              <a:chOff x="3600" y="97"/>
              <a:chExt cx="360" cy="359"/>
            </a:xfrm>
          </p:grpSpPr>
          <p:sp>
            <p:nvSpPr>
              <p:cNvPr id="145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" name="Group 27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5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31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769" y="2064"/>
              <a:ext cx="316" cy="301"/>
              <a:chOff x="3600" y="97"/>
              <a:chExt cx="360" cy="359"/>
            </a:xfrm>
          </p:grpSpPr>
          <p:sp>
            <p:nvSpPr>
              <p:cNvPr id="132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6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" name="Group 41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45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3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720" y="2483"/>
              <a:ext cx="315" cy="301"/>
              <a:chOff x="3600" y="97"/>
              <a:chExt cx="360" cy="359"/>
            </a:xfrm>
          </p:grpSpPr>
          <p:sp>
            <p:nvSpPr>
              <p:cNvPr id="119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3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" name="Group 55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59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2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3120" y="2670"/>
              <a:ext cx="316" cy="301"/>
              <a:chOff x="3600" y="97"/>
              <a:chExt cx="360" cy="359"/>
            </a:xfrm>
          </p:grpSpPr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" name="Group 69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1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73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1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77"/>
            <p:cNvGrpSpPr>
              <a:grpSpLocks/>
            </p:cNvGrpSpPr>
            <p:nvPr/>
          </p:nvGrpSpPr>
          <p:grpSpPr bwMode="auto">
            <a:xfrm>
              <a:off x="3400" y="2257"/>
              <a:ext cx="316" cy="301"/>
              <a:chOff x="3600" y="97"/>
              <a:chExt cx="360" cy="359"/>
            </a:xfrm>
          </p:grpSpPr>
          <p:sp>
            <p:nvSpPr>
              <p:cNvPr id="93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" name="Group 8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0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8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0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194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174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18" y="0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/>
              <a:ahLst/>
              <a:cxnLst>
                <a:cxn ang="0">
                  <a:pos x="370" y="32"/>
                </a:cxn>
                <a:cxn ang="0">
                  <a:pos x="0" y="0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/>
              <a:ahLst/>
              <a:cxnLst>
                <a:cxn ang="0">
                  <a:pos x="162" y="408"/>
                </a:cxn>
                <a:cxn ang="0">
                  <a:pos x="176" y="412"/>
                </a:cxn>
                <a:cxn ang="0">
                  <a:pos x="0" y="0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9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30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31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value in arriving</a:t>
              </a:r>
            </a:p>
            <a:p>
              <a:pPr eaLnBrk="1" hangingPunct="1"/>
              <a:r>
                <a:rPr lang="en-US" sz="1600">
                  <a:latin typeface="Arial" charset="0"/>
                </a:rPr>
                <a:t>packet’s header</a:t>
              </a:r>
            </a:p>
          </p:txBody>
        </p:sp>
        <p:sp>
          <p:nvSpPr>
            <p:cNvPr id="34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36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38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39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40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latin typeface="Arial" charset="0"/>
                </a:rPr>
                <a:t>0100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0101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0111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42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3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43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4" y="26"/>
                </a:cxn>
                <a:cxn ang="0">
                  <a:pos x="554" y="167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86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9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5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58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2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13166" y="3479800"/>
            <a:ext cx="1364396" cy="1214438"/>
            <a:chOff x="3967" y="2883"/>
            <a:chExt cx="665" cy="76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forwarding</a:t>
              </a:r>
            </a:p>
            <a:p>
              <a:pPr algn="ctr"/>
              <a:r>
                <a:rPr lang="en-US" sz="1800" dirty="0"/>
                <a:t>table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581025" y="1133475"/>
            <a:ext cx="7534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Host, router network layer functions: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26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 dirty="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packet handling conventions</a:t>
              </a:r>
              <a:endParaRPr lang="en-US" dirty="0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“signaling”</a:t>
              </a:r>
              <a:endParaRPr lang="en-US" dirty="0"/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643174" y="1928802"/>
            <a:ext cx="4047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Transport </a:t>
            </a:r>
            <a:r>
              <a:rPr lang="en-US" dirty="0" smtClean="0">
                <a:solidFill>
                  <a:schemeClr val="bg2"/>
                </a:solidFill>
              </a:rPr>
              <a:t>Layer</a:t>
            </a:r>
            <a:r>
              <a:rPr lang="en-US" dirty="0">
                <a:solidFill>
                  <a:schemeClr val="bg2"/>
                </a:solidFill>
              </a:rPr>
              <a:t>: TCP, UDP</a:t>
            </a:r>
            <a:endParaRPr lang="en-US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643306" y="4965700"/>
            <a:ext cx="243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Data Link Layer</a:t>
            </a:r>
            <a:endParaRPr lang="en-US" dirty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786182" y="5489575"/>
            <a:ext cx="2214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Physical Layer</a:t>
            </a:r>
            <a:endParaRPr lang="en-US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85884" y="3265488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800000"/>
                </a:solidFill>
              </a:rPr>
              <a:t>Network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L</a:t>
            </a:r>
            <a:r>
              <a:rPr lang="en-US" sz="2400" b="1" dirty="0" smtClean="0">
                <a:solidFill>
                  <a:srgbClr val="800000"/>
                </a:solidFill>
              </a:rPr>
              <a:t>ayer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1071538" y="2486025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071538" y="4152900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Internet Network </a:t>
            </a:r>
            <a:r>
              <a:rPr lang="en-US" sz="4000" dirty="0" smtClean="0"/>
              <a:t>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64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2801</TotalTime>
  <Words>3181</Words>
  <Application>Microsoft Office PowerPoint</Application>
  <PresentationFormat>On-screen Show (4:3)</PresentationFormat>
  <Paragraphs>888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Revised_Master</vt:lpstr>
      <vt:lpstr>Clip</vt:lpstr>
      <vt:lpstr>  Routing Primer  </vt:lpstr>
      <vt:lpstr>Routing Outline</vt:lpstr>
      <vt:lpstr>Metropolitan Area Network (MAN)</vt:lpstr>
      <vt:lpstr>Wide Area Network (WAN)</vt:lpstr>
      <vt:lpstr>Modern Internet Backbone</vt:lpstr>
      <vt:lpstr>Network Layer</vt:lpstr>
      <vt:lpstr>Two Key Network Layer Functions</vt:lpstr>
      <vt:lpstr>Interplay between Routing and Forwarding</vt:lpstr>
      <vt:lpstr>The Internet Network Layer</vt:lpstr>
      <vt:lpstr>Routing</vt:lpstr>
      <vt:lpstr>Routing Classification</vt:lpstr>
      <vt:lpstr>Internetwork Routing [Halsall]</vt:lpstr>
      <vt:lpstr> Distance Vector Routing {Tanenbaum &amp; Perlman version}  </vt:lpstr>
      <vt:lpstr>Distance Vector Routing</vt:lpstr>
      <vt:lpstr>Distance Vector Routing</vt:lpstr>
      <vt:lpstr>Distance Vector Algorithm [Perlman]</vt:lpstr>
      <vt:lpstr>Distance Vector Example</vt:lpstr>
      <vt:lpstr> Distance Vector Routing {Kurose &amp; Ross version}  </vt:lpstr>
      <vt:lpstr>Distance Vector Algorithm</vt:lpstr>
      <vt:lpstr>Bellman-Ford Example </vt:lpstr>
      <vt:lpstr>Distance Vector Algorithm </vt:lpstr>
      <vt:lpstr>Distance Vector Algorithm </vt:lpstr>
      <vt:lpstr>Distance Vector Algorithm</vt:lpstr>
      <vt:lpstr>PowerPoint Presentation</vt:lpstr>
      <vt:lpstr>PowerPoint Presentation</vt:lpstr>
      <vt:lpstr>Distance Vector: Link Cost Changes</vt:lpstr>
      <vt:lpstr>PowerPoint Presentation</vt:lpstr>
      <vt:lpstr>Link State Algorithm</vt:lpstr>
      <vt:lpstr>Figure 4.18 Reliable LSP Flooding</vt:lpstr>
      <vt:lpstr>PowerPoint Presentation</vt:lpstr>
      <vt:lpstr>PowerPoint Presentation</vt:lpstr>
      <vt:lpstr>A Link-State Routing Algorithm</vt:lpstr>
      <vt:lpstr>Dijsktra’s Shortest Path Algorithm</vt:lpstr>
      <vt:lpstr>Dijkstra’s Algorithm: Example</vt:lpstr>
      <vt:lpstr>Dijkstra’s Algorithm: Example (2) </vt:lpstr>
      <vt:lpstr>Dijkstra’s Algorithm, Discussion</vt:lpstr>
      <vt:lpstr>Intra-AS Routing</vt:lpstr>
      <vt:lpstr>Routing Information Protocol (RIP)</vt:lpstr>
      <vt:lpstr>Routing Information Protocol (RIP)</vt:lpstr>
      <vt:lpstr>Figure 4.17 RIP Packet Format</vt:lpstr>
      <vt:lpstr>OSPF (Open Shortest Path First)</vt:lpstr>
      <vt:lpstr>OSPF “Advanced” Features (not in RIP)</vt:lpstr>
      <vt:lpstr>Hierarchical OSPF</vt:lpstr>
      <vt:lpstr>Hierarchical OSPF</vt:lpstr>
      <vt:lpstr>Five OSPF LSA Types</vt:lpstr>
      <vt:lpstr>OSPF</vt:lpstr>
      <vt:lpstr>Internet Inter-AS routing: BGP</vt:lpstr>
      <vt:lpstr>Routing  Primer Summary</vt:lpstr>
      <vt:lpstr>Routing  Primer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130</cp:revision>
  <dcterms:created xsi:type="dcterms:W3CDTF">2004-01-21T20:05:10Z</dcterms:created>
  <dcterms:modified xsi:type="dcterms:W3CDTF">2011-11-07T15:44:27Z</dcterms:modified>
</cp:coreProperties>
</file>