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77" r:id="rId4"/>
    <p:sldId id="258" r:id="rId5"/>
    <p:sldId id="259" r:id="rId6"/>
    <p:sldId id="261" r:id="rId7"/>
    <p:sldId id="260" r:id="rId8"/>
    <p:sldId id="278" r:id="rId9"/>
    <p:sldId id="266" r:id="rId10"/>
    <p:sldId id="262" r:id="rId11"/>
    <p:sldId id="267" r:id="rId12"/>
    <p:sldId id="268" r:id="rId13"/>
    <p:sldId id="270" r:id="rId14"/>
    <p:sldId id="271" r:id="rId15"/>
    <p:sldId id="272" r:id="rId16"/>
    <p:sldId id="273" r:id="rId17"/>
    <p:sldId id="269" r:id="rId18"/>
    <p:sldId id="279" r:id="rId19"/>
    <p:sldId id="263" r:id="rId20"/>
    <p:sldId id="275" r:id="rId21"/>
    <p:sldId id="280" r:id="rId22"/>
    <p:sldId id="276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6" r:id="rId39"/>
    <p:sldId id="298" r:id="rId40"/>
    <p:sldId id="299" r:id="rId41"/>
    <p:sldId id="300" r:id="rId42"/>
    <p:sldId id="301" r:id="rId43"/>
    <p:sldId id="302" r:id="rId44"/>
    <p:sldId id="304" r:id="rId45"/>
    <p:sldId id="303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725" y="8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70E2-269F-D94B-BB7B-B8C03CC33DB7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549A5-C3FF-7C40-9ACF-D9E5BC81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68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BFA7-93F4-2A45-8A0A-0E1D1BA75481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1A812-55F8-094C-8729-5722F84F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3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92D-4DBF-DE49-B89F-97B291870F11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B70B-0FB3-4040-8083-E884197F93C7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D2E9-1E1C-1F48-93FB-A8B18512BDA8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29B0-6122-7F4F-9795-6C4D1B97D27A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5520-2121-5C42-9208-C150A9F1EA5F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5AC-437A-1D46-AF10-974E3DFB5106}" type="datetime1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5435-D1B1-894A-A6BC-361D7FD39CEE}" type="datetime1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7E7B-B2AE-B04C-9ECD-F41549B4D3A8}" type="datetime1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B37D-E302-B44E-A13D-320AA0FDFDF0}" type="datetime1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B62C-1298-9A4F-A430-5D3705D44C1B}" type="datetime1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E803-B9DC-0349-BE2B-D6AE3E5C4EB6}" type="datetime1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4107-26BF-3F40-8520-7D279FE4525E}" type="datetime1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Empirical Study of UHF RFID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Michael </a:t>
            </a:r>
            <a:r>
              <a:rPr lang="en-US" smtClean="0"/>
              <a:t>Buettner </a:t>
            </a:r>
            <a:r>
              <a:rPr lang="en-US" dirty="0"/>
              <a:t>and David </a:t>
            </a:r>
            <a:r>
              <a:rPr lang="en-US" dirty="0" err="1" smtClean="0"/>
              <a:t>Wetherall</a:t>
            </a:r>
            <a:endParaRPr lang="en-US" dirty="0" smtClean="0"/>
          </a:p>
          <a:p>
            <a:r>
              <a:rPr lang="en-US" altLang="zh-CN" dirty="0" smtClean="0"/>
              <a:t>Presented by Qian (Steve) </a:t>
            </a:r>
            <a:r>
              <a:rPr lang="en-US" altLang="zh-CN" dirty="0" smtClean="0"/>
              <a:t>He</a:t>
            </a:r>
            <a:endParaRPr lang="en-US" altLang="zh-CN" dirty="0" smtClean="0"/>
          </a:p>
          <a:p>
            <a:r>
              <a:rPr lang="en-US" dirty="0" smtClean="0"/>
              <a:t>CS 577 - Prof. Bob </a:t>
            </a:r>
            <a:r>
              <a:rPr lang="en-US" dirty="0" err="1" smtClean="0"/>
              <a:t>Kinicki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UHF EPC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hysical Layer</a:t>
            </a:r>
          </a:p>
          <a:p>
            <a:pPr lvl="1"/>
            <a:r>
              <a:rPr lang="en-US" dirty="0" smtClean="0"/>
              <a:t>RFID </a:t>
            </a:r>
            <a:r>
              <a:rPr lang="en-US" dirty="0"/>
              <a:t>tags </a:t>
            </a:r>
            <a:r>
              <a:rPr lang="en-US" dirty="0" smtClean="0"/>
              <a:t>communicate </a:t>
            </a:r>
            <a:r>
              <a:rPr lang="en-US" dirty="0"/>
              <a:t>by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FF00"/>
                </a:solidFill>
              </a:rPr>
              <a:t>backscattering</a:t>
            </a:r>
            <a:r>
              <a:rPr lang="en-US" dirty="0" smtClean="0"/>
              <a:t>” </a:t>
            </a:r>
            <a:r>
              <a:rPr lang="en-US" dirty="0"/>
              <a:t>signals that are </a:t>
            </a:r>
            <a:r>
              <a:rPr lang="en-US" dirty="0">
                <a:solidFill>
                  <a:srgbClr val="FFFF00"/>
                </a:solidFill>
              </a:rPr>
              <a:t>concurrent with </a:t>
            </a:r>
            <a:r>
              <a:rPr lang="en-US" dirty="0"/>
              <a:t>reader transmissions, and use a variety of frequencies and </a:t>
            </a:r>
            <a:r>
              <a:rPr lang="en-US" dirty="0" smtClean="0"/>
              <a:t>encodings </a:t>
            </a:r>
            <a:r>
              <a:rPr lang="en-US" dirty="0"/>
              <a:t>under the control of the </a:t>
            </a:r>
            <a:r>
              <a:rPr lang="en-US" dirty="0" smtClean="0"/>
              <a:t>reader.</a:t>
            </a:r>
          </a:p>
          <a:p>
            <a:r>
              <a:rPr lang="en-US" dirty="0" smtClean="0"/>
              <a:t>MAC </a:t>
            </a:r>
            <a:r>
              <a:rPr lang="en-US" dirty="0"/>
              <a:t>L</a:t>
            </a:r>
            <a:r>
              <a:rPr lang="en-US" dirty="0" smtClean="0"/>
              <a:t>ayer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eaders </a:t>
            </a:r>
            <a:r>
              <a:rPr lang="en-US" dirty="0"/>
              <a:t>and tags use a variation on </a:t>
            </a:r>
            <a:r>
              <a:rPr lang="en-US" dirty="0">
                <a:solidFill>
                  <a:srgbClr val="FFFF00"/>
                </a:solidFill>
              </a:rPr>
              <a:t>slotted Aloha </a:t>
            </a:r>
            <a:r>
              <a:rPr lang="en-US" dirty="0" smtClean="0"/>
              <a:t>to </a:t>
            </a:r>
            <a:r>
              <a:rPr lang="en-US" dirty="0"/>
              <a:t>solve the multi-access problem in a setting where readers </a:t>
            </a:r>
            <a:r>
              <a:rPr lang="en-US" dirty="0">
                <a:solidFill>
                  <a:srgbClr val="FFFF00"/>
                </a:solidFill>
              </a:rPr>
              <a:t>can</a:t>
            </a:r>
            <a:r>
              <a:rPr lang="en-US" dirty="0"/>
              <a:t> hear tags but tags </a:t>
            </a:r>
            <a:r>
              <a:rPr lang="en-US" dirty="0">
                <a:solidFill>
                  <a:srgbClr val="FFFF00"/>
                </a:solidFill>
              </a:rPr>
              <a:t>cannot</a:t>
            </a:r>
            <a:r>
              <a:rPr lang="en-US" dirty="0"/>
              <a:t> hear each other.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Down</a:t>
            </a:r>
            <a:r>
              <a:rPr lang="en-US" dirty="0" smtClean="0"/>
              <a:t>-link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Amplitude Shift Keying (ASK</a:t>
            </a:r>
            <a:r>
              <a:rPr lang="en-US" dirty="0" smtClean="0"/>
              <a:t>)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 smtClean="0"/>
              <a:t>bits </a:t>
            </a:r>
            <a:r>
              <a:rPr lang="en-US" dirty="0"/>
              <a:t>are indicated by brief periods of low </a:t>
            </a:r>
            <a:r>
              <a:rPr lang="en-US" dirty="0" smtClean="0"/>
              <a:t>amplitude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Pulse Interval </a:t>
            </a:r>
            <a:r>
              <a:rPr lang="en-US" dirty="0"/>
              <a:t>Encoding (PIE</a:t>
            </a:r>
            <a:r>
              <a:rPr lang="en-US" dirty="0" smtClean="0"/>
              <a:t>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time between low </a:t>
            </a:r>
            <a:r>
              <a:rPr lang="en-US" dirty="0" smtClean="0"/>
              <a:t>amplitude </a:t>
            </a:r>
            <a:r>
              <a:rPr lang="en-US" dirty="0"/>
              <a:t>periods differentiates a zero or a </a:t>
            </a:r>
            <a:r>
              <a:rPr lang="en-US" dirty="0" smtClean="0"/>
              <a:t>one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reader can choose pulse </a:t>
            </a:r>
            <a:r>
              <a:rPr lang="en-US" dirty="0" smtClean="0"/>
              <a:t>durations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26.7 </a:t>
            </a:r>
            <a:r>
              <a:rPr lang="en-US" dirty="0">
                <a:solidFill>
                  <a:srgbClr val="FFFF00"/>
                </a:solidFill>
              </a:rPr>
              <a:t>kbps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128 kbps</a:t>
            </a:r>
            <a:r>
              <a:rPr lang="en-US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Up</a:t>
            </a:r>
            <a:r>
              <a:rPr lang="en-US" dirty="0" smtClean="0"/>
              <a:t>-link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partially </a:t>
            </a:r>
            <a:r>
              <a:rPr lang="en-US" dirty="0" smtClean="0"/>
              <a:t>determined by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down-link </a:t>
            </a:r>
            <a:r>
              <a:rPr lang="en-US" dirty="0" smtClean="0"/>
              <a:t>preamble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 bit field set in the Query </a:t>
            </a:r>
            <a:r>
              <a:rPr lang="en-US" dirty="0" smtClean="0"/>
              <a:t>command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frequency 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FF00"/>
                </a:solidFill>
              </a:rPr>
              <a:t>40</a:t>
            </a:r>
            <a:r>
              <a:rPr lang="en-US" altLang="zh-CN" dirty="0" smtClean="0"/>
              <a:t> to </a:t>
            </a:r>
            <a:r>
              <a:rPr lang="en-US" altLang="zh-CN" dirty="0">
                <a:solidFill>
                  <a:srgbClr val="FFFF00"/>
                </a:solidFill>
              </a:rPr>
              <a:t>640 kHz</a:t>
            </a:r>
            <a:r>
              <a:rPr lang="en-US" altLang="zh-CN" dirty="0"/>
              <a:t>) &amp; </a:t>
            </a:r>
            <a:r>
              <a:rPr lang="en-US" altLang="zh-CN" dirty="0" smtClean="0"/>
              <a:t>encoding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FM0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dirty="0" smtClean="0"/>
              <a:t>Miller</a:t>
            </a:r>
            <a:r>
              <a:rPr lang="en-US" dirty="0"/>
              <a:t>-</a:t>
            </a:r>
            <a:r>
              <a:rPr lang="en-US" dirty="0" smtClean="0"/>
              <a:t>2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dirty="0" smtClean="0"/>
              <a:t>Miller</a:t>
            </a:r>
            <a:r>
              <a:rPr lang="en-US" dirty="0"/>
              <a:t>-</a:t>
            </a:r>
            <a:r>
              <a:rPr lang="en-US" dirty="0" smtClean="0"/>
              <a:t>4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Miller</a:t>
            </a:r>
            <a:r>
              <a:rPr lang="en-US" dirty="0"/>
              <a:t>-8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Based </a:t>
            </a:r>
            <a:r>
              <a:rPr lang="en-US" dirty="0"/>
              <a:t>on Framed Slotted </a:t>
            </a:r>
            <a:r>
              <a:rPr lang="en-US" dirty="0" smtClean="0"/>
              <a:t>Aloha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each </a:t>
            </a:r>
            <a:r>
              <a:rPr lang="en-US" dirty="0"/>
              <a:t>frame has </a:t>
            </a:r>
            <a:r>
              <a:rPr lang="en-US" dirty="0">
                <a:solidFill>
                  <a:srgbClr val="FFFF00"/>
                </a:solidFill>
              </a:rPr>
              <a:t>a number of </a:t>
            </a:r>
            <a:r>
              <a:rPr lang="en-US" dirty="0" smtClean="0">
                <a:solidFill>
                  <a:srgbClr val="FFFF00"/>
                </a:solidFill>
              </a:rPr>
              <a:t>slots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each </a:t>
            </a:r>
            <a:r>
              <a:rPr lang="en-US" dirty="0"/>
              <a:t>tag will reply in one </a:t>
            </a:r>
            <a:r>
              <a:rPr lang="en-US" dirty="0">
                <a:solidFill>
                  <a:srgbClr val="FFFF00"/>
                </a:solidFill>
              </a:rPr>
              <a:t>randomly</a:t>
            </a:r>
            <a:r>
              <a:rPr lang="en-US" dirty="0"/>
              <a:t> selected slot per </a:t>
            </a:r>
            <a:r>
              <a:rPr lang="en-US" dirty="0" smtClean="0"/>
              <a:t>frame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number of slots in the frame is </a:t>
            </a:r>
            <a:r>
              <a:rPr lang="en-US" dirty="0">
                <a:solidFill>
                  <a:srgbClr val="FFFF00"/>
                </a:solidFill>
              </a:rPr>
              <a:t>determined by the reader</a:t>
            </a:r>
            <a:r>
              <a:rPr lang="en-US" dirty="0"/>
              <a:t> and can be varied on a per frame </a:t>
            </a:r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smtClean="0"/>
              <a:t>Round &amp;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smtClean="0"/>
              <a:t>Round</a:t>
            </a:r>
          </a:p>
          <a:p>
            <a:pPr lvl="1"/>
            <a:r>
              <a:rPr lang="en-US" dirty="0"/>
              <a:t>an individual </a:t>
            </a:r>
            <a:r>
              <a:rPr lang="en-US" dirty="0" smtClean="0">
                <a:solidFill>
                  <a:srgbClr val="FFFF00"/>
                </a:solidFill>
              </a:rPr>
              <a:t>frame</a:t>
            </a:r>
          </a:p>
          <a:p>
            <a:r>
              <a:rPr lang="en-US" dirty="0" smtClean="0"/>
              <a:t>Query Cycle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series</a:t>
            </a:r>
            <a:r>
              <a:rPr lang="en-US" dirty="0"/>
              <a:t> of Query Rounds between </a:t>
            </a:r>
            <a:r>
              <a:rPr lang="en-US" dirty="0">
                <a:solidFill>
                  <a:srgbClr val="FFFF00"/>
                </a:solidFill>
              </a:rPr>
              <a:t>power down </a:t>
            </a:r>
            <a:r>
              <a:rPr lang="en-US" dirty="0"/>
              <a:t>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Round: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At the </a:t>
            </a:r>
            <a:r>
              <a:rPr lang="en-US" dirty="0" smtClean="0"/>
              <a:t>beginning,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reader</a:t>
            </a:r>
            <a:r>
              <a:rPr lang="en-US" dirty="0"/>
              <a:t> can </a:t>
            </a:r>
            <a:r>
              <a:rPr lang="en-US" dirty="0">
                <a:solidFill>
                  <a:srgbClr val="FFFF00"/>
                </a:solidFill>
              </a:rPr>
              <a:t>optionally</a:t>
            </a:r>
            <a:r>
              <a:rPr lang="en-US" dirty="0"/>
              <a:t> transmit a Select </a:t>
            </a:r>
            <a:r>
              <a:rPr lang="en-US" dirty="0" smtClean="0"/>
              <a:t>command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dirty="0" smtClean="0"/>
              <a:t>limits </a:t>
            </a:r>
            <a:r>
              <a:rPr lang="en-US" dirty="0"/>
              <a:t>the number of active tags by providing </a:t>
            </a:r>
            <a:r>
              <a:rPr lang="en-US" dirty="0">
                <a:solidFill>
                  <a:srgbClr val="FFFF00"/>
                </a:solidFill>
              </a:rPr>
              <a:t>a bit </a:t>
            </a:r>
            <a:r>
              <a:rPr lang="en-US" dirty="0" smtClean="0">
                <a:solidFill>
                  <a:srgbClr val="FFFF00"/>
                </a:solidFill>
              </a:rPr>
              <a:t>mask</a:t>
            </a:r>
            <a:endParaRPr lang="en-US" dirty="0" smtClean="0"/>
          </a:p>
          <a:p>
            <a:pPr marL="914400" lvl="1" indent="-514350">
              <a:lnSpc>
                <a:spcPct val="120000"/>
              </a:lnSpc>
            </a:pPr>
            <a:r>
              <a:rPr lang="en-US" dirty="0" smtClean="0"/>
              <a:t>only </a:t>
            </a:r>
            <a:r>
              <a:rPr lang="en-US" dirty="0"/>
              <a:t>tags with </a:t>
            </a:r>
            <a:r>
              <a:rPr lang="en-US" dirty="0">
                <a:solidFill>
                  <a:srgbClr val="FFFF00"/>
                </a:solidFill>
              </a:rPr>
              <a:t>ID</a:t>
            </a:r>
            <a:r>
              <a:rPr lang="en-US" dirty="0"/>
              <a:t>’s (or memory locations) that match this mask will </a:t>
            </a:r>
            <a:r>
              <a:rPr lang="en-US" dirty="0" smtClean="0"/>
              <a:t>respond </a:t>
            </a:r>
            <a:r>
              <a:rPr lang="en-US" dirty="0"/>
              <a:t>in the subsequent </a:t>
            </a:r>
            <a:r>
              <a:rPr lang="en-US" dirty="0" smtClean="0"/>
              <a:t>round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 Query command is </a:t>
            </a:r>
            <a:r>
              <a:rPr lang="en-US" dirty="0" smtClean="0"/>
              <a:t>transmitted which contains </a:t>
            </a:r>
            <a:r>
              <a:rPr lang="en-US" dirty="0"/>
              <a:t>the </a:t>
            </a:r>
            <a:r>
              <a:rPr lang="en-US" dirty="0" smtClean="0"/>
              <a:t>fields: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dirty="0" smtClean="0"/>
              <a:t>determine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up</a:t>
            </a:r>
            <a:r>
              <a:rPr lang="en-US" dirty="0" smtClean="0">
                <a:solidFill>
                  <a:srgbClr val="FFFF00"/>
                </a:solidFill>
              </a:rPr>
              <a:t>-link </a:t>
            </a:r>
            <a:r>
              <a:rPr lang="en-US" dirty="0">
                <a:solidFill>
                  <a:srgbClr val="FFFF00"/>
                </a:solidFill>
              </a:rPr>
              <a:t>frequency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data encoding</a:t>
            </a:r>
            <a:r>
              <a:rPr lang="en-US" dirty="0"/>
              <a:t>, the </a:t>
            </a:r>
            <a:r>
              <a:rPr lang="en-US" dirty="0">
                <a:solidFill>
                  <a:srgbClr val="FFFF00"/>
                </a:solidFill>
              </a:rPr>
              <a:t>Q </a:t>
            </a:r>
            <a:r>
              <a:rPr lang="en-US" dirty="0" smtClean="0">
                <a:solidFill>
                  <a:srgbClr val="FFFFFF"/>
                </a:solidFill>
              </a:rPr>
              <a:t>parameter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(determines </a:t>
            </a:r>
            <a:r>
              <a:rPr lang="en-US" dirty="0">
                <a:solidFill>
                  <a:srgbClr val="FFFF00"/>
                </a:solidFill>
              </a:rPr>
              <a:t>the number of slots </a:t>
            </a:r>
            <a:r>
              <a:rPr lang="en-US" dirty="0"/>
              <a:t>in the Query </a:t>
            </a:r>
            <a:r>
              <a:rPr lang="en-US" dirty="0" smtClean="0"/>
              <a:t>Round), </a:t>
            </a:r>
            <a:r>
              <a:rPr lang="en-US" dirty="0"/>
              <a:t>and a </a:t>
            </a:r>
            <a:r>
              <a:rPr lang="en-US" dirty="0">
                <a:solidFill>
                  <a:srgbClr val="FFFF00"/>
                </a:solidFill>
              </a:rPr>
              <a:t>Target</a:t>
            </a:r>
            <a:r>
              <a:rPr lang="en-US" dirty="0"/>
              <a:t> </a:t>
            </a:r>
            <a:r>
              <a:rPr lang="en-US" dirty="0" smtClean="0"/>
              <a:t>parameter.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tag</a:t>
            </a:r>
            <a:r>
              <a:rPr lang="en-US" dirty="0" smtClean="0"/>
              <a:t> </a:t>
            </a:r>
            <a:r>
              <a:rPr lang="en-US" dirty="0"/>
              <a:t>receives a Query command, it chooses a random number in the range </a:t>
            </a:r>
            <a:r>
              <a:rPr lang="en-US" dirty="0">
                <a:solidFill>
                  <a:srgbClr val="FFFF00"/>
                </a:solidFill>
              </a:rPr>
              <a:t>(0, 2</a:t>
            </a:r>
            <a:r>
              <a:rPr lang="en-US" baseline="30000" dirty="0">
                <a:solidFill>
                  <a:srgbClr val="FFFF00"/>
                </a:solidFill>
              </a:rPr>
              <a:t>Q</a:t>
            </a:r>
            <a:r>
              <a:rPr lang="en-US" dirty="0">
                <a:solidFill>
                  <a:srgbClr val="FFFF00"/>
                </a:solidFill>
              </a:rPr>
              <a:t> - 1)</a:t>
            </a:r>
            <a:r>
              <a:rPr lang="en-US" dirty="0"/>
              <a:t>, where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 smtClean="0">
                <a:solidFill>
                  <a:srgbClr val="FFFF00"/>
                </a:solidFill>
              </a:rPr>
              <a:t>≤Q≤15</a:t>
            </a:r>
            <a:r>
              <a:rPr lang="en-US" dirty="0" smtClean="0"/>
              <a:t>, </a:t>
            </a:r>
            <a:r>
              <a:rPr lang="en-US" dirty="0"/>
              <a:t>and the value is stored in the slot counter of the tag</a:t>
            </a:r>
            <a:r>
              <a:rPr lang="en-US" dirty="0" smtClean="0"/>
              <a:t>. The tag changes its </a:t>
            </a:r>
            <a:r>
              <a:rPr lang="en-US" dirty="0" smtClean="0">
                <a:solidFill>
                  <a:srgbClr val="FFFF00"/>
                </a:solidFill>
              </a:rPr>
              <a:t>Inventoried flag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Query Round: </a:t>
            </a:r>
            <a:r>
              <a:rPr lang="en-US" dirty="0" smtClean="0"/>
              <a:t>sequence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US" dirty="0"/>
              <a:t>If a </a:t>
            </a:r>
            <a:r>
              <a:rPr lang="en-US" dirty="0">
                <a:solidFill>
                  <a:srgbClr val="FF0000"/>
                </a:solidFill>
              </a:rPr>
              <a:t>tag </a:t>
            </a:r>
            <a:r>
              <a:rPr lang="en-US" dirty="0"/>
              <a:t>stores a </a:t>
            </a:r>
            <a:r>
              <a:rPr lang="en-US" dirty="0" smtClean="0">
                <a:solidFill>
                  <a:srgbClr val="FFFF00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in its slot counter, it will </a:t>
            </a:r>
            <a:r>
              <a:rPr lang="en-US" dirty="0" smtClean="0"/>
              <a:t>transmit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16 bit random number </a:t>
            </a:r>
            <a:r>
              <a:rPr lang="en-US" dirty="0"/>
              <a:t>(RN16</a:t>
            </a:r>
            <a:r>
              <a:rPr lang="en-US" dirty="0" smtClean="0"/>
              <a:t>) immediately.</a:t>
            </a:r>
            <a:endParaRPr lang="en-US" dirty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reader</a:t>
            </a:r>
            <a:r>
              <a:rPr lang="en-US" dirty="0" smtClean="0"/>
              <a:t> </a:t>
            </a:r>
            <a:r>
              <a:rPr lang="en-US" dirty="0"/>
              <a:t>will </a:t>
            </a:r>
            <a:r>
              <a:rPr lang="en-US" dirty="0">
                <a:solidFill>
                  <a:srgbClr val="FFFF00"/>
                </a:solidFill>
              </a:rPr>
              <a:t>echo</a:t>
            </a:r>
            <a:r>
              <a:rPr lang="en-US" dirty="0"/>
              <a:t> the </a:t>
            </a:r>
            <a:r>
              <a:rPr lang="en-US" dirty="0">
                <a:solidFill>
                  <a:srgbClr val="FFFF00"/>
                </a:solidFill>
              </a:rPr>
              <a:t>RN16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ACK</a:t>
            </a:r>
            <a:r>
              <a:rPr lang="en-US" dirty="0"/>
              <a:t> packet after receiving </a:t>
            </a:r>
            <a:r>
              <a:rPr lang="en-US" dirty="0" smtClean="0"/>
              <a:t>it.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/>
              <a:t> successful receives the ACK with the correct random number, the tag will </a:t>
            </a:r>
            <a:r>
              <a:rPr lang="en-US" dirty="0">
                <a:solidFill>
                  <a:srgbClr val="FFFF00"/>
                </a:solidFill>
              </a:rPr>
              <a:t>backscatter</a:t>
            </a:r>
            <a:r>
              <a:rPr lang="en-US" dirty="0"/>
              <a:t> its </a:t>
            </a:r>
            <a:r>
              <a:rPr lang="en-US" dirty="0" smtClean="0">
                <a:solidFill>
                  <a:srgbClr val="FFFF00"/>
                </a:solidFill>
              </a:rPr>
              <a:t>ID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Query Round: </a:t>
            </a:r>
            <a:r>
              <a:rPr lang="en-US" dirty="0" smtClean="0"/>
              <a:t>sequence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7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reader</a:t>
            </a:r>
            <a:r>
              <a:rPr lang="en-US" dirty="0"/>
              <a:t> will send a </a:t>
            </a:r>
            <a:r>
              <a:rPr lang="en-US" dirty="0" err="1">
                <a:solidFill>
                  <a:srgbClr val="FFFF00"/>
                </a:solidFill>
              </a:rPr>
              <a:t>QueryRepeat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command to cause the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/>
              <a:t> to toggle its </a:t>
            </a:r>
            <a:r>
              <a:rPr lang="en-US" dirty="0">
                <a:solidFill>
                  <a:srgbClr val="FFFF00"/>
                </a:solidFill>
              </a:rPr>
              <a:t>Inventoried flag</a:t>
            </a:r>
            <a:r>
              <a:rPr lang="en-US" dirty="0"/>
              <a:t>.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dirty="0"/>
              <a:t>If the ID was </a:t>
            </a:r>
            <a:r>
              <a:rPr lang="en-US" dirty="0">
                <a:solidFill>
                  <a:srgbClr val="FFFF00"/>
                </a:solidFill>
              </a:rPr>
              <a:t>not successfully received</a:t>
            </a:r>
            <a:r>
              <a:rPr lang="en-US" dirty="0"/>
              <a:t> by the </a:t>
            </a:r>
            <a:r>
              <a:rPr lang="en-US" dirty="0">
                <a:solidFill>
                  <a:srgbClr val="FF0000"/>
                </a:solidFill>
              </a:rPr>
              <a:t>reader</a:t>
            </a:r>
            <a:r>
              <a:rPr lang="en-US" dirty="0"/>
              <a:t>, a </a:t>
            </a:r>
            <a:r>
              <a:rPr lang="en-US" dirty="0">
                <a:solidFill>
                  <a:srgbClr val="FFFF00"/>
                </a:solidFill>
              </a:rPr>
              <a:t>NAK</a:t>
            </a:r>
            <a:r>
              <a:rPr lang="en-US" dirty="0"/>
              <a:t> command is sent which </a:t>
            </a:r>
            <a:r>
              <a:rPr lang="en-US" dirty="0">
                <a:solidFill>
                  <a:srgbClr val="FFFF00"/>
                </a:solidFill>
              </a:rPr>
              <a:t>resets </a:t>
            </a:r>
            <a:r>
              <a:rPr lang="en-US" dirty="0"/>
              <a:t>the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so that a subsequent </a:t>
            </a:r>
            <a:r>
              <a:rPr lang="en-US" dirty="0" err="1">
                <a:solidFill>
                  <a:srgbClr val="FFFF00"/>
                </a:solidFill>
              </a:rPr>
              <a:t>QueryRepeat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will not result in </a:t>
            </a:r>
            <a:r>
              <a:rPr lang="en-US" dirty="0">
                <a:solidFill>
                  <a:srgbClr val="FFFF00"/>
                </a:solidFill>
              </a:rPr>
              <a:t>Inventoried flag</a:t>
            </a:r>
            <a:r>
              <a:rPr lang="en-US" dirty="0"/>
              <a:t> being changed.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dirty="0"/>
              <a:t>A </a:t>
            </a:r>
            <a:r>
              <a:rPr lang="en-US" dirty="0" err="1">
                <a:solidFill>
                  <a:srgbClr val="FFFF00"/>
                </a:solidFill>
              </a:rPr>
              <a:t>QueryRepeat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signals the end of the slot.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7"/>
            </a:pPr>
            <a:r>
              <a:rPr lang="en-US" dirty="0"/>
              <a:t>On receiving the command, the </a:t>
            </a:r>
            <a:r>
              <a:rPr lang="en-US" dirty="0">
                <a:solidFill>
                  <a:srgbClr val="FF0000"/>
                </a:solidFill>
              </a:rPr>
              <a:t>remaining tags </a:t>
            </a:r>
            <a:r>
              <a:rPr lang="en-US" dirty="0" smtClean="0"/>
              <a:t>will: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dirty="0" smtClean="0"/>
              <a:t>decrement </a:t>
            </a:r>
            <a:r>
              <a:rPr lang="en-US" dirty="0"/>
              <a:t>their </a:t>
            </a:r>
            <a:r>
              <a:rPr lang="en-US" dirty="0">
                <a:solidFill>
                  <a:srgbClr val="FFFF00"/>
                </a:solidFill>
              </a:rPr>
              <a:t>slot </a:t>
            </a:r>
            <a:r>
              <a:rPr lang="en-US" dirty="0" smtClean="0">
                <a:solidFill>
                  <a:srgbClr val="FFFF00"/>
                </a:solidFill>
              </a:rPr>
              <a:t>counter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dirty="0" smtClean="0"/>
              <a:t>respond </a:t>
            </a:r>
            <a:r>
              <a:rPr lang="en-US" dirty="0"/>
              <a:t>with a </a:t>
            </a:r>
            <a:r>
              <a:rPr lang="en-US" dirty="0">
                <a:solidFill>
                  <a:srgbClr val="FFFF00"/>
                </a:solidFill>
              </a:rPr>
              <a:t>RN16</a:t>
            </a:r>
            <a:r>
              <a:rPr lang="en-US" dirty="0"/>
              <a:t> if their slot counter is set to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 smtClean="0"/>
              <a:t>.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process then repeats, with the </a:t>
            </a:r>
            <a:r>
              <a:rPr lang="en-US" dirty="0">
                <a:solidFill>
                  <a:srgbClr val="FFFF00"/>
                </a:solidFill>
              </a:rPr>
              <a:t>number of </a:t>
            </a:r>
            <a:r>
              <a:rPr lang="en-US" dirty="0" err="1">
                <a:solidFill>
                  <a:srgbClr val="FFFF00"/>
                </a:solidFill>
              </a:rPr>
              <a:t>QueryRepeats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being </a:t>
            </a:r>
            <a:r>
              <a:rPr lang="en-US" dirty="0">
                <a:solidFill>
                  <a:srgbClr val="FFFF00"/>
                </a:solidFill>
              </a:rPr>
              <a:t>equal to </a:t>
            </a:r>
            <a:r>
              <a:rPr lang="en-US" dirty="0"/>
              <a:t>the number of slots set using the </a:t>
            </a:r>
            <a:r>
              <a:rPr lang="en-US" dirty="0">
                <a:solidFill>
                  <a:srgbClr val="FFFF00"/>
                </a:solidFill>
              </a:rPr>
              <a:t>Q</a:t>
            </a:r>
            <a:r>
              <a:rPr lang="en-US" dirty="0"/>
              <a:t> parameter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C1G2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94300"/>
            <a:ext cx="8226387" cy="46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Background </a:t>
            </a:r>
            <a:r>
              <a:rPr lang="en-US" dirty="0" smtClean="0"/>
              <a:t>Knowledge</a:t>
            </a:r>
          </a:p>
          <a:p>
            <a:r>
              <a:rPr lang="en-US" dirty="0">
                <a:solidFill>
                  <a:srgbClr val="FFFF00"/>
                </a:solidFill>
              </a:rPr>
              <a:t>Methodology and Tools</a:t>
            </a:r>
          </a:p>
          <a:p>
            <a:r>
              <a:rPr lang="en-US" dirty="0" smtClean="0"/>
              <a:t>Experiment &amp; Result</a:t>
            </a:r>
          </a:p>
          <a:p>
            <a:r>
              <a:rPr lang="en-US" dirty="0" smtClean="0"/>
              <a:t>Enhancement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numCol="1" anchor="t"/>
          <a:lstStyle/>
          <a:p>
            <a:r>
              <a:rPr lang="en-US" dirty="0" smtClean="0"/>
              <a:t>Readers</a:t>
            </a:r>
          </a:p>
          <a:p>
            <a:pPr lvl="1"/>
            <a:r>
              <a:rPr lang="en-US" dirty="0"/>
              <a:t>Alien Technologies ALR-9800</a:t>
            </a:r>
            <a:endParaRPr lang="en-US" dirty="0" smtClean="0"/>
          </a:p>
          <a:p>
            <a:pPr lvl="1"/>
            <a:r>
              <a:rPr lang="en-US" dirty="0" err="1" smtClean="0"/>
              <a:t>ThingMagic</a:t>
            </a:r>
            <a:r>
              <a:rPr lang="en-US" dirty="0"/>
              <a:t> Mercury5e Development kit</a:t>
            </a:r>
            <a:endParaRPr lang="en-US" dirty="0" smtClean="0"/>
          </a:p>
          <a:p>
            <a:r>
              <a:rPr lang="en-US" dirty="0" smtClean="0"/>
              <a:t>Tags</a:t>
            </a:r>
          </a:p>
          <a:p>
            <a:pPr lvl="1"/>
            <a:r>
              <a:rPr lang="en-US" dirty="0"/>
              <a:t>Alien 9460-02 “Omni- Squiggle” tags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anchor="t"/>
          <a:lstStyle/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Universal Software Radio Peripheral (USRP) platform</a:t>
            </a:r>
          </a:p>
          <a:p>
            <a:pPr lvl="1"/>
            <a:r>
              <a:rPr lang="en-US" dirty="0" err="1" smtClean="0"/>
              <a:t>GNURadio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591" y="4667250"/>
            <a:ext cx="4112210" cy="14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Background </a:t>
            </a:r>
            <a:r>
              <a:rPr lang="en-US" dirty="0" smtClean="0"/>
              <a:t>Knowledge</a:t>
            </a:r>
          </a:p>
          <a:p>
            <a:r>
              <a:rPr lang="en-US" altLang="zh-CN" dirty="0"/>
              <a:t>Methodology and Tools</a:t>
            </a:r>
            <a:endParaRPr lang="en-US" altLang="zh-CN" dirty="0" smtClean="0"/>
          </a:p>
          <a:p>
            <a:r>
              <a:rPr lang="en-US" dirty="0"/>
              <a:t>Experiment &amp; </a:t>
            </a:r>
            <a:r>
              <a:rPr lang="en-US" dirty="0" smtClean="0"/>
              <a:t>Result</a:t>
            </a:r>
          </a:p>
          <a:p>
            <a:r>
              <a:rPr lang="en-US" dirty="0" smtClean="0"/>
              <a:t>Enhancement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do </a:t>
            </a:r>
            <a:r>
              <a:rPr lang="en-US" dirty="0">
                <a:solidFill>
                  <a:srgbClr val="FFFF00"/>
                </a:solidFill>
              </a:rPr>
              <a:t>commercial readers </a:t>
            </a:r>
            <a:r>
              <a:rPr lang="en-US" dirty="0"/>
              <a:t>perform?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FFFF00"/>
                </a:solidFill>
              </a:rPr>
              <a:t>protocol factors </a:t>
            </a:r>
            <a:r>
              <a:rPr lang="en-US" dirty="0"/>
              <a:t>degrade reader performance?</a:t>
            </a:r>
          </a:p>
          <a:p>
            <a:r>
              <a:rPr lang="en-US" dirty="0"/>
              <a:t>What causes tags to be </a:t>
            </a:r>
            <a:r>
              <a:rPr lang="en-US" dirty="0">
                <a:solidFill>
                  <a:srgbClr val="FFFF00"/>
                </a:solidFill>
              </a:rPr>
              <a:t>missed</a:t>
            </a:r>
            <a:r>
              <a:rPr lang="en-US" dirty="0"/>
              <a:t> during a read?</a:t>
            </a:r>
          </a:p>
          <a:p>
            <a:r>
              <a:rPr lang="en-US" dirty="0"/>
              <a:t>What can be done to </a:t>
            </a:r>
            <a:r>
              <a:rPr lang="en-US" dirty="0">
                <a:solidFill>
                  <a:srgbClr val="FFFF00"/>
                </a:solidFill>
              </a:rPr>
              <a:t>improve</a:t>
            </a:r>
            <a:r>
              <a:rPr lang="en-US" dirty="0"/>
              <a:t>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Background </a:t>
            </a:r>
            <a:r>
              <a:rPr lang="en-US" dirty="0" smtClean="0"/>
              <a:t>Knowledge</a:t>
            </a:r>
          </a:p>
          <a:p>
            <a:r>
              <a:rPr lang="en-US" altLang="zh-CN" dirty="0"/>
              <a:t>Methodology and Tools</a:t>
            </a:r>
            <a:endParaRPr lang="en-US" altLang="zh-CN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Experiment &amp; Result</a:t>
            </a:r>
          </a:p>
          <a:p>
            <a:r>
              <a:rPr lang="en-US" dirty="0" smtClean="0"/>
              <a:t>Enhancement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standard </a:t>
            </a:r>
            <a:r>
              <a:rPr lang="en-US" dirty="0"/>
              <a:t>office setting with cubicles of </a:t>
            </a:r>
            <a:r>
              <a:rPr lang="en-US" dirty="0">
                <a:solidFill>
                  <a:srgbClr val="FFFF00"/>
                </a:solidFill>
              </a:rPr>
              <a:t>42 inch </a:t>
            </a:r>
            <a:r>
              <a:rPr lang="en-US" dirty="0" smtClean="0">
                <a:solidFill>
                  <a:srgbClr val="FFFF00"/>
                </a:solidFill>
              </a:rPr>
              <a:t>height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Experiment 1: </a:t>
            </a:r>
            <a:r>
              <a:rPr lang="fr-FR" dirty="0" smtClean="0">
                <a:solidFill>
                  <a:srgbClr val="FFFFFF"/>
                </a:solidFill>
              </a:rPr>
              <a:t>30</a:t>
            </a:r>
            <a:r>
              <a:rPr lang="fr-FR" dirty="0">
                <a:solidFill>
                  <a:srgbClr val="FFFFFF"/>
                </a:solidFill>
              </a:rPr>
              <a:t>’ x 22’ x 10’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/>
              <a:t>Experiment 2: </a:t>
            </a:r>
            <a:r>
              <a:rPr lang="fr-FR" dirty="0"/>
              <a:t>40’ x 24’ x 13’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16 tags </a:t>
            </a:r>
            <a:r>
              <a:rPr lang="en-US" dirty="0"/>
              <a:t>were adhered to a sheet of poster board in a </a:t>
            </a:r>
            <a:r>
              <a:rPr lang="en-US" dirty="0">
                <a:solidFill>
                  <a:srgbClr val="FFFF00"/>
                </a:solidFill>
              </a:rPr>
              <a:t>4 x 4 grid</a:t>
            </a:r>
            <a:r>
              <a:rPr lang="en-US" dirty="0"/>
              <a:t>, with tags spaced approximately </a:t>
            </a:r>
            <a:r>
              <a:rPr lang="en-US" dirty="0" smtClean="0">
                <a:solidFill>
                  <a:srgbClr val="FFFF00"/>
                </a:solidFill>
              </a:rPr>
              <a:t>6 inches </a:t>
            </a:r>
            <a:r>
              <a:rPr lang="en-US" dirty="0">
                <a:solidFill>
                  <a:srgbClr val="FFFF00"/>
                </a:solidFill>
              </a:rPr>
              <a:t>apart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sz="2200" dirty="0" smtClean="0">
                <a:solidFill>
                  <a:srgbClr val="FFFF00"/>
                </a:solidFill>
              </a:rPr>
              <a:t>Read Rate - Distance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118" r="-171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sz="2200" dirty="0" smtClean="0">
                <a:solidFill>
                  <a:srgbClr val="FFFF00"/>
                </a:solidFill>
              </a:rPr>
              <a:t>Average Cycle Time – Number of Tags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5670" r="-15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13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sz="2200" dirty="0" smtClean="0">
                <a:solidFill>
                  <a:srgbClr val="FFFF00"/>
                </a:solidFill>
              </a:rPr>
              <a:t>Read Rate - Coding Scheme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5135" r="-15135"/>
          <a:stretch>
            <a:fillRect/>
          </a:stretch>
        </p:blipFill>
        <p:spPr/>
      </p:pic>
      <p:sp>
        <p:nvSpPr>
          <p:cNvPr id="9" name="Donut 8"/>
          <p:cNvSpPr/>
          <p:nvPr/>
        </p:nvSpPr>
        <p:spPr>
          <a:xfrm>
            <a:off x="1344083" y="2561167"/>
            <a:ext cx="380999" cy="155575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3863" y="6171684"/>
            <a:ext cx="36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*1 : Experiment 1	*2 : Experiment 2</a:t>
            </a:r>
          </a:p>
        </p:txBody>
      </p:sp>
    </p:spTree>
    <p:extLst>
      <p:ext uri="{BB962C8B-B14F-4D97-AF65-F5344CB8AC3E}">
        <p14:creationId xmlns:p14="http://schemas.microsoft.com/office/powerpoint/2010/main" val="12480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Duration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170" r="-7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3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Error Rates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113" r="-1711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Errors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0083" r="-2008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Effects of </a:t>
            </a:r>
            <a:r>
              <a:rPr lang="en-US" altLang="zh-CN" dirty="0" smtClean="0"/>
              <a:t>Errors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996" r="-16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16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</a:p>
          <a:p>
            <a:r>
              <a:rPr lang="en-US" dirty="0"/>
              <a:t>Background </a:t>
            </a:r>
            <a:r>
              <a:rPr lang="en-US" dirty="0" smtClean="0"/>
              <a:t>Knowledge</a:t>
            </a:r>
          </a:p>
          <a:p>
            <a:r>
              <a:rPr lang="en-US" altLang="zh-CN" dirty="0"/>
              <a:t>Methodology and Tools</a:t>
            </a:r>
            <a:endParaRPr lang="en-US" altLang="zh-CN" dirty="0" smtClean="0"/>
          </a:p>
          <a:p>
            <a:r>
              <a:rPr lang="en-US" dirty="0"/>
              <a:t>Experiment &amp; </a:t>
            </a:r>
            <a:r>
              <a:rPr lang="en-US" dirty="0" smtClean="0"/>
              <a:t>Result</a:t>
            </a:r>
          </a:p>
          <a:p>
            <a:r>
              <a:rPr lang="en-US" dirty="0" smtClean="0"/>
              <a:t>Enhancement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Cycles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5117" r="-1511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2249" y="6211669"/>
            <a:ext cx="6170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average number of cycles needed to read all tags in the set</a:t>
            </a:r>
          </a:p>
        </p:txBody>
      </p:sp>
    </p:spTree>
    <p:extLst>
      <p:ext uri="{BB962C8B-B14F-4D97-AF65-F5344CB8AC3E}">
        <p14:creationId xmlns:p14="http://schemas.microsoft.com/office/powerpoint/2010/main" val="7944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 Rate of DR Mode for Each Tag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239" r="-2223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Effects of Frequency Selective Fading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830" r="-1783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450" y="6131081"/>
            <a:ext cx="77893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ThingMagic</a:t>
            </a:r>
            <a:r>
              <a:rPr lang="en-US" sz="1600" dirty="0"/>
              <a:t> reader in the same location and setup as Experiment1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15 </a:t>
            </a:r>
            <a:r>
              <a:rPr lang="en-US" sz="1600" dirty="0"/>
              <a:t>minute </a:t>
            </a:r>
            <a:r>
              <a:rPr lang="en-US" sz="1600" dirty="0" smtClean="0"/>
              <a:t>experiment, in which each tag responds on all 50 </a:t>
            </a:r>
            <a:r>
              <a:rPr lang="en-US" sz="1600" dirty="0"/>
              <a:t>channels </a:t>
            </a:r>
            <a:r>
              <a:rPr lang="en-US" sz="1600" dirty="0" smtClean="0"/>
              <a:t>at least once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13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Effects of Frequency Selective </a:t>
            </a:r>
            <a:r>
              <a:rPr lang="en-US" sz="4000" dirty="0" smtClean="0"/>
              <a:t>Fading</a:t>
            </a:r>
            <a:br>
              <a:rPr lang="en-US" sz="40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conts</a:t>
            </a:r>
            <a:r>
              <a:rPr lang="en-US" sz="2800" dirty="0" smtClean="0"/>
              <a:t>.)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0660" r="-2066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Effects of Frequency Selective Fading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3100" dirty="0"/>
              <a:t>(</a:t>
            </a:r>
            <a:r>
              <a:rPr lang="en-US" sz="3100" dirty="0" err="1"/>
              <a:t>conts</a:t>
            </a:r>
            <a:r>
              <a:rPr lang="en-US" sz="3100" dirty="0"/>
              <a:t>.)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548" b="-1254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Size </a:t>
            </a:r>
            <a:r>
              <a:rPr lang="en-US" dirty="0">
                <a:solidFill>
                  <a:srgbClr val="FFFF00"/>
                </a:solidFill>
              </a:rPr>
              <a:t>of the tag </a:t>
            </a:r>
            <a:r>
              <a:rPr lang="en-US" dirty="0" smtClean="0">
                <a:solidFill>
                  <a:srgbClr val="FFFF00"/>
                </a:solidFill>
              </a:rPr>
              <a:t>set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affects </a:t>
            </a:r>
            <a:r>
              <a:rPr lang="en-US" dirty="0"/>
              <a:t>performance, largely </a:t>
            </a:r>
            <a:r>
              <a:rPr lang="en-US" dirty="0" smtClean="0"/>
              <a:t>because </a:t>
            </a:r>
            <a:r>
              <a:rPr lang="en-US" dirty="0"/>
              <a:t>larger tag sets are more efficient with respect to inter-cycle overhead.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dirty="0">
                <a:solidFill>
                  <a:srgbClr val="FFFF00"/>
                </a:solidFill>
              </a:rPr>
              <a:t>-link encoding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Slower </a:t>
            </a:r>
            <a:r>
              <a:rPr lang="en-US" dirty="0"/>
              <a:t>but more </a:t>
            </a:r>
            <a:r>
              <a:rPr lang="en-US" dirty="0" smtClean="0"/>
              <a:t>robust </a:t>
            </a:r>
            <a:r>
              <a:rPr lang="en-US" dirty="0"/>
              <a:t>up-link encodings are more </a:t>
            </a:r>
            <a:r>
              <a:rPr lang="en-US" dirty="0" smtClean="0"/>
              <a:t>effective </a:t>
            </a:r>
            <a:r>
              <a:rPr lang="en-US" dirty="0"/>
              <a:t>at greater distances, as the overhead is quickly outweighed by reduced error rates.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ultipath environment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Different </a:t>
            </a:r>
            <a:r>
              <a:rPr lang="en-US" dirty="0">
                <a:solidFill>
                  <a:srgbClr val="FFFFFF"/>
                </a:solidFill>
              </a:rPr>
              <a:t>multipath environments </a:t>
            </a:r>
            <a:r>
              <a:rPr lang="en-US" dirty="0"/>
              <a:t>result in different </a:t>
            </a:r>
            <a:r>
              <a:rPr lang="en-US" dirty="0" smtClean="0"/>
              <a:t>error </a:t>
            </a:r>
            <a:r>
              <a:rPr lang="en-US" dirty="0"/>
              <a:t>rates as distance increases, and these effects are </a:t>
            </a:r>
            <a:r>
              <a:rPr lang="en-US" dirty="0" smtClean="0"/>
              <a:t>location </a:t>
            </a:r>
            <a:r>
              <a:rPr lang="en-US" dirty="0"/>
              <a:t>specific.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Errors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increase </a:t>
            </a:r>
            <a:r>
              <a:rPr lang="en-US" dirty="0"/>
              <a:t>both the variance and overall </a:t>
            </a:r>
            <a:r>
              <a:rPr lang="en-US" dirty="0">
                <a:solidFill>
                  <a:srgbClr val="FFFF00"/>
                </a:solidFill>
              </a:rPr>
              <a:t>duration</a:t>
            </a:r>
            <a:r>
              <a:rPr lang="en-US" dirty="0"/>
              <a:t> of cycles by increasing the number of ACKs and the </a:t>
            </a:r>
            <a:r>
              <a:rPr lang="en-US" dirty="0" smtClean="0"/>
              <a:t>number </a:t>
            </a:r>
            <a:r>
              <a:rPr lang="en-US" dirty="0"/>
              <a:t>of slots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also </a:t>
            </a:r>
            <a:r>
              <a:rPr lang="en-US" dirty="0"/>
              <a:t>result in </a:t>
            </a:r>
            <a:r>
              <a:rPr lang="en-US" dirty="0">
                <a:solidFill>
                  <a:srgbClr val="FFFF00"/>
                </a:solidFill>
              </a:rPr>
              <a:t>missed</a:t>
            </a:r>
            <a:r>
              <a:rPr lang="en-US" dirty="0"/>
              <a:t> tags when a reader “gives up” during a cycle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</a:rPr>
              <a:t>ACKs</a:t>
            </a:r>
            <a:r>
              <a:rPr lang="en-US" dirty="0"/>
              <a:t> as well as </a:t>
            </a:r>
            <a:r>
              <a:rPr lang="en-US" dirty="0">
                <a:solidFill>
                  <a:srgbClr val="FFFF00"/>
                </a:solidFill>
              </a:rPr>
              <a:t>Query</a:t>
            </a:r>
            <a:r>
              <a:rPr lang="en-US" dirty="0"/>
              <a:t> and </a:t>
            </a:r>
            <a:r>
              <a:rPr lang="en-US" dirty="0" err="1">
                <a:solidFill>
                  <a:srgbClr val="FFFF00"/>
                </a:solidFill>
              </a:rPr>
              <a:t>QueryRepeat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commands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account </a:t>
            </a:r>
            <a:r>
              <a:rPr lang="en-US" dirty="0"/>
              <a:t>for a significant amount of overall </a:t>
            </a:r>
            <a:r>
              <a:rPr lang="en-US" dirty="0" smtClean="0"/>
              <a:t>time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FF"/>
                </a:solidFill>
              </a:rPr>
              <a:t>ACKs </a:t>
            </a:r>
            <a:r>
              <a:rPr lang="en-US" dirty="0"/>
              <a:t>because they are long and </a:t>
            </a:r>
            <a:r>
              <a:rPr lang="en-US" dirty="0" smtClean="0"/>
              <a:t>Query* because </a:t>
            </a:r>
            <a:r>
              <a:rPr lang="en-US" dirty="0"/>
              <a:t>they are numerous.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</a:rPr>
              <a:t>Lower down-link </a:t>
            </a:r>
            <a:r>
              <a:rPr lang="en-US" dirty="0" smtClean="0">
                <a:solidFill>
                  <a:srgbClr val="FFFF00"/>
                </a:solidFill>
              </a:rPr>
              <a:t>rate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result </a:t>
            </a:r>
            <a:r>
              <a:rPr lang="en-US" dirty="0"/>
              <a:t>in fewer cycles needed to read the complete tag set, likely because more tags are able to power up.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</a:rPr>
              <a:t>Frequency selective </a:t>
            </a:r>
            <a:r>
              <a:rPr lang="en-US" dirty="0" smtClean="0">
                <a:solidFill>
                  <a:srgbClr val="FFFF00"/>
                </a:solidFill>
              </a:rPr>
              <a:t>fading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is </a:t>
            </a:r>
            <a:r>
              <a:rPr lang="en-US" dirty="0"/>
              <a:t>a dominant factor in missed reads, particularly at greater distances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Background </a:t>
            </a:r>
            <a:r>
              <a:rPr lang="en-US" dirty="0" smtClean="0"/>
              <a:t>Knowledge</a:t>
            </a:r>
          </a:p>
          <a:p>
            <a:r>
              <a:rPr lang="en-US" altLang="zh-CN" dirty="0"/>
              <a:t>Methodology and Tools</a:t>
            </a:r>
            <a:endParaRPr lang="en-US" altLang="zh-CN" dirty="0" smtClean="0"/>
          </a:p>
          <a:p>
            <a:r>
              <a:rPr lang="en-US" dirty="0" smtClean="0">
                <a:solidFill>
                  <a:srgbClr val="FFFFFF"/>
                </a:solidFill>
              </a:rPr>
              <a:t>Experiment &amp; Result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Enhancement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/>
              <a:t>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Reducing Slot Times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As the </a:t>
            </a:r>
            <a:r>
              <a:rPr lang="en-US" dirty="0">
                <a:solidFill>
                  <a:srgbClr val="FFFF00"/>
                </a:solidFill>
              </a:rPr>
              <a:t>Q algorithm </a:t>
            </a:r>
            <a:r>
              <a:rPr lang="en-US" dirty="0"/>
              <a:t>results in many empty slots</a:t>
            </a:r>
            <a:r>
              <a:rPr lang="en-US" dirty="0" smtClean="0"/>
              <a:t>, having </a:t>
            </a:r>
            <a:r>
              <a:rPr lang="en-US" dirty="0"/>
              <a:t>the reader truncate the listen time for empty slots would reduce overall cycle times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Reducing Missed Tags Due to </a:t>
            </a:r>
            <a:r>
              <a:rPr lang="en-US" dirty="0" smtClean="0"/>
              <a:t>Fading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variation </a:t>
            </a:r>
            <a:r>
              <a:rPr lang="en-US" dirty="0"/>
              <a:t>in frequency response can be smoothed by </a:t>
            </a:r>
            <a:r>
              <a:rPr lang="en-US" dirty="0">
                <a:solidFill>
                  <a:srgbClr val="FFFF00"/>
                </a:solidFill>
              </a:rPr>
              <a:t>channel </a:t>
            </a:r>
            <a:r>
              <a:rPr lang="en-US" dirty="0" smtClean="0">
                <a:solidFill>
                  <a:srgbClr val="FFFF00"/>
                </a:solidFill>
              </a:rPr>
              <a:t>hopping </a:t>
            </a:r>
            <a:r>
              <a:rPr lang="en-US" dirty="0"/>
              <a:t>at a more rapid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Reducing Slot </a:t>
            </a:r>
            <a:r>
              <a:rPr lang="en-US" dirty="0" smtClean="0"/>
              <a:t>Times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264" r="-1726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FFFF"/>
                </a:solidFill>
              </a:rPr>
              <a:t>ltra-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FFFF"/>
                </a:solidFill>
              </a:rPr>
              <a:t>igh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FFFF"/>
                </a:solidFill>
              </a:rPr>
              <a:t>requency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UHF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</a:rPr>
              <a:t>UHF </a:t>
            </a:r>
            <a:r>
              <a:rPr lang="en-US" dirty="0">
                <a:solidFill>
                  <a:srgbClr val="FFFFFF"/>
                </a:solidFill>
              </a:rPr>
              <a:t>designates the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nternational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FFFF"/>
                </a:solidFill>
              </a:rPr>
              <a:t>elecommunication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FFFF"/>
                </a:solidFill>
              </a:rPr>
              <a:t>nion 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ITU</a:t>
            </a:r>
            <a:r>
              <a:rPr lang="en-US" dirty="0" smtClean="0">
                <a:solidFill>
                  <a:srgbClr val="FFFFFF"/>
                </a:solidFill>
              </a:rPr>
              <a:t>) radio </a:t>
            </a:r>
            <a:r>
              <a:rPr lang="en-US" dirty="0">
                <a:solidFill>
                  <a:srgbClr val="FFFFFF"/>
                </a:solidFill>
              </a:rPr>
              <a:t>frequency range of electromagnetic waves between 300 MHz and 3 </a:t>
            </a:r>
            <a:r>
              <a:rPr lang="en-US" dirty="0" smtClean="0">
                <a:solidFill>
                  <a:srgbClr val="FFFFFF"/>
                </a:solidFill>
              </a:rPr>
              <a:t>GHz.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adio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requency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entification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FF00"/>
                </a:solidFill>
              </a:rPr>
              <a:t>RFID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lectronic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roduct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ode (</a:t>
            </a:r>
            <a:r>
              <a:rPr lang="en-US" dirty="0" smtClean="0">
                <a:solidFill>
                  <a:srgbClr val="FFFF00"/>
                </a:solidFill>
              </a:rPr>
              <a:t>EPC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err="1" smtClean="0"/>
              <a:t>EPCglobal</a:t>
            </a:r>
            <a:r>
              <a:rPr lang="en-US" dirty="0" smtClean="0"/>
              <a:t> </a:t>
            </a:r>
            <a:r>
              <a:rPr lang="en-US" dirty="0"/>
              <a:t>UHF Class 1 Generation </a:t>
            </a:r>
            <a:r>
              <a:rPr lang="en-US" dirty="0" smtClean="0"/>
              <a:t>2 </a:t>
            </a:r>
            <a:r>
              <a:rPr lang="en-US" dirty="0" smtClean="0">
                <a:solidFill>
                  <a:srgbClr val="FFFF00"/>
                </a:solidFill>
              </a:rPr>
              <a:t>in this paper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EPCglobal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a joint venture </a:t>
            </a:r>
            <a:r>
              <a:rPr lang="en-US" dirty="0"/>
              <a:t>between GS1 and GS1 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Reducing Missed Tags Due to </a:t>
            </a:r>
            <a:r>
              <a:rPr lang="en-US" sz="4000" dirty="0" smtClean="0"/>
              <a:t>Fading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118" r="-171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Physical / MAC </a:t>
            </a:r>
            <a:r>
              <a:rPr lang="en-US" sz="4400" dirty="0"/>
              <a:t>Layer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Reducing </a:t>
            </a:r>
            <a:r>
              <a:rPr lang="en-US" dirty="0" smtClean="0"/>
              <a:t>ACKs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retrying ACKs </a:t>
            </a:r>
            <a:r>
              <a:rPr lang="en-US" dirty="0">
                <a:solidFill>
                  <a:srgbClr val="FFFF00"/>
                </a:solidFill>
              </a:rPr>
              <a:t>even once</a:t>
            </a:r>
            <a:r>
              <a:rPr lang="en-US" dirty="0"/>
              <a:t> is likely to have </a:t>
            </a:r>
            <a:r>
              <a:rPr lang="en-US" dirty="0">
                <a:solidFill>
                  <a:srgbClr val="FFFF00"/>
                </a:solidFill>
              </a:rPr>
              <a:t>very little benefit</a:t>
            </a:r>
            <a:r>
              <a:rPr lang="en-US" dirty="0"/>
              <a:t> when using these modes at larger </a:t>
            </a:r>
            <a:r>
              <a:rPr lang="en-US" dirty="0" smtClean="0"/>
              <a:t>distances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/>
              <a:t>more appropriate response would be to not waste time on retries, but instead </a:t>
            </a:r>
            <a:r>
              <a:rPr lang="en-US" dirty="0">
                <a:solidFill>
                  <a:srgbClr val="FFFF00"/>
                </a:solidFill>
              </a:rPr>
              <a:t>change the physical layer parameters</a:t>
            </a:r>
            <a:r>
              <a:rPr lang="en-US" dirty="0"/>
              <a:t> used in the next round</a:t>
            </a:r>
          </a:p>
          <a:p>
            <a:pPr>
              <a:lnSpc>
                <a:spcPct val="100000"/>
              </a:lnSpc>
            </a:pPr>
            <a:r>
              <a:rPr lang="en-US" dirty="0"/>
              <a:t>Hybrid Reader </a:t>
            </a:r>
            <a:r>
              <a:rPr lang="en-US" dirty="0" smtClean="0"/>
              <a:t>Modes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combining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positive attributes </a:t>
            </a:r>
            <a:r>
              <a:rPr lang="en-US" dirty="0"/>
              <a:t>of HS and DR mode has the potential to increase performance </a:t>
            </a:r>
            <a:r>
              <a:rPr lang="en-US" dirty="0" smtClean="0"/>
              <a:t>significantly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ACKs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897" r="-178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Reader Modes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375" r="-1737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Background </a:t>
            </a:r>
            <a:r>
              <a:rPr lang="en-US" dirty="0" smtClean="0"/>
              <a:t>Knowledge</a:t>
            </a:r>
          </a:p>
          <a:p>
            <a:r>
              <a:rPr lang="en-US" altLang="zh-CN" dirty="0"/>
              <a:t>Methodology and Tools</a:t>
            </a:r>
            <a:endParaRPr lang="en-US" altLang="zh-CN" dirty="0" smtClean="0"/>
          </a:p>
          <a:p>
            <a:r>
              <a:rPr lang="en-US" dirty="0" smtClean="0"/>
              <a:t>Experiment &amp; Result</a:t>
            </a:r>
          </a:p>
          <a:p>
            <a:r>
              <a:rPr lang="en-US" dirty="0" smtClean="0"/>
              <a:t>Enhancement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First detailed, </a:t>
            </a:r>
            <a:r>
              <a:rPr lang="en-US" dirty="0" smtClean="0">
                <a:solidFill>
                  <a:srgbClr val="FFFF00"/>
                </a:solidFill>
              </a:rPr>
              <a:t>low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level </a:t>
            </a:r>
            <a:r>
              <a:rPr lang="en-US" dirty="0">
                <a:solidFill>
                  <a:srgbClr val="FFFF00"/>
                </a:solidFill>
              </a:rPr>
              <a:t>measurement stu</a:t>
            </a:r>
            <a:r>
              <a:rPr lang="en-US" dirty="0"/>
              <a:t>dy of EPC </a:t>
            </a:r>
            <a:r>
              <a:rPr lang="en-US" dirty="0" smtClean="0"/>
              <a:t>C1G2 UHF </a:t>
            </a:r>
            <a:r>
              <a:rPr lang="en-US" dirty="0"/>
              <a:t>reader technology in a </a:t>
            </a:r>
            <a:r>
              <a:rPr lang="en-US" dirty="0">
                <a:solidFill>
                  <a:srgbClr val="FFFF00"/>
                </a:solidFill>
              </a:rPr>
              <a:t>real world </a:t>
            </a:r>
            <a:r>
              <a:rPr lang="en-US" dirty="0" smtClean="0">
                <a:solidFill>
                  <a:srgbClr val="FFFF00"/>
                </a:solidFill>
              </a:rPr>
              <a:t>setting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RFID physical and MAC layers should be </a:t>
            </a:r>
            <a:r>
              <a:rPr lang="en-US" dirty="0">
                <a:solidFill>
                  <a:srgbClr val="FFFF00"/>
                </a:solidFill>
              </a:rPr>
              <a:t>considered in conjunction </a:t>
            </a:r>
            <a:r>
              <a:rPr lang="en-US" dirty="0"/>
              <a:t>rather than separately as is done at present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Found </a:t>
            </a:r>
            <a:r>
              <a:rPr lang="en-US" dirty="0" smtClean="0">
                <a:solidFill>
                  <a:srgbClr val="FFFF00"/>
                </a:solidFill>
              </a:rPr>
              <a:t>physical </a:t>
            </a:r>
            <a:r>
              <a:rPr lang="en-US" dirty="0">
                <a:solidFill>
                  <a:srgbClr val="FFFF00"/>
                </a:solidFill>
              </a:rPr>
              <a:t>layer </a:t>
            </a:r>
            <a:r>
              <a:rPr lang="en-US" dirty="0" smtClean="0">
                <a:solidFill>
                  <a:srgbClr val="FFFF00"/>
                </a:solidFill>
              </a:rPr>
              <a:t>effects</a:t>
            </a:r>
            <a:r>
              <a:rPr lang="en-US" dirty="0"/>
              <a:t> </a:t>
            </a:r>
            <a:r>
              <a:rPr lang="en-US" dirty="0" smtClean="0"/>
              <a:t>are significant </a:t>
            </a:r>
            <a:r>
              <a:rPr lang="en-US" dirty="0"/>
              <a:t>factors that degrade the </a:t>
            </a:r>
            <a:r>
              <a:rPr lang="en-US" dirty="0" err="1" smtClean="0"/>
              <a:t>overal</a:t>
            </a:r>
            <a:r>
              <a:rPr lang="en-US" dirty="0" smtClean="0">
                <a:solidFill>
                  <a:srgbClr val="FFFF00"/>
                </a:solidFill>
              </a:rPr>
              <a:t>(l) </a:t>
            </a:r>
            <a:r>
              <a:rPr lang="en-US" dirty="0"/>
              <a:t>performance of </a:t>
            </a:r>
            <a:r>
              <a:rPr lang="en-US" dirty="0" smtClean="0"/>
              <a:t>commercial </a:t>
            </a:r>
            <a:r>
              <a:rPr lang="en-US" dirty="0"/>
              <a:t>readers.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Suggests </a:t>
            </a:r>
            <a:r>
              <a:rPr lang="en-US" dirty="0"/>
              <a:t>that </a:t>
            </a:r>
            <a:r>
              <a:rPr lang="en-US" dirty="0">
                <a:solidFill>
                  <a:srgbClr val="FFFF00"/>
                </a:solidFill>
              </a:rPr>
              <a:t>better physical layer </a:t>
            </a:r>
            <a:r>
              <a:rPr lang="en-US" dirty="0" smtClean="0">
                <a:solidFill>
                  <a:srgbClr val="FFFF00"/>
                </a:solidFill>
              </a:rPr>
              <a:t>implementation </a:t>
            </a:r>
            <a:r>
              <a:rPr lang="en-US" dirty="0"/>
              <a:t>choices can improve performance while remaining </a:t>
            </a:r>
            <a:r>
              <a:rPr lang="en-US" dirty="0" smtClean="0"/>
              <a:t>standards compliant.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reducing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listen </a:t>
            </a:r>
            <a:r>
              <a:rPr lang="en-US" dirty="0"/>
              <a:t>time for empty </a:t>
            </a:r>
            <a:r>
              <a:rPr lang="en-US" dirty="0" smtClean="0"/>
              <a:t>slots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increasing</a:t>
            </a:r>
            <a:r>
              <a:rPr lang="en-US" dirty="0" smtClean="0"/>
              <a:t> </a:t>
            </a:r>
            <a:r>
              <a:rPr lang="en-US" dirty="0"/>
              <a:t>the rate of frequency </a:t>
            </a:r>
            <a:r>
              <a:rPr lang="en-US" dirty="0" smtClean="0"/>
              <a:t>hopping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Passive</a:t>
            </a:r>
            <a:r>
              <a:rPr lang="en-US" dirty="0"/>
              <a:t> Radio Frequency </a:t>
            </a:r>
            <a:r>
              <a:rPr lang="en-US" dirty="0" smtClean="0"/>
              <a:t>Identification</a:t>
            </a:r>
          </a:p>
          <a:p>
            <a:pPr lvl="1"/>
            <a:r>
              <a:rPr lang="en-US" dirty="0"/>
              <a:t>small, inexpensive computer </a:t>
            </a:r>
            <a:r>
              <a:rPr lang="en-US" dirty="0" smtClean="0"/>
              <a:t>chip</a:t>
            </a:r>
          </a:p>
          <a:p>
            <a:pPr lvl="1"/>
            <a:r>
              <a:rPr lang="en-US" dirty="0"/>
              <a:t>remotely </a:t>
            </a:r>
            <a:r>
              <a:rPr lang="en-US" dirty="0" smtClean="0"/>
              <a:t>powered</a:t>
            </a:r>
          </a:p>
          <a:p>
            <a:pPr lvl="1"/>
            <a:r>
              <a:rPr lang="en-US" dirty="0"/>
              <a:t>interrogated for identifiers and other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EPC Gen2 standard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defines </a:t>
            </a:r>
            <a:r>
              <a:rPr lang="en-US" dirty="0"/>
              <a:t>readers and </a:t>
            </a:r>
            <a:r>
              <a:rPr lang="en-US" dirty="0">
                <a:solidFill>
                  <a:srgbClr val="FFFF00"/>
                </a:solidFill>
              </a:rPr>
              <a:t>passive</a:t>
            </a:r>
            <a:r>
              <a:rPr lang="en-US" dirty="0"/>
              <a:t> tags that operate at </a:t>
            </a:r>
            <a:r>
              <a:rPr lang="en-US" dirty="0">
                <a:solidFill>
                  <a:srgbClr val="FFFF00"/>
                </a:solidFill>
              </a:rPr>
              <a:t>UHF</a:t>
            </a:r>
            <a:r>
              <a:rPr lang="en-US" dirty="0"/>
              <a:t> </a:t>
            </a:r>
            <a:r>
              <a:rPr lang="en-US" dirty="0" smtClean="0"/>
              <a:t>frequencies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</a:t>
            </a:r>
            <a:r>
              <a:rPr lang="en-US" dirty="0" smtClean="0"/>
              <a:t>se “</a:t>
            </a:r>
            <a:r>
              <a:rPr lang="en-US" dirty="0" smtClean="0">
                <a:solidFill>
                  <a:srgbClr val="FFFF00"/>
                </a:solidFill>
              </a:rPr>
              <a:t>backscatter</a:t>
            </a:r>
            <a:r>
              <a:rPr lang="en-US" dirty="0" smtClean="0"/>
              <a:t>” communication </a:t>
            </a:r>
            <a:r>
              <a:rPr lang="en-US" dirty="0"/>
              <a:t>to support read ranges measured in </a:t>
            </a:r>
            <a:r>
              <a:rPr lang="en-US" dirty="0" smtClean="0">
                <a:solidFill>
                  <a:srgbClr val="FFFF00"/>
                </a:solidFill>
              </a:rPr>
              <a:t>meters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 </a:t>
            </a:r>
            <a:r>
              <a:rPr lang="en-US" dirty="0" smtClean="0"/>
              <a:t>capability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data storage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Early HF tags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based on inductive coupling that only provide read ranges of </a:t>
            </a:r>
            <a:r>
              <a:rPr lang="en-US" dirty="0" smtClean="0">
                <a:solidFill>
                  <a:srgbClr val="FFFF00"/>
                </a:solidFill>
              </a:rPr>
              <a:t>centimeters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active tags that require </a:t>
            </a:r>
            <a:r>
              <a:rPr lang="en-US" dirty="0">
                <a:solidFill>
                  <a:srgbClr val="FFFF00"/>
                </a:solidFill>
              </a:rPr>
              <a:t>batteries</a:t>
            </a:r>
            <a:r>
              <a:rPr lang="en-US" dirty="0"/>
              <a:t> to increase </a:t>
            </a:r>
            <a:r>
              <a:rPr lang="en-US" dirty="0" smtClean="0"/>
              <a:t>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 descr="600px-Stoprfid-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7" y="1908965"/>
            <a:ext cx="3039759" cy="3039759"/>
          </a:xfrm>
          <a:prstGeom prst="rect">
            <a:avLst/>
          </a:prstGeom>
        </p:spPr>
      </p:pic>
      <p:pic>
        <p:nvPicPr>
          <p:cNvPr id="13" name="Picture 12" descr="051118-WSIS.2005-Richard.Stallman_-_RF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2" y="1900724"/>
            <a:ext cx="4064000" cy="304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6912" y="5052252"/>
            <a:ext cx="406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Richard Stallman </a:t>
            </a:r>
            <a:r>
              <a:rPr lang="en-US" dirty="0"/>
              <a:t>at WSIS 2005 presenting his RFID badge wrapped with </a:t>
            </a:r>
            <a:r>
              <a:rPr lang="en-US" dirty="0" smtClean="0"/>
              <a:t>aluminum </a:t>
            </a:r>
            <a:r>
              <a:rPr lang="en-US" dirty="0"/>
              <a:t>foil as a way of protesting RFID privacy issues.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1657" y="5190751"/>
            <a:ext cx="3039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Logo of the anti-RFID campaign by German privacy group </a:t>
            </a:r>
            <a:r>
              <a:rPr lang="en-US" dirty="0" err="1"/>
              <a:t>FoeBuD</a:t>
            </a:r>
            <a:r>
              <a:rPr lang="en-US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93490" y="63532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/wiki/Radio-</a:t>
            </a:r>
            <a:r>
              <a:rPr lang="en-US" sz="1400" dirty="0" err="1"/>
              <a:t>frequency_identification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1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>
                <a:solidFill>
                  <a:srgbClr val="FFFF00"/>
                </a:solidFill>
              </a:rPr>
              <a:t>Background </a:t>
            </a:r>
            <a:r>
              <a:rPr lang="en-US" dirty="0" smtClean="0">
                <a:solidFill>
                  <a:srgbClr val="FFFF00"/>
                </a:solidFill>
              </a:rPr>
              <a:t>Knowledge</a:t>
            </a:r>
          </a:p>
          <a:p>
            <a:r>
              <a:rPr lang="en-US" altLang="zh-CN" dirty="0"/>
              <a:t>Methodology and Tools</a:t>
            </a:r>
            <a:endParaRPr lang="en-US" altLang="zh-CN" dirty="0" smtClean="0"/>
          </a:p>
          <a:p>
            <a:r>
              <a:rPr lang="en-US" dirty="0"/>
              <a:t>Experiment &amp; </a:t>
            </a:r>
            <a:r>
              <a:rPr lang="en-US" dirty="0" smtClean="0"/>
              <a:t>Result</a:t>
            </a:r>
          </a:p>
          <a:p>
            <a:r>
              <a:rPr lang="en-US" dirty="0" smtClean="0"/>
              <a:t>Enhancement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reader</a:t>
            </a:r>
            <a:r>
              <a:rPr lang="en-US" dirty="0"/>
              <a:t> transmits </a:t>
            </a:r>
            <a:r>
              <a:rPr lang="en-US" dirty="0" smtClean="0"/>
              <a:t>information </a:t>
            </a:r>
            <a:r>
              <a:rPr lang="en-US" dirty="0"/>
              <a:t>to a tag by modulating an </a:t>
            </a:r>
            <a:r>
              <a:rPr lang="en-US" dirty="0">
                <a:solidFill>
                  <a:srgbClr val="FFFF00"/>
                </a:solidFill>
              </a:rPr>
              <a:t>RF </a:t>
            </a:r>
            <a:r>
              <a:rPr lang="en-US" dirty="0" smtClean="0">
                <a:solidFill>
                  <a:srgbClr val="FFFF00"/>
                </a:solidFill>
              </a:rPr>
              <a:t>signal</a:t>
            </a:r>
          </a:p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/>
              <a:t> </a:t>
            </a:r>
            <a:r>
              <a:rPr lang="en-US" dirty="0" smtClean="0"/>
              <a:t>receives </a:t>
            </a:r>
            <a:r>
              <a:rPr lang="en-US" dirty="0"/>
              <a:t>both </a:t>
            </a:r>
            <a:r>
              <a:rPr lang="en-US" dirty="0">
                <a:solidFill>
                  <a:srgbClr val="FFFF00"/>
                </a:solidFill>
              </a:rPr>
              <a:t>down-link information </a:t>
            </a:r>
            <a:r>
              <a:rPr lang="en-US" dirty="0"/>
              <a:t>and the entirety of its </a:t>
            </a:r>
            <a:r>
              <a:rPr lang="en-US" dirty="0" smtClean="0"/>
              <a:t>operating </a:t>
            </a:r>
            <a:r>
              <a:rPr lang="en-US" dirty="0">
                <a:solidFill>
                  <a:srgbClr val="FFFF00"/>
                </a:solidFill>
              </a:rPr>
              <a:t>energy</a:t>
            </a:r>
            <a:r>
              <a:rPr lang="en-US" dirty="0"/>
              <a:t> from this </a:t>
            </a:r>
            <a:r>
              <a:rPr lang="en-US" dirty="0">
                <a:solidFill>
                  <a:srgbClr val="FFFF00"/>
                </a:solidFill>
              </a:rPr>
              <a:t>RF </a:t>
            </a:r>
            <a:r>
              <a:rPr lang="en-US" dirty="0" smtClean="0">
                <a:solidFill>
                  <a:srgbClr val="FFFF00"/>
                </a:solidFill>
              </a:rPr>
              <a:t>signal</a:t>
            </a:r>
            <a:r>
              <a:rPr lang="en-US" dirty="0" smtClean="0"/>
              <a:t>.</a:t>
            </a:r>
          </a:p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reader</a:t>
            </a:r>
            <a:r>
              <a:rPr lang="en-US" dirty="0"/>
              <a:t> transmits a </a:t>
            </a:r>
            <a:r>
              <a:rPr lang="en-US" dirty="0">
                <a:solidFill>
                  <a:srgbClr val="FFFF00"/>
                </a:solidFill>
              </a:rPr>
              <a:t>continuous</a:t>
            </a:r>
            <a:r>
              <a:rPr lang="en-US" dirty="0"/>
              <a:t> RF wave (CW) which </a:t>
            </a:r>
            <a:r>
              <a:rPr lang="en-US" dirty="0">
                <a:solidFill>
                  <a:srgbClr val="FFFF00"/>
                </a:solidFill>
              </a:rPr>
              <a:t>assures</a:t>
            </a:r>
            <a:r>
              <a:rPr lang="en-US" dirty="0"/>
              <a:t> that the tag remains </a:t>
            </a:r>
            <a:r>
              <a:rPr lang="en-US" dirty="0" smtClean="0">
                <a:solidFill>
                  <a:srgbClr val="FFFF00"/>
                </a:solidFill>
              </a:rPr>
              <a:t>powered</a:t>
            </a:r>
            <a:endParaRPr lang="en-US" dirty="0"/>
          </a:p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/>
              <a:t> then transmits its response by </a:t>
            </a:r>
            <a:r>
              <a:rPr lang="en-US" dirty="0" smtClean="0"/>
              <a:t>modulating </a:t>
            </a:r>
            <a:r>
              <a:rPr lang="en-US" dirty="0"/>
              <a:t>the reflection coefficient of its </a:t>
            </a:r>
            <a:r>
              <a:rPr lang="en-US" dirty="0" smtClean="0"/>
              <a:t>antenna.</a:t>
            </a:r>
          </a:p>
          <a:p>
            <a:pPr marL="57150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reader</a:t>
            </a:r>
            <a:r>
              <a:rPr lang="en-US" dirty="0"/>
              <a:t> is able to decode the tag </a:t>
            </a:r>
            <a:r>
              <a:rPr lang="en-US" dirty="0" smtClean="0"/>
              <a:t>response by </a:t>
            </a:r>
            <a:r>
              <a:rPr lang="en-US" dirty="0"/>
              <a:t>detecting the variation in the </a:t>
            </a:r>
            <a:r>
              <a:rPr lang="en-US" dirty="0">
                <a:solidFill>
                  <a:srgbClr val="FFFF00"/>
                </a:solidFill>
              </a:rPr>
              <a:t>reflected CW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680</TotalTime>
  <Words>1545</Words>
  <Application>Microsoft Office PowerPoint</Application>
  <PresentationFormat>On-screen Show (4:3)</PresentationFormat>
  <Paragraphs>259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Twilight</vt:lpstr>
      <vt:lpstr>An Empirical Study of UHF RFID Performance</vt:lpstr>
      <vt:lpstr>Overview</vt:lpstr>
      <vt:lpstr>Overview</vt:lpstr>
      <vt:lpstr>Terms</vt:lpstr>
      <vt:lpstr>Characteristics</vt:lpstr>
      <vt:lpstr>Comparison</vt:lpstr>
      <vt:lpstr>* Privacy</vt:lpstr>
      <vt:lpstr>Overview</vt:lpstr>
      <vt:lpstr>Backscatter</vt:lpstr>
      <vt:lpstr>UHF EPC </vt:lpstr>
      <vt:lpstr>Physical Layer</vt:lpstr>
      <vt:lpstr>MAC Layer</vt:lpstr>
      <vt:lpstr>Query Round &amp; Circle</vt:lpstr>
      <vt:lpstr>Query Round: sequence</vt:lpstr>
      <vt:lpstr>Query Round: sequence (cont.)</vt:lpstr>
      <vt:lpstr>Query Round: sequence (cont.)</vt:lpstr>
      <vt:lpstr>C1G2 Protocol</vt:lpstr>
      <vt:lpstr>Overview</vt:lpstr>
      <vt:lpstr>Tools</vt:lpstr>
      <vt:lpstr>Assessment</vt:lpstr>
      <vt:lpstr>Overview</vt:lpstr>
      <vt:lpstr>Experiment Settings</vt:lpstr>
      <vt:lpstr>Overall Performance Read Rate - Distance</vt:lpstr>
      <vt:lpstr>Overall Performance Average Cycle Time – Number of Tags</vt:lpstr>
      <vt:lpstr>Overall Performance Read Rate - Coding Scheme</vt:lpstr>
      <vt:lpstr>Cycle Duration</vt:lpstr>
      <vt:lpstr>Error Rates</vt:lpstr>
      <vt:lpstr>Effects of Errors</vt:lpstr>
      <vt:lpstr>Effects of Errors (cont.)</vt:lpstr>
      <vt:lpstr>Number of Cycles</vt:lpstr>
      <vt:lpstr>Hit Rate of DR Mode for Each Tag</vt:lpstr>
      <vt:lpstr>Effects of Frequency Selective Fading</vt:lpstr>
      <vt:lpstr>Effects of Frequency Selective Fading (conts.)</vt:lpstr>
      <vt:lpstr>Effects of Frequency Selective Fading (conts.)</vt:lpstr>
      <vt:lpstr>Summary</vt:lpstr>
      <vt:lpstr>Summary (cont.)</vt:lpstr>
      <vt:lpstr>Overview</vt:lpstr>
      <vt:lpstr>Physical Layer</vt:lpstr>
      <vt:lpstr>Reducing Slot Times</vt:lpstr>
      <vt:lpstr>Reducing Missed Tags Due to Fading</vt:lpstr>
      <vt:lpstr>Physical / MAC Layer Coordination</vt:lpstr>
      <vt:lpstr>Reducing ACKs</vt:lpstr>
      <vt:lpstr>Hybrid Reader Modes</vt:lpstr>
      <vt:lpstr>Overview</vt:lpstr>
      <vt:lpstr>Conclusion</vt:lpstr>
      <vt:lpstr>Thanks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Study of UHF RFID Performance</dc:title>
  <dc:creator>Qian HE</dc:creator>
  <cp:lastModifiedBy>Prof. Kinicki</cp:lastModifiedBy>
  <cp:revision>340</cp:revision>
  <dcterms:created xsi:type="dcterms:W3CDTF">2011-11-27T20:22:09Z</dcterms:created>
  <dcterms:modified xsi:type="dcterms:W3CDTF">2011-11-28T10:41:05Z</dcterms:modified>
</cp:coreProperties>
</file>