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62" r:id="rId4"/>
    <p:sldId id="263" r:id="rId5"/>
    <p:sldId id="267" r:id="rId6"/>
    <p:sldId id="264" r:id="rId7"/>
    <p:sldId id="258" r:id="rId8"/>
    <p:sldId id="265" r:id="rId9"/>
    <p:sldId id="268" r:id="rId10"/>
    <p:sldId id="269" r:id="rId11"/>
    <p:sldId id="270" r:id="rId12"/>
    <p:sldId id="271" r:id="rId13"/>
    <p:sldId id="259" r:id="rId14"/>
    <p:sldId id="272" r:id="rId15"/>
    <p:sldId id="273" r:id="rId16"/>
    <p:sldId id="274" r:id="rId17"/>
    <p:sldId id="275" r:id="rId18"/>
    <p:sldId id="276" r:id="rId19"/>
    <p:sldId id="260" r:id="rId20"/>
    <p:sldId id="277" r:id="rId21"/>
    <p:sldId id="278" r:id="rId22"/>
    <p:sldId id="279" r:id="rId23"/>
    <p:sldId id="280" r:id="rId24"/>
    <p:sldId id="285" r:id="rId25"/>
    <p:sldId id="286" r:id="rId26"/>
    <p:sldId id="290" r:id="rId27"/>
    <p:sldId id="291" r:id="rId28"/>
    <p:sldId id="288" r:id="rId29"/>
    <p:sldId id="292" r:id="rId30"/>
    <p:sldId id="293" r:id="rId31"/>
    <p:sldId id="294" r:id="rId32"/>
    <p:sldId id="295" r:id="rId33"/>
    <p:sldId id="296" r:id="rId34"/>
    <p:sldId id="289" r:id="rId35"/>
    <p:sldId id="261" r:id="rId36"/>
    <p:sldId id="297" r:id="rId37"/>
    <p:sldId id="266" r:id="rId38"/>
    <p:sldId id="299" r:id="rId3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57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angam\Documents\Mic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yVal>
            <c:numRef>
              <c:f>Sheet2!$A$1:$A$85</c:f>
              <c:numCache>
                <c:formatCode>General</c:formatCode>
                <c:ptCount val="8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8</c:v>
                </c:pt>
                <c:pt idx="4">
                  <c:v>16</c:v>
                </c:pt>
                <c:pt idx="5">
                  <c:v>32</c:v>
                </c:pt>
                <c:pt idx="6">
                  <c:v>64</c:v>
                </c:pt>
                <c:pt idx="7">
                  <c:v>32</c:v>
                </c:pt>
                <c:pt idx="8">
                  <c:v>33</c:v>
                </c:pt>
                <c:pt idx="9">
                  <c:v>34</c:v>
                </c:pt>
                <c:pt idx="10">
                  <c:v>35</c:v>
                </c:pt>
                <c:pt idx="11">
                  <c:v>36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  <c:pt idx="16">
                  <c:v>41</c:v>
                </c:pt>
                <c:pt idx="17">
                  <c:v>42</c:v>
                </c:pt>
                <c:pt idx="18">
                  <c:v>43</c:v>
                </c:pt>
                <c:pt idx="19">
                  <c:v>44</c:v>
                </c:pt>
                <c:pt idx="20">
                  <c:v>45</c:v>
                </c:pt>
                <c:pt idx="21">
                  <c:v>46</c:v>
                </c:pt>
                <c:pt idx="22">
                  <c:v>47</c:v>
                </c:pt>
                <c:pt idx="23">
                  <c:v>48</c:v>
                </c:pt>
                <c:pt idx="24">
                  <c:v>32</c:v>
                </c:pt>
                <c:pt idx="25">
                  <c:v>33</c:v>
                </c:pt>
                <c:pt idx="26">
                  <c:v>34</c:v>
                </c:pt>
                <c:pt idx="27">
                  <c:v>35</c:v>
                </c:pt>
                <c:pt idx="28">
                  <c:v>36</c:v>
                </c:pt>
                <c:pt idx="29">
                  <c:v>37</c:v>
                </c:pt>
                <c:pt idx="30">
                  <c:v>38</c:v>
                </c:pt>
                <c:pt idx="31">
                  <c:v>39</c:v>
                </c:pt>
                <c:pt idx="32">
                  <c:v>40</c:v>
                </c:pt>
                <c:pt idx="33">
                  <c:v>41</c:v>
                </c:pt>
                <c:pt idx="34">
                  <c:v>42</c:v>
                </c:pt>
                <c:pt idx="35">
                  <c:v>43</c:v>
                </c:pt>
                <c:pt idx="36">
                  <c:v>44</c:v>
                </c:pt>
                <c:pt idx="37">
                  <c:v>45</c:v>
                </c:pt>
                <c:pt idx="38">
                  <c:v>46</c:v>
                </c:pt>
                <c:pt idx="39">
                  <c:v>47</c:v>
                </c:pt>
                <c:pt idx="40">
                  <c:v>48</c:v>
                </c:pt>
                <c:pt idx="41">
                  <c:v>32</c:v>
                </c:pt>
                <c:pt idx="42">
                  <c:v>33</c:v>
                </c:pt>
                <c:pt idx="43">
                  <c:v>34</c:v>
                </c:pt>
                <c:pt idx="44">
                  <c:v>35</c:v>
                </c:pt>
                <c:pt idx="45">
                  <c:v>36</c:v>
                </c:pt>
                <c:pt idx="46">
                  <c:v>37</c:v>
                </c:pt>
                <c:pt idx="47">
                  <c:v>38</c:v>
                </c:pt>
                <c:pt idx="48">
                  <c:v>39</c:v>
                </c:pt>
                <c:pt idx="49">
                  <c:v>40</c:v>
                </c:pt>
                <c:pt idx="50">
                  <c:v>41</c:v>
                </c:pt>
                <c:pt idx="51">
                  <c:v>42</c:v>
                </c:pt>
                <c:pt idx="52">
                  <c:v>43</c:v>
                </c:pt>
                <c:pt idx="53">
                  <c:v>44</c:v>
                </c:pt>
                <c:pt idx="54">
                  <c:v>45</c:v>
                </c:pt>
                <c:pt idx="55">
                  <c:v>46</c:v>
                </c:pt>
                <c:pt idx="56">
                  <c:v>47</c:v>
                </c:pt>
                <c:pt idx="57">
                  <c:v>48</c:v>
                </c:pt>
                <c:pt idx="59">
                  <c:v>1</c:v>
                </c:pt>
                <c:pt idx="60">
                  <c:v>2</c:v>
                </c:pt>
                <c:pt idx="61">
                  <c:v>4</c:v>
                </c:pt>
                <c:pt idx="62">
                  <c:v>8</c:v>
                </c:pt>
                <c:pt idx="63">
                  <c:v>16</c:v>
                </c:pt>
                <c:pt idx="64">
                  <c:v>32</c:v>
                </c:pt>
                <c:pt idx="65">
                  <c:v>64</c:v>
                </c:pt>
                <c:pt idx="66">
                  <c:v>32</c:v>
                </c:pt>
                <c:pt idx="67">
                  <c:v>33</c:v>
                </c:pt>
                <c:pt idx="68">
                  <c:v>34</c:v>
                </c:pt>
                <c:pt idx="69">
                  <c:v>35</c:v>
                </c:pt>
                <c:pt idx="70">
                  <c:v>36</c:v>
                </c:pt>
                <c:pt idx="71">
                  <c:v>37</c:v>
                </c:pt>
                <c:pt idx="72">
                  <c:v>38</c:v>
                </c:pt>
                <c:pt idx="73">
                  <c:v>39</c:v>
                </c:pt>
                <c:pt idx="74">
                  <c:v>40</c:v>
                </c:pt>
                <c:pt idx="75">
                  <c:v>41</c:v>
                </c:pt>
                <c:pt idx="76">
                  <c:v>42</c:v>
                </c:pt>
                <c:pt idx="77">
                  <c:v>43</c:v>
                </c:pt>
                <c:pt idx="78">
                  <c:v>44</c:v>
                </c:pt>
                <c:pt idx="79">
                  <c:v>45</c:v>
                </c:pt>
                <c:pt idx="80">
                  <c:v>46</c:v>
                </c:pt>
                <c:pt idx="81">
                  <c:v>47</c:v>
                </c:pt>
                <c:pt idx="82">
                  <c:v>48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865408"/>
        <c:axId val="110883968"/>
      </c:scatterChart>
      <c:valAx>
        <c:axId val="110865408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Time</a:t>
                </a:r>
                <a:r>
                  <a:rPr lang="en-US" sz="1400" baseline="0" dirty="0"/>
                  <a:t> (sec)</a:t>
                </a:r>
                <a:endParaRPr lang="en-US" sz="1400" dirty="0"/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883968"/>
        <c:crosses val="autoZero"/>
        <c:crossBetween val="midCat"/>
      </c:valAx>
      <c:valAx>
        <c:axId val="110883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cwnd </a:t>
                </a:r>
                <a:r>
                  <a:rPr lang="en-US" sz="1400" dirty="0"/>
                  <a:t>(packets)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086540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EDF206C8-5FF5-4649-8998-BAA0DA6B2AFA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F7FD21B-3DFF-4E06-BE71-FDF952F858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669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068D1559-7F11-47FD-9A18-248CA9D22D15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6CCB68C-7366-4506-9592-50E718B6D0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37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Transmission rate increases slowly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Does not get the fair share of the bandwidth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mtClean="0"/>
          </a:p>
          <a:p>
            <a:pPr marL="342900" indent="-342900" defTabSz="914400" eaLnBrk="1" hangingPunct="1">
              <a:spcBef>
                <a:spcPct val="20000"/>
              </a:spcBef>
            </a:pPr>
            <a:endParaRPr lang="en-US" smtClean="0"/>
          </a:p>
          <a:p>
            <a:pPr marL="342900" indent="-342900" defTabSz="914400" eaLnBrk="1" hangingPunct="1">
              <a:spcBef>
                <a:spcPct val="20000"/>
              </a:spcBef>
            </a:pPr>
            <a:r>
              <a:rPr lang="en-US" smtClean="0"/>
              <a:t>Fast retransmit needs 3 dup ACKs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Small cwnd, not enough packets to activate dup Acks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So timeout happens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Timeout severely degrades the performance of TCP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mtClean="0"/>
          </a:p>
          <a:p>
            <a:pPr marL="342900" indent="-342900" defTabSz="914400" eaLnBrk="1" hangingPunct="1">
              <a:spcBef>
                <a:spcPct val="20000"/>
              </a:spcBef>
            </a:pPr>
            <a:endParaRPr lang="en-US" smtClean="0"/>
          </a:p>
          <a:p>
            <a:pPr marL="342900" indent="-342900" defTabSz="914400" eaLnBrk="1" hangingPunct="1">
              <a:spcBef>
                <a:spcPct val="20000"/>
              </a:spcBef>
            </a:pPr>
            <a:r>
              <a:rPr lang="en-US" smtClean="0"/>
              <a:t>No sampling data available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Conservative timeout for (SYN, SYN-ACK) and 1</a:t>
            </a:r>
            <a:r>
              <a:rPr lang="en-US" baseline="30000" smtClean="0"/>
              <a:t>st</a:t>
            </a:r>
            <a:r>
              <a:rPr lang="en-US" smtClean="0"/>
              <a:t> data packet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r>
              <a:rPr lang="en-US" smtClean="0"/>
              <a:t>Disastrous effect on short connection performance if these packets lost</a:t>
            </a:r>
          </a:p>
          <a:p>
            <a:pPr marL="342900" indent="-342900" defTabSz="914400" eaLnBrk="1" hangingPunct="1">
              <a:spcBef>
                <a:spcPct val="20000"/>
              </a:spcBef>
              <a:buFontTx/>
              <a:buChar char="•"/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1F0A111-A07C-4DCD-A19A-3FC3A7A8686A}" type="slidenum">
              <a:rPr lang="en-US" sz="1200">
                <a:latin typeface="Calibri" charset="0"/>
              </a:rPr>
              <a:pPr eaLnBrk="1" hangingPunct="1"/>
              <a:t>6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9446B8-924E-4A41-AC1C-823A61E0BCFA}" type="slidenum">
              <a:rPr lang="en-US" sz="1200">
                <a:latin typeface="Calibri" charset="0"/>
              </a:rPr>
              <a:pPr eaLnBrk="1" hangingPunct="1"/>
              <a:t>24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4D00999-93A0-4EFD-A80E-19D2064FB1D7}" type="slidenum">
              <a:rPr lang="en-US" sz="1200">
                <a:latin typeface="Calibri" charset="0"/>
              </a:rPr>
              <a:pPr eaLnBrk="1" hangingPunct="1"/>
              <a:t>30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187F08-A533-4FA1-8522-B02520A775F3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2EAD6-CA96-4FDF-AC6A-73594DC9F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4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2C3F6D-A683-4AE6-A411-1AE6ACC69779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AD026-3C9A-45BA-A32E-BBD169AACF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20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8BDBEC-DE5D-4F43-8D23-CC1DCF18C926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C95423-A2EB-448B-912D-0E9AD0164D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203F88-3AF1-4DC3-A421-C46EA9D49E1B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5A307-E3C1-4652-A714-26A3B4193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0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E06E14-4193-4C77-A417-14F8AC9EAE6F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6F599-315F-45E8-8C3E-3CD8BB2D7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E094E-5DA9-4853-A73C-8874299FEEB6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0EBAB-9BDE-4B8F-8A4A-86CD2609BB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72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3F46A8-FF12-4A59-A99E-7011F6BFF60E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68972-999B-46F8-9168-5542C9825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1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291C5D-A094-4D43-9149-91AC1AD997EB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5B212-A9D3-478A-9612-D3A4CCAC7A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04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9241D-ADE5-40FF-9CD2-C1A0E2CD9F07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2675-D210-4FF8-AB11-9790EAFA94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2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7DB004-2050-4C3F-88C6-C1C4FD587992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3D3BF-1D91-4D8B-AE00-F168DA7232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32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A58FE-5792-4E48-9552-79F3043CDFF0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8EBCF-5A3F-4EF9-82FD-249330BF7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7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19E41BA-396E-479D-9A76-5F41415AB808}" type="datetime1">
              <a:rPr lang="en-US"/>
              <a:pPr/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6B50797-F034-4DB4-BD3E-FAAAEE268D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34778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The War Between Mice and Elephants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4879975"/>
            <a:ext cx="6400800" cy="1752600"/>
          </a:xfrm>
        </p:spPr>
        <p:txBody>
          <a:bodyPr/>
          <a:lstStyle/>
          <a:p>
            <a:pPr eaLnBrk="1" hangingPunct="1"/>
            <a:endParaRPr lang="en-US" sz="2400" smtClean="0">
              <a:solidFill>
                <a:schemeClr val="tx1"/>
              </a:solidFill>
            </a:endParaRP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Presented By</a:t>
            </a:r>
          </a:p>
          <a:p>
            <a:pPr eaLnBrk="1" hangingPunct="1"/>
            <a:r>
              <a:rPr lang="en-US" sz="2400" smtClean="0">
                <a:solidFill>
                  <a:schemeClr val="tx1"/>
                </a:solidFill>
              </a:rPr>
              <a:t>Eric Wang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644775" y="3348038"/>
            <a:ext cx="38242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>
                <a:latin typeface="Calibri" charset="0"/>
              </a:rPr>
              <a:t>Liang Guo and Ibrahim Matta </a:t>
            </a:r>
          </a:p>
          <a:p>
            <a:pPr algn="ctr" eaLnBrk="1" hangingPunct="1"/>
            <a:r>
              <a:rPr lang="en-US">
                <a:latin typeface="Calibri" charset="0"/>
              </a:rPr>
              <a:t>Boston University </a:t>
            </a:r>
          </a:p>
          <a:p>
            <a:pPr algn="ctr" eaLnBrk="1" hangingPunct="1"/>
            <a:r>
              <a:rPr lang="en-US">
                <a:latin typeface="Calibri" charset="0"/>
              </a:rPr>
              <a:t>ICNP 2001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023D959-BA4F-4BC4-A7B4-68F8140C2458}" type="slidenum">
              <a:rPr lang="en-US" sz="1200" b="1">
                <a:latin typeface="Calibri" charset="0"/>
              </a:rPr>
              <a:pPr eaLnBrk="1" hangingPunct="1"/>
              <a:t>1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163"/>
              </a:spcBef>
            </a:pPr>
            <a:r>
              <a:rPr lang="en-US" smtClean="0"/>
              <a:t>Short flows are more sensitive to increase of loss rate than long flows.</a:t>
            </a:r>
          </a:p>
          <a:p>
            <a:pPr eaLnBrk="1" hangingPunct="1">
              <a:spcBef>
                <a:spcPts val="3163"/>
              </a:spcBef>
            </a:pPr>
            <a:r>
              <a:rPr lang="en-US" smtClean="0"/>
              <a:t>For short flows, variability of transmission time is more sensitive to increase of loss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9C6D6B95-AD98-418E-9D19-01D06BCE48C4}" type="slidenum">
              <a:rPr lang="en-US" sz="1200" b="1">
                <a:latin typeface="Calibri" charset="0"/>
              </a:rPr>
              <a:pPr eaLnBrk="1" hangingPunct="1"/>
              <a:t>10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Preferential Treatment to Short flows</a:t>
            </a:r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231900"/>
            <a:ext cx="84534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28663" y="4503738"/>
            <a:ext cx="6900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Drop Tail fails to give fair treatment to short TCP flows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8663" y="5046663"/>
            <a:ext cx="5543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RED gives almost fair treatment to all flows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28663" y="5588000"/>
            <a:ext cx="7439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RIO favors short flows by giving more than their fair share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20221D-7249-41D8-94EC-DFDA3CF7B9FE}" type="slidenum">
              <a:rPr lang="en-US" sz="1200" b="1">
                <a:latin typeface="Calibri" charset="0"/>
              </a:rPr>
              <a:pPr eaLnBrk="1" hangingPunct="1"/>
              <a:t>11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Using RIO for short flows?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3163"/>
              </a:spcBef>
            </a:pPr>
            <a:r>
              <a:rPr lang="en-US" smtClean="0"/>
              <a:t>Short flows ends earlier, giving back resources to long flows.</a:t>
            </a:r>
          </a:p>
          <a:p>
            <a:pPr eaLnBrk="1" hangingPunct="1">
              <a:spcBef>
                <a:spcPts val="3163"/>
              </a:spcBef>
            </a:pPr>
            <a:r>
              <a:rPr lang="en-US" smtClean="0"/>
              <a:t>May even enhance long flows since they are less disturbed by short flows.</a:t>
            </a:r>
          </a:p>
          <a:p>
            <a:pPr eaLnBrk="1" hangingPunct="1">
              <a:spcBef>
                <a:spcPts val="3163"/>
              </a:spcBef>
            </a:pPr>
            <a:r>
              <a:rPr lang="en-US" smtClean="0"/>
              <a:t>Faster response time and better fairness for short flows, thus enhance the overall performance.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D12A5D6-A7AF-45D0-87C8-879764EFB8AA}" type="slidenum">
              <a:rPr lang="en-US" sz="1200" b="1">
                <a:latin typeface="Calibri" charset="0"/>
              </a:rPr>
              <a:pPr eaLnBrk="1" hangingPunct="1"/>
              <a:t>12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Architecture And Mechanism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90E9483-01C7-4899-8FAE-FAC1E620BAAA}" type="slidenum">
              <a:rPr lang="en-US" sz="1200" b="1">
                <a:latin typeface="Calibri" charset="0"/>
              </a:rPr>
              <a:pPr eaLnBrk="1" hangingPunct="1"/>
              <a:t>13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Proposed Architecture</a:t>
            </a:r>
          </a:p>
        </p:txBody>
      </p:sp>
      <p:grpSp>
        <p:nvGrpSpPr>
          <p:cNvPr id="29699" name="Group 20"/>
          <p:cNvGrpSpPr>
            <a:grpSpLocks/>
          </p:cNvGrpSpPr>
          <p:nvPr/>
        </p:nvGrpSpPr>
        <p:grpSpPr bwMode="auto">
          <a:xfrm>
            <a:off x="550863" y="1641475"/>
            <a:ext cx="8139112" cy="4052888"/>
            <a:chOff x="550327" y="1641278"/>
            <a:chExt cx="8139545" cy="4053840"/>
          </a:xfrm>
        </p:grpSpPr>
        <p:grpSp>
          <p:nvGrpSpPr>
            <p:cNvPr id="29703" name="Group 4"/>
            <p:cNvGrpSpPr>
              <a:grpSpLocks/>
            </p:cNvGrpSpPr>
            <p:nvPr/>
          </p:nvGrpSpPr>
          <p:grpSpPr bwMode="auto">
            <a:xfrm>
              <a:off x="550327" y="1641278"/>
              <a:ext cx="8139545" cy="4053840"/>
              <a:chOff x="228600" y="2064603"/>
              <a:chExt cx="8139545" cy="4053840"/>
            </a:xfrm>
          </p:grpSpPr>
          <p:pic>
            <p:nvPicPr>
              <p:cNvPr id="2970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3741003"/>
                <a:ext cx="1066800" cy="860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7" name="Picture 6" descr="MP750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1" y="3349843"/>
                <a:ext cx="1066800" cy="1173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8" name="Picture 7" descr="MP750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1" y="2064603"/>
                <a:ext cx="990600" cy="10896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09" name="Picture 8" descr="MP7500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5200" y="4960203"/>
                <a:ext cx="1052945" cy="1158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0" name="Picture 5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2826603"/>
                <a:ext cx="1328244" cy="81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1" name="Picture 5" descr="C:\Program Files\Microsoft Office\MEDIA\CAGCAT10\j0285750.wm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" y="4884003"/>
                <a:ext cx="1328244" cy="816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>
                <a:stCxn id="10" idx="3"/>
                <a:endCxn id="6" idx="1"/>
              </p:cNvCxnSpPr>
              <p:nvPr/>
            </p:nvCxnSpPr>
            <p:spPr>
              <a:xfrm>
                <a:off x="1557408" y="3234866"/>
                <a:ext cx="957314" cy="9368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3"/>
                <a:endCxn id="6" idx="1"/>
              </p:cNvCxnSpPr>
              <p:nvPr/>
            </p:nvCxnSpPr>
            <p:spPr>
              <a:xfrm flipV="1">
                <a:off x="1709816" y="4171711"/>
                <a:ext cx="804906" cy="112103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>
                <a:stCxn id="6" idx="3"/>
                <a:endCxn id="7" idx="1"/>
              </p:cNvCxnSpPr>
              <p:nvPr/>
            </p:nvCxnSpPr>
            <p:spPr>
              <a:xfrm flipV="1">
                <a:off x="3581578" y="3936706"/>
                <a:ext cx="1524081" cy="2350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1"/>
                <a:endCxn id="7" idx="3"/>
              </p:cNvCxnSpPr>
              <p:nvPr/>
            </p:nvCxnSpPr>
            <p:spPr>
              <a:xfrm rot="10800000" flipV="1">
                <a:off x="6172516" y="2609244"/>
                <a:ext cx="1066857" cy="132746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9" idx="1"/>
                <a:endCxn id="7" idx="3"/>
              </p:cNvCxnSpPr>
              <p:nvPr/>
            </p:nvCxnSpPr>
            <p:spPr>
              <a:xfrm rot="10800000">
                <a:off x="6172516" y="3936706"/>
                <a:ext cx="1143061" cy="160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cxnSpLocks noChangeShapeType="1"/>
              </p:cNvCxnSpPr>
              <p:nvPr/>
            </p:nvCxnSpPr>
            <p:spPr bwMode="auto">
              <a:xfrm rot="16200000" flipV="1">
                <a:off x="2640840" y="5009334"/>
                <a:ext cx="1043233" cy="228612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>
                <a:off x="4800843" y="2521910"/>
                <a:ext cx="838245" cy="827282"/>
              </a:xfrm>
              <a:prstGeom prst="straightConnector1">
                <a:avLst/>
              </a:prstGeom>
              <a:noFill/>
              <a:ln w="57150">
                <a:solidFill>
                  <a:schemeClr val="tx1"/>
                </a:solidFill>
                <a:round/>
                <a:headEnd type="arrow" w="med" len="med"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9704" name="TextBox 18"/>
            <p:cNvSpPr txBox="1">
              <a:spLocks noChangeArrowheads="1"/>
            </p:cNvSpPr>
            <p:nvPr/>
          </p:nvSpPr>
          <p:spPr bwMode="auto">
            <a:xfrm>
              <a:off x="2624663" y="2894347"/>
              <a:ext cx="147213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</a:rPr>
                <a:t>Edge Router</a:t>
              </a:r>
            </a:p>
          </p:txBody>
        </p:sp>
        <p:sp>
          <p:nvSpPr>
            <p:cNvPr id="29705" name="TextBox 19"/>
            <p:cNvSpPr txBox="1">
              <a:spLocks noChangeArrowheads="1"/>
            </p:cNvSpPr>
            <p:nvPr/>
          </p:nvSpPr>
          <p:spPr bwMode="auto">
            <a:xfrm>
              <a:off x="5223928" y="4119835"/>
              <a:ext cx="145655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2000" b="1">
                  <a:latin typeface="Calibri" charset="0"/>
                </a:rPr>
                <a:t>Core Router</a:t>
              </a:r>
            </a:p>
          </p:txBody>
        </p:sp>
      </p:grpSp>
      <p:sp>
        <p:nvSpPr>
          <p:cNvPr id="29700" name="TextBox 21"/>
          <p:cNvSpPr txBox="1">
            <a:spLocks noChangeArrowheads="1"/>
          </p:cNvSpPr>
          <p:nvPr/>
        </p:nvSpPr>
        <p:spPr bwMode="auto">
          <a:xfrm>
            <a:off x="1998663" y="5249863"/>
            <a:ext cx="318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Mark long flows and short flows</a:t>
            </a:r>
          </a:p>
        </p:txBody>
      </p:sp>
      <p:sp>
        <p:nvSpPr>
          <p:cNvPr id="29701" name="TextBox 22"/>
          <p:cNvSpPr txBox="1">
            <a:spLocks noChangeArrowheads="1"/>
          </p:cNvSpPr>
          <p:nvPr/>
        </p:nvSpPr>
        <p:spPr bwMode="auto">
          <a:xfrm>
            <a:off x="2946400" y="1608138"/>
            <a:ext cx="4446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Apply class-based active queue management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A7BDF71-4ED9-40DE-89D8-77173088835D}" type="slidenum">
              <a:rPr lang="en-US" sz="1200" b="1">
                <a:latin typeface="Calibri" charset="0"/>
              </a:rPr>
              <a:pPr eaLnBrk="1" hangingPunct="1"/>
              <a:t>14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 Routers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2" eaLnBrk="1" hangingPunct="1">
              <a:lnSpc>
                <a:spcPct val="90000"/>
              </a:lnSpc>
              <a:spcBef>
                <a:spcPts val="163"/>
              </a:spcBef>
            </a:pPr>
            <a:r>
              <a:rPr lang="en-US" sz="2800" smtClean="0"/>
              <a:t>Marking packets as from long flow and short flow</a:t>
            </a: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  <a:buFont typeface="Arial" charset="0"/>
              <a:buNone/>
            </a:pPr>
            <a:r>
              <a:rPr lang="en-US" sz="2800" smtClean="0"/>
              <a:t>	- </a:t>
            </a:r>
            <a:r>
              <a:rPr lang="en-US" smtClean="0"/>
              <a:t>Setting a </a:t>
            </a:r>
            <a:r>
              <a:rPr lang="en-US" smtClean="0">
                <a:solidFill>
                  <a:srgbClr val="FF0000"/>
                </a:solidFill>
              </a:rPr>
              <a:t>counter </a:t>
            </a:r>
            <a:r>
              <a:rPr lang="en-US" smtClean="0"/>
              <a:t>for each flow and a threshold </a:t>
            </a:r>
            <a:r>
              <a:rPr lang="en-US" smtClean="0">
                <a:solidFill>
                  <a:srgbClr val="FF0000"/>
                </a:solidFill>
              </a:rPr>
              <a:t>L</a:t>
            </a:r>
            <a:r>
              <a:rPr lang="en-US" baseline="-25000" smtClean="0">
                <a:solidFill>
                  <a:srgbClr val="FF0000"/>
                </a:solidFill>
              </a:rPr>
              <a:t>t </a:t>
            </a: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  <a:buFont typeface="Arial" charset="0"/>
              <a:buNone/>
            </a:pPr>
            <a:r>
              <a:rPr lang="en-US" sz="2800" baseline="-25000" smtClean="0">
                <a:solidFill>
                  <a:srgbClr val="FF0000"/>
                </a:solidFill>
              </a:rPr>
              <a:t>	</a:t>
            </a:r>
            <a:r>
              <a:rPr lang="en-US" sz="2800" smtClean="0"/>
              <a:t>- </a:t>
            </a:r>
            <a:r>
              <a:rPr lang="en-US" smtClean="0"/>
              <a:t>When </a:t>
            </a:r>
            <a:r>
              <a:rPr lang="en-US" smtClean="0">
                <a:solidFill>
                  <a:srgbClr val="FF0000"/>
                </a:solidFill>
              </a:rPr>
              <a:t>counter </a:t>
            </a:r>
            <a:r>
              <a:rPr lang="en-US" smtClean="0"/>
              <a:t>exceeds </a:t>
            </a:r>
            <a:r>
              <a:rPr lang="en-US" sz="2800" smtClean="0">
                <a:solidFill>
                  <a:srgbClr val="FF0000"/>
                </a:solidFill>
              </a:rPr>
              <a:t>L</a:t>
            </a:r>
            <a:r>
              <a:rPr lang="en-US" sz="2800" baseline="-25000" smtClean="0">
                <a:solidFill>
                  <a:srgbClr val="FF0000"/>
                </a:solidFill>
              </a:rPr>
              <a:t>t</a:t>
            </a:r>
            <a:r>
              <a:rPr lang="en-US" sz="2800" smtClean="0">
                <a:solidFill>
                  <a:srgbClr val="FF0000"/>
                </a:solidFill>
              </a:rPr>
              <a:t> </a:t>
            </a:r>
            <a:r>
              <a:rPr lang="en-US" sz="2800" smtClean="0"/>
              <a:t>, </a:t>
            </a:r>
            <a:r>
              <a:rPr lang="en-US" smtClean="0"/>
              <a:t>mark packets as from long flow,                                  otherwise from short flow</a:t>
            </a:r>
            <a:endParaRPr lang="en-US" baseline="-25000" smtClean="0"/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</a:pPr>
            <a:endParaRPr lang="en-US" sz="2800" smtClean="0"/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</a:pPr>
            <a:r>
              <a:rPr lang="en-US" sz="2800" smtClean="0"/>
              <a:t>Maintaining per-flow state information</a:t>
            </a: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  <a:buFont typeface="Arial" charset="0"/>
              <a:buNone/>
            </a:pPr>
            <a:r>
              <a:rPr lang="en-US" sz="2800" smtClean="0"/>
              <a:t>	- </a:t>
            </a:r>
            <a:r>
              <a:rPr lang="en-US" smtClean="0"/>
              <a:t>A flow hash table is updated every </a:t>
            </a:r>
            <a:r>
              <a:rPr lang="en-US" smtClean="0">
                <a:solidFill>
                  <a:srgbClr val="FF0000"/>
                </a:solidFill>
              </a:rPr>
              <a:t>T</a:t>
            </a:r>
            <a:r>
              <a:rPr lang="en-US" baseline="-25000" smtClean="0">
                <a:solidFill>
                  <a:srgbClr val="FF0000"/>
                </a:solidFill>
              </a:rPr>
              <a:t>u </a:t>
            </a:r>
            <a:r>
              <a:rPr lang="en-US" smtClean="0"/>
              <a:t>time units.</a:t>
            </a:r>
            <a:endParaRPr lang="en-US" sz="2800" baseline="-25000" smtClean="0">
              <a:solidFill>
                <a:srgbClr val="FF0000"/>
              </a:solidFill>
            </a:endParaRP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</a:pPr>
            <a:endParaRPr lang="en-US" sz="2800" smtClean="0"/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</a:pPr>
            <a:r>
              <a:rPr lang="en-US" sz="2800" smtClean="0"/>
              <a:t>Dynamically adjusting </a:t>
            </a:r>
            <a:r>
              <a:rPr lang="en-US" sz="2800" smtClean="0">
                <a:solidFill>
                  <a:srgbClr val="FF0000"/>
                </a:solidFill>
              </a:rPr>
              <a:t>L</a:t>
            </a:r>
            <a:r>
              <a:rPr lang="en-US" sz="2800" baseline="-25000" smtClean="0">
                <a:solidFill>
                  <a:srgbClr val="FF0000"/>
                </a:solidFill>
              </a:rPr>
              <a:t>t </a:t>
            </a:r>
            <a:r>
              <a:rPr lang="en-US" sz="2800" smtClean="0"/>
              <a:t>to maintain </a:t>
            </a:r>
            <a:r>
              <a:rPr lang="en-US" sz="2800" smtClean="0">
                <a:solidFill>
                  <a:srgbClr val="FF0000"/>
                </a:solidFill>
              </a:rPr>
              <a:t>SLR</a:t>
            </a: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  <a:buFont typeface="Arial" charset="0"/>
              <a:buNone/>
            </a:pPr>
            <a:r>
              <a:rPr lang="en-US" sz="2800" baseline="-25000" smtClean="0"/>
              <a:t>	</a:t>
            </a:r>
            <a:r>
              <a:rPr lang="en-US" smtClean="0"/>
              <a:t>- </a:t>
            </a:r>
            <a:r>
              <a:rPr lang="en-US" smtClean="0">
                <a:solidFill>
                  <a:srgbClr val="FF0000"/>
                </a:solidFill>
              </a:rPr>
              <a:t>SLR</a:t>
            </a:r>
            <a:r>
              <a:rPr lang="en-US" smtClean="0"/>
              <a:t> ( Short-to-long-Ratio )</a:t>
            </a:r>
          </a:p>
          <a:p>
            <a:pPr marL="514350" lvl="2" eaLnBrk="1" hangingPunct="1">
              <a:lnSpc>
                <a:spcPct val="90000"/>
              </a:lnSpc>
              <a:spcBef>
                <a:spcPts val="163"/>
              </a:spcBef>
              <a:buFont typeface="Arial" charset="0"/>
              <a:buNone/>
            </a:pPr>
            <a:r>
              <a:rPr lang="en-US" baseline="-25000" smtClean="0"/>
              <a:t>	</a:t>
            </a:r>
            <a:r>
              <a:rPr lang="en-US" smtClean="0"/>
              <a:t>- Maintain SLR by doing additive increase/decrease to </a:t>
            </a:r>
            <a:r>
              <a:rPr lang="en-US" smtClean="0">
                <a:solidFill>
                  <a:srgbClr val="FF0000"/>
                </a:solidFill>
              </a:rPr>
              <a:t>L</a:t>
            </a:r>
            <a:r>
              <a:rPr lang="en-US" baseline="-25000" smtClean="0">
                <a:solidFill>
                  <a:srgbClr val="FF0000"/>
                </a:solidFill>
              </a:rPr>
              <a:t>t </a:t>
            </a:r>
            <a:endParaRPr lang="en-US" baseline="-25000" smtClean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F46E4FD-54AE-4C0B-83F8-47C5707BAD09}" type="slidenum">
              <a:rPr lang="en-US" sz="1200" b="1">
                <a:latin typeface="Calibri" charset="0"/>
              </a:rPr>
              <a:pPr eaLnBrk="1" hangingPunct="1"/>
              <a:t>15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Core Router – RIO-PS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eaLnBrk="1" hangingPunct="1"/>
            <a:r>
              <a:rPr lang="en-US" smtClean="0"/>
              <a:t>RIO - RED with In (Short) and Out (Long)</a:t>
            </a:r>
          </a:p>
          <a:p>
            <a:pPr eaLnBrk="1" hangingPunct="1"/>
            <a:r>
              <a:rPr lang="en-US" smtClean="0"/>
              <a:t>Preferential treatment to short flows</a:t>
            </a:r>
          </a:p>
          <a:p>
            <a:pPr lvl="1" eaLnBrk="1" hangingPunct="1"/>
            <a:r>
              <a:rPr lang="en-US" smtClean="0"/>
              <a:t>Short flows</a:t>
            </a:r>
          </a:p>
          <a:p>
            <a:pPr lvl="2" eaLnBrk="1" hangingPunct="1"/>
            <a:r>
              <a:rPr lang="en-US" smtClean="0"/>
              <a:t>Packet dropping probability computed based on the average backlog of short packets only (Q</a:t>
            </a:r>
            <a:r>
              <a:rPr lang="en-US" baseline="-25000" smtClean="0"/>
              <a:t>short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Long flows</a:t>
            </a:r>
          </a:p>
          <a:p>
            <a:pPr lvl="2" eaLnBrk="1" hangingPunct="1"/>
            <a:r>
              <a:rPr lang="en-US" smtClean="0"/>
              <a:t>Packet dropping probability computed based on the total average queue size (Q</a:t>
            </a:r>
            <a:r>
              <a:rPr lang="en-US" baseline="-25000" smtClean="0"/>
              <a:t>total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9ED880F-0190-46DC-8306-1A996EEFCC62}" type="slidenum">
              <a:rPr lang="en-US" sz="1200" b="1">
                <a:latin typeface="Calibri" charset="0"/>
              </a:rPr>
              <a:pPr eaLnBrk="1" hangingPunct="1"/>
              <a:t>16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1150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RIO-PS</a:t>
            </a: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7010400" y="29718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Gentle RED</a:t>
            </a:r>
          </a:p>
        </p:txBody>
      </p:sp>
      <p:cxnSp>
        <p:nvCxnSpPr>
          <p:cNvPr id="6" name="Straight Arrow Connector 5"/>
          <p:cNvCxnSpPr>
            <a:stCxn id="32772" idx="2"/>
          </p:cNvCxnSpPr>
          <p:nvPr/>
        </p:nvCxnSpPr>
        <p:spPr>
          <a:xfrm rot="5400000">
            <a:off x="6936581" y="2821782"/>
            <a:ext cx="300037" cy="15240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2095500" y="5143500"/>
            <a:ext cx="1752600" cy="60960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2362200" y="6248400"/>
            <a:ext cx="608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Less Packet dropping probability for short flows</a:t>
            </a:r>
          </a:p>
        </p:txBody>
      </p:sp>
      <p:sp>
        <p:nvSpPr>
          <p:cNvPr id="32776" name="Rectangle 11"/>
          <p:cNvSpPr>
            <a:spLocks noChangeArrowheads="1"/>
          </p:cNvSpPr>
          <p:nvPr/>
        </p:nvSpPr>
        <p:spPr bwMode="auto">
          <a:xfrm>
            <a:off x="685800" y="1360488"/>
            <a:ext cx="7543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Calibri" charset="0"/>
              </a:rPr>
              <a:t>Two separate sets of RED parameters for each flow class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9FEEDED-429D-4DB0-99DF-6BF6289EFC6B}" type="slidenum">
              <a:rPr lang="en-US" sz="1200" b="1">
                <a:latin typeface="Calibri" charset="0"/>
              </a:rPr>
              <a:pPr eaLnBrk="1" hangingPunct="1"/>
              <a:t>17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Features of RIO-PS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/>
          <a:p>
            <a:pPr eaLnBrk="1" hangingPunct="1"/>
            <a:r>
              <a:rPr lang="en-US" smtClean="0"/>
              <a:t>Single FIFO queue is used for all packets</a:t>
            </a:r>
          </a:p>
          <a:p>
            <a:pPr lvl="1" eaLnBrk="1" hangingPunct="1"/>
            <a:r>
              <a:rPr lang="en-US" smtClean="0"/>
              <a:t>Packet reordering will not happen</a:t>
            </a:r>
          </a:p>
          <a:p>
            <a:pPr eaLnBrk="1" hangingPunct="1"/>
            <a:r>
              <a:rPr lang="en-US" smtClean="0"/>
              <a:t>Inherits all properties of RED</a:t>
            </a:r>
          </a:p>
          <a:p>
            <a:pPr lvl="1" eaLnBrk="1" hangingPunct="1"/>
            <a:r>
              <a:rPr lang="en-US" smtClean="0"/>
              <a:t>Protection of bursty flows</a:t>
            </a:r>
          </a:p>
          <a:p>
            <a:pPr lvl="1" eaLnBrk="1" hangingPunct="1"/>
            <a:r>
              <a:rPr lang="en-US" smtClean="0"/>
              <a:t>Fairness within each class of traffic</a:t>
            </a:r>
          </a:p>
          <a:p>
            <a:pPr lvl="1" eaLnBrk="1" hangingPunct="1"/>
            <a:r>
              <a:rPr lang="en-US" smtClean="0"/>
              <a:t>Detection of incipient congestion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90458B9-C435-4A76-A16E-140619987F73}" type="slidenum">
              <a:rPr lang="en-US" sz="1200" b="1">
                <a:latin typeface="Calibri" charset="0"/>
              </a:rPr>
              <a:pPr eaLnBrk="1" hangingPunct="1"/>
              <a:t>18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Architecture And Mechanism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DD7FBB77-0948-4D90-8A3D-0A356D65293C}" type="slidenum">
              <a:rPr lang="en-US" sz="1200" b="1">
                <a:latin typeface="Calibri" charset="0"/>
              </a:rPr>
              <a:pPr eaLnBrk="1" hangingPunct="1"/>
              <a:t>19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Architecture And Mechanism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B0EDDA-C66C-4FC8-B6C2-06036571F8C5}" type="slidenum">
              <a:rPr lang="en-US" sz="1200" b="1">
                <a:latin typeface="Calibri" charset="0"/>
              </a:rPr>
              <a:pPr eaLnBrk="1" hangingPunct="1"/>
              <a:t>2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Simulations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ns-2 simulations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Web traffic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HTTP 1.0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Exponential inter-page arrival (mean 9.5 sec)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Exponential inter-object arrival (mean 0.05 sec)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Uniform distribution of objects per page (min 2 max 7)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Object size; bounded Pareto distribution (min = 4 bytes, max = 200 KB, shape = 1.2)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object retrieved using a TCP connection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CC5EC774-0C91-41C8-864C-87985B2A051E}" type="slidenum">
              <a:rPr lang="en-US" sz="1200" b="1">
                <a:latin typeface="Calibri" charset="0"/>
              </a:rPr>
              <a:pPr eaLnBrk="1" hangingPunct="1"/>
              <a:t>20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 topology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47900"/>
            <a:ext cx="66294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4724400" y="13668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charset="0"/>
              </a:rPr>
              <a:t>Request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124200" y="17526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3124200" y="2209800"/>
            <a:ext cx="2895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1" name="TextBox 11"/>
          <p:cNvSpPr txBox="1">
            <a:spLocks noChangeArrowheads="1"/>
          </p:cNvSpPr>
          <p:nvPr/>
        </p:nvSpPr>
        <p:spPr bwMode="auto">
          <a:xfrm>
            <a:off x="3200400" y="18240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7030A0"/>
                </a:solidFill>
                <a:latin typeface="Calibri" charset="0"/>
              </a:rPr>
              <a:t>Response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5067300" y="4914900"/>
            <a:ext cx="19050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3" name="TextBox 15"/>
          <p:cNvSpPr txBox="1">
            <a:spLocks noChangeArrowheads="1"/>
          </p:cNvSpPr>
          <p:nvPr/>
        </p:nvSpPr>
        <p:spPr bwMode="auto">
          <a:xfrm>
            <a:off x="5791200" y="6172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Edge Router</a:t>
            </a:r>
          </a:p>
        </p:txBody>
      </p:sp>
      <p:sp>
        <p:nvSpPr>
          <p:cNvPr id="36874" name="TextBox 16"/>
          <p:cNvSpPr txBox="1">
            <a:spLocks noChangeArrowheads="1"/>
          </p:cNvSpPr>
          <p:nvPr/>
        </p:nvSpPr>
        <p:spPr bwMode="auto">
          <a:xfrm>
            <a:off x="3048000" y="62484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Core Router</a:t>
            </a:r>
          </a:p>
        </p:txBody>
      </p:sp>
      <p:cxnSp>
        <p:nvCxnSpPr>
          <p:cNvPr id="18" name="Straight Arrow Connector 17"/>
          <p:cNvCxnSpPr>
            <a:endCxn id="36874" idx="0"/>
          </p:cNvCxnSpPr>
          <p:nvPr/>
        </p:nvCxnSpPr>
        <p:spPr>
          <a:xfrm rot="5400000">
            <a:off x="3143250" y="5048250"/>
            <a:ext cx="1981200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36874" idx="0"/>
          </p:cNvCxnSpPr>
          <p:nvPr/>
        </p:nvCxnSpPr>
        <p:spPr>
          <a:xfrm rot="16200000" flipH="1">
            <a:off x="2114550" y="4438650"/>
            <a:ext cx="2590800" cy="1028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36874" idx="0"/>
          </p:cNvCxnSpPr>
          <p:nvPr/>
        </p:nvCxnSpPr>
        <p:spPr>
          <a:xfrm rot="16200000" flipH="1">
            <a:off x="2724150" y="5048250"/>
            <a:ext cx="12192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743762-CE71-43F1-8E7F-97EEF8B152BD}" type="slidenum">
              <a:rPr lang="en-US" sz="1200" b="1">
                <a:latin typeface="Calibri" charset="0"/>
              </a:rPr>
              <a:pPr eaLnBrk="1" hangingPunct="1"/>
              <a:t>21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configuration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3975"/>
            <a:ext cx="634365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EAC57B5-63DB-4FF2-8426-B25CDFE4A722}" type="slidenum">
              <a:rPr lang="en-US" sz="1200" b="1">
                <a:latin typeface="Calibri" charset="0"/>
              </a:rPr>
              <a:pPr eaLnBrk="1" hangingPunct="1"/>
              <a:t>22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Simulations details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pPr eaLnBrk="1" hangingPunct="1"/>
            <a:r>
              <a:rPr lang="en-US" smtClean="0"/>
              <a:t>The load is carefully tuned to be close to the bottleneck link capacity</a:t>
            </a:r>
          </a:p>
          <a:p>
            <a:pPr eaLnBrk="1" hangingPunct="1"/>
            <a:r>
              <a:rPr lang="en-US" smtClean="0"/>
              <a:t>RIO parameters</a:t>
            </a:r>
          </a:p>
          <a:p>
            <a:pPr lvl="1" eaLnBrk="1" hangingPunct="1"/>
            <a:r>
              <a:rPr lang="en-US" smtClean="0"/>
              <a:t>Short TCP flows are guaranteed around 75% of the total bandwidth in times of congestion</a:t>
            </a:r>
          </a:p>
          <a:p>
            <a:pPr eaLnBrk="1" hangingPunct="1"/>
            <a:r>
              <a:rPr lang="en-US" smtClean="0"/>
              <a:t>Experiments run 4000 seconds with a 2000 second warm-up period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79358AFB-84B3-4F37-ACB9-E0C1B8F5C767}" type="slidenum">
              <a:rPr lang="en-US" sz="1200" b="1">
                <a:latin typeface="Calibri" charset="0"/>
              </a:rPr>
              <a:pPr eaLnBrk="1" hangingPunct="1"/>
              <a:t>23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1: Single Client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51D46397-833F-4608-8B51-C38BEFA4F6D0}" type="slidenum">
              <a:rPr lang="en-US" sz="1200" b="1">
                <a:latin typeface="Calibri" charset="0"/>
              </a:rPr>
              <a:pPr eaLnBrk="1" hangingPunct="1"/>
              <a:t>24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grpSp>
        <p:nvGrpSpPr>
          <p:cNvPr id="39940" name="Group 7"/>
          <p:cNvGrpSpPr>
            <a:grpSpLocks/>
          </p:cNvGrpSpPr>
          <p:nvPr/>
        </p:nvGrpSpPr>
        <p:grpSpPr bwMode="auto">
          <a:xfrm>
            <a:off x="1557338" y="1543050"/>
            <a:ext cx="5859462" cy="3459163"/>
            <a:chOff x="1371600" y="1417638"/>
            <a:chExt cx="6629400" cy="4076293"/>
          </a:xfrm>
        </p:grpSpPr>
        <p:pic>
          <p:nvPicPr>
            <p:cNvPr id="3994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417638"/>
              <a:ext cx="6629400" cy="407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onnector 5"/>
            <p:cNvSpPr/>
            <p:nvPr/>
          </p:nvSpPr>
          <p:spPr>
            <a:xfrm>
              <a:off x="1711062" y="3284614"/>
              <a:ext cx="2047553" cy="2209317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Connector 6"/>
            <p:cNvSpPr/>
            <p:nvPr/>
          </p:nvSpPr>
          <p:spPr>
            <a:xfrm>
              <a:off x="3065321" y="3267778"/>
              <a:ext cx="1014796" cy="830598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9941" name="TextBox 8"/>
          <p:cNvSpPr txBox="1">
            <a:spLocks noChangeArrowheads="1"/>
          </p:cNvSpPr>
          <p:nvPr/>
        </p:nvSpPr>
        <p:spPr bwMode="auto">
          <a:xfrm>
            <a:off x="6451600" y="1676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39942" name="TextBox 9"/>
          <p:cNvSpPr txBox="1">
            <a:spLocks noChangeArrowheads="1"/>
          </p:cNvSpPr>
          <p:nvPr/>
        </p:nvSpPr>
        <p:spPr bwMode="auto">
          <a:xfrm>
            <a:off x="304800" y="5468938"/>
            <a:ext cx="8774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In this experiment,  there is only one set of clients involved (client pool 1). </a:t>
            </a:r>
          </a:p>
          <a:p>
            <a:pPr eaLnBrk="1" hangingPunct="1"/>
            <a:r>
              <a:rPr lang="en-US" sz="2000">
                <a:latin typeface="Calibri" charset="0"/>
              </a:rPr>
              <a:t>Therefore, the traffic seen at the core router 1 is the same as that at edge router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Average Response Time for Different sized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AFD4E44-4E0A-4D24-AA29-20804FA968B7}" type="slidenum">
              <a:rPr lang="en-US" sz="1200" b="1">
                <a:latin typeface="Calibri" charset="0"/>
              </a:rPr>
              <a:pPr eaLnBrk="1" hangingPunct="1"/>
              <a:t>25</a:t>
            </a:fld>
            <a:endParaRPr lang="en-US" sz="1200" b="1">
              <a:latin typeface="Calibri" charset="0"/>
            </a:endParaRPr>
          </a:p>
        </p:txBody>
      </p:sp>
      <p:grpSp>
        <p:nvGrpSpPr>
          <p:cNvPr id="41988" name="Group 8"/>
          <p:cNvGrpSpPr>
            <a:grpSpLocks/>
          </p:cNvGrpSpPr>
          <p:nvPr/>
        </p:nvGrpSpPr>
        <p:grpSpPr bwMode="auto">
          <a:xfrm>
            <a:off x="1716088" y="1490663"/>
            <a:ext cx="5751512" cy="4038600"/>
            <a:chOff x="1715534" y="1371600"/>
            <a:chExt cx="5752066" cy="4038600"/>
          </a:xfrm>
        </p:grpSpPr>
        <p:pic>
          <p:nvPicPr>
            <p:cNvPr id="419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534" y="1524000"/>
              <a:ext cx="5752066" cy="3886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Rectangle 10"/>
            <p:cNvSpPr>
              <a:spLocks noChangeArrowheads="1"/>
            </p:cNvSpPr>
            <p:nvPr/>
          </p:nvSpPr>
          <p:spPr bwMode="auto">
            <a:xfrm>
              <a:off x="3810000" y="1371600"/>
              <a:ext cx="19796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7030A0"/>
                  </a:solidFill>
                  <a:latin typeface="Calibri" charset="0"/>
                </a:rPr>
                <a:t>ITO = 3 sec</a:t>
              </a:r>
            </a:p>
          </p:txBody>
        </p:sp>
      </p:grpSp>
      <p:sp>
        <p:nvSpPr>
          <p:cNvPr id="41989" name="TextBox 11"/>
          <p:cNvSpPr txBox="1">
            <a:spLocks noChangeArrowheads="1"/>
          </p:cNvSpPr>
          <p:nvPr/>
        </p:nvSpPr>
        <p:spPr bwMode="auto">
          <a:xfrm>
            <a:off x="1046163" y="5722938"/>
            <a:ext cx="7550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Preferential treatment can cut the average response time for short and</a:t>
            </a:r>
          </a:p>
          <a:p>
            <a:pPr eaLnBrk="1" hangingPunct="1"/>
            <a:r>
              <a:rPr lang="en-US" sz="2000">
                <a:latin typeface="Calibri" charset="0"/>
              </a:rPr>
              <a:t> medium sized files significantly (25-30 %)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Average Response Time for Different sized objects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0B84698-FDB1-4E0C-84A0-15DAC3F1CB92}" type="slidenum">
              <a:rPr lang="en-US" sz="1200" b="1">
                <a:latin typeface="Calibri" charset="0"/>
              </a:rPr>
              <a:pPr eaLnBrk="1" hangingPunct="1"/>
              <a:t>26</a:t>
            </a:fld>
            <a:endParaRPr lang="en-US" sz="1200" b="1">
              <a:latin typeface="Calibri" charset="0"/>
            </a:endParaRPr>
          </a:p>
        </p:txBody>
      </p:sp>
      <p:sp>
        <p:nvSpPr>
          <p:cNvPr id="43012" name="TextBox 11"/>
          <p:cNvSpPr txBox="1">
            <a:spLocks noChangeArrowheads="1"/>
          </p:cNvSpPr>
          <p:nvPr/>
        </p:nvSpPr>
        <p:spPr bwMode="auto">
          <a:xfrm>
            <a:off x="268288" y="5722938"/>
            <a:ext cx="880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000">
                <a:latin typeface="Calibri" charset="0"/>
              </a:rPr>
              <a:t>Significantly reducing the gap between RED and proposed scheme</a:t>
            </a:r>
          </a:p>
          <a:p>
            <a:pPr eaLnBrk="1" hangingPunct="1"/>
            <a:r>
              <a:rPr lang="en-US" sz="2000">
                <a:latin typeface="Calibri" charset="0"/>
              </a:rPr>
              <a:t>2.	Still large improvements with RIO-PS for medium sized connections(15%-25%).</a:t>
            </a:r>
          </a:p>
        </p:txBody>
      </p:sp>
      <p:grpSp>
        <p:nvGrpSpPr>
          <p:cNvPr id="43013" name="Group 7"/>
          <p:cNvGrpSpPr>
            <a:grpSpLocks/>
          </p:cNvGrpSpPr>
          <p:nvPr/>
        </p:nvGrpSpPr>
        <p:grpSpPr bwMode="auto">
          <a:xfrm>
            <a:off x="1541463" y="1371600"/>
            <a:ext cx="6172200" cy="4289425"/>
            <a:chOff x="1371600" y="1371600"/>
            <a:chExt cx="6172200" cy="4289108"/>
          </a:xfrm>
        </p:grpSpPr>
        <p:pic>
          <p:nvPicPr>
            <p:cNvPr id="430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828800"/>
              <a:ext cx="6172200" cy="3831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Rectangle 12"/>
            <p:cNvSpPr>
              <a:spLocks noChangeArrowheads="1"/>
            </p:cNvSpPr>
            <p:nvPr/>
          </p:nvSpPr>
          <p:spPr bwMode="auto">
            <a:xfrm>
              <a:off x="3810000" y="1371600"/>
              <a:ext cx="197964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200">
                  <a:solidFill>
                    <a:srgbClr val="7030A0"/>
                  </a:solidFill>
                  <a:latin typeface="Calibri" charset="0"/>
                </a:rPr>
                <a:t>ITO = 1 sec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Instantaneous Drop/Mark rate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19200"/>
            <a:ext cx="5629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rot="10800000" flipV="1">
            <a:off x="2895600" y="2209800"/>
            <a:ext cx="2895600" cy="16764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5683250" y="1404938"/>
            <a:ext cx="35448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RIO-PS reduces the overall </a:t>
            </a:r>
          </a:p>
          <a:p>
            <a:r>
              <a:rPr lang="en-US" sz="2400">
                <a:latin typeface="Calibri" charset="0"/>
              </a:rPr>
              <a:t>drop/mark probability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rot="10800000" flipV="1">
            <a:off x="3352800" y="3505200"/>
            <a:ext cx="2438400" cy="1066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9" name="Rectangle 16"/>
          <p:cNvSpPr>
            <a:spLocks noChangeArrowheads="1"/>
          </p:cNvSpPr>
          <p:nvPr/>
        </p:nvSpPr>
        <p:spPr bwMode="auto">
          <a:xfrm>
            <a:off x="5849938" y="2514600"/>
            <a:ext cx="330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Comes from the fact that</a:t>
            </a:r>
          </a:p>
          <a:p>
            <a:r>
              <a:rPr lang="en-US" sz="2400">
                <a:latin typeface="Calibri" charset="0"/>
              </a:rPr>
              <a:t>short flows rarely </a:t>
            </a:r>
          </a:p>
          <a:p>
            <a:r>
              <a:rPr lang="en-US" sz="2400">
                <a:latin typeface="Calibri" charset="0"/>
              </a:rPr>
              <a:t>experience loss</a:t>
            </a:r>
          </a:p>
        </p:txBody>
      </p:sp>
      <p:sp>
        <p:nvSpPr>
          <p:cNvPr id="44040" name="Rectangle 17"/>
          <p:cNvSpPr>
            <a:spLocks noChangeArrowheads="1"/>
          </p:cNvSpPr>
          <p:nvPr/>
        </p:nvSpPr>
        <p:spPr bwMode="auto">
          <a:xfrm>
            <a:off x="304800" y="6024563"/>
            <a:ext cx="838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charset="0"/>
              </a:rPr>
              <a:t>Preferential treatment to short flows does not hurt the network</a:t>
            </a:r>
          </a:p>
        </p:txBody>
      </p:sp>
      <p:sp>
        <p:nvSpPr>
          <p:cNvPr id="44041" name="Rectangle 18"/>
          <p:cNvSpPr>
            <a:spLocks noChangeArrowheads="1"/>
          </p:cNvSpPr>
          <p:nvPr/>
        </p:nvSpPr>
        <p:spPr bwMode="auto">
          <a:xfrm>
            <a:off x="458788" y="5334000"/>
            <a:ext cx="85328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Also, Short TCP flows are not responsible for controlling congestion</a:t>
            </a:r>
          </a:p>
          <a:p>
            <a:r>
              <a:rPr lang="en-US" sz="2400">
                <a:latin typeface="Calibri" charset="0"/>
              </a:rPr>
              <a:t>because of the time scale at which they operate. 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86801520-CF7E-4802-9ED6-60ABE0E21030}" type="slidenum">
              <a:rPr lang="en-US" sz="1200" b="1">
                <a:latin typeface="Calibri" charset="0"/>
              </a:rPr>
              <a:pPr eaLnBrk="1" hangingPunct="1"/>
              <a:t>27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Study of foreground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669BAFF-B03B-4E3A-83CC-B0960D16FF32}" type="slidenum">
              <a:rPr lang="en-US" sz="1200" b="1">
                <a:latin typeface="Calibri" charset="0"/>
              </a:rPr>
              <a:pPr eaLnBrk="1" hangingPunct="1"/>
              <a:t>28</a:t>
            </a:fld>
            <a:endParaRPr lang="en-US" sz="1200" b="1">
              <a:latin typeface="Calibri" charset="0"/>
            </a:endParaRPr>
          </a:p>
        </p:txBody>
      </p:sp>
      <p:sp>
        <p:nvSpPr>
          <p:cNvPr id="4506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1000"/>
          </a:xfrm>
        </p:spPr>
        <p:txBody>
          <a:bodyPr/>
          <a:lstStyle/>
          <a:p>
            <a:pPr eaLnBrk="1" hangingPunct="1"/>
            <a:r>
              <a:rPr lang="en-US" smtClean="0"/>
              <a:t>Periodically inject 10 short flows (every 25 seconds) and 10 long flows (every 125 seconds) as foreground TCP connections and record the response time for i</a:t>
            </a:r>
            <a:r>
              <a:rPr lang="en-US" baseline="-25000" smtClean="0"/>
              <a:t>th</a:t>
            </a:r>
            <a:r>
              <a:rPr lang="en-US" smtClean="0"/>
              <a:t> connection</a:t>
            </a:r>
          </a:p>
          <a:p>
            <a:pPr eaLnBrk="1" hangingPunct="1"/>
            <a:r>
              <a:rPr lang="en-US" smtClean="0"/>
              <a:t>Fairness index</a:t>
            </a:r>
          </a:p>
          <a:p>
            <a:pPr lvl="1" eaLnBrk="1" hangingPunct="1"/>
            <a:r>
              <a:rPr lang="en-US" smtClean="0"/>
              <a:t>For any give set of response times (x</a:t>
            </a:r>
            <a:r>
              <a:rPr lang="en-US" baseline="-25000" smtClean="0"/>
              <a:t>1</a:t>
            </a:r>
            <a:r>
              <a:rPr lang="en-US" smtClean="0"/>
              <a:t>, .., x</a:t>
            </a:r>
            <a:r>
              <a:rPr lang="en-US" baseline="-25000" smtClean="0"/>
              <a:t>n</a:t>
            </a:r>
            <a:r>
              <a:rPr lang="en-US" smtClean="0"/>
              <a:t>), the fairness index is:</a:t>
            </a:r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2076450" cy="14668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Fairness Index – Short Connections </a:t>
            </a: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6096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7391400" y="5105400"/>
            <a:ext cx="134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More fair</a:t>
            </a:r>
          </a:p>
        </p:txBody>
      </p:sp>
      <p:cxnSp>
        <p:nvCxnSpPr>
          <p:cNvPr id="6" name="Straight Arrow Connector 5"/>
          <p:cNvCxnSpPr>
            <a:cxnSpLocks noChangeShapeType="1"/>
            <a:stCxn id="46084" idx="1"/>
          </p:cNvCxnSpPr>
          <p:nvPr/>
        </p:nvCxnSpPr>
        <p:spPr bwMode="auto">
          <a:xfrm rot="10800000">
            <a:off x="6324600" y="5105400"/>
            <a:ext cx="1066800" cy="2301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645400-1162-4CAD-8793-40EC12B5F9C9}" type="slidenum">
              <a:rPr lang="en-US" sz="1200" b="1">
                <a:latin typeface="Calibri" charset="0"/>
              </a:rPr>
              <a:pPr eaLnBrk="1" hangingPunct="1"/>
              <a:t>29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Short TCP Flows vs. Long TCP Flows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4" name="Picture 3" descr="que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332038"/>
            <a:ext cx="60086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queue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2332038"/>
            <a:ext cx="60086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098800" y="1625600"/>
            <a:ext cx="25638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latin typeface="Calibri" charset="0"/>
              </a:rPr>
              <a:t>A real life example:</a:t>
            </a:r>
          </a:p>
          <a:p>
            <a:pPr eaLnBrk="1" hangingPunct="1"/>
            <a:endParaRPr lang="en-US" sz="1800">
              <a:latin typeface="Calibri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CFE048D-4A67-4526-86F1-D1FA5D0A12E7}" type="slidenum">
              <a:rPr lang="en-US" sz="1200" b="1">
                <a:latin typeface="Calibri" charset="0"/>
              </a:rPr>
              <a:pPr eaLnBrk="1" hangingPunct="1"/>
              <a:t>3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00100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Fairness Index – Long Connections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24613"/>
            <a:ext cx="2133600" cy="365125"/>
          </a:xfr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81ACF444-B9BF-4B38-A770-A6B21089F5CE}" type="slidenum">
              <a:rPr lang="en-US" sz="1200" b="1">
                <a:latin typeface="Calibri" charset="0"/>
              </a:rPr>
              <a:pPr eaLnBrk="1" hangingPunct="1"/>
              <a:t>30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Transmission time – short connections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5562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09600" y="2743200"/>
            <a:ext cx="5105400" cy="990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rot="10800000" flipV="1">
            <a:off x="3048000" y="2133600"/>
            <a:ext cx="2819400" cy="9906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8" name="Rectangle 14"/>
          <p:cNvSpPr>
            <a:spLocks noChangeArrowheads="1"/>
          </p:cNvSpPr>
          <p:nvPr/>
        </p:nvSpPr>
        <p:spPr bwMode="auto">
          <a:xfrm>
            <a:off x="5867400" y="1828800"/>
            <a:ext cx="32019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-Even with RED queues,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many short flows 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experience loss </a:t>
            </a:r>
          </a:p>
          <a:p>
            <a:r>
              <a:rPr lang="en-US" sz="2400">
                <a:latin typeface="Calibri" charset="0"/>
              </a:rPr>
              <a:t>-Some lost first</a:t>
            </a:r>
            <a:br>
              <a:rPr lang="en-US" sz="2400">
                <a:latin typeface="Calibri" charset="0"/>
              </a:rPr>
            </a:br>
            <a:r>
              <a:rPr lang="en-US" sz="2400">
                <a:latin typeface="Calibri" charset="0"/>
              </a:rPr>
              <a:t>packet and hence</a:t>
            </a:r>
          </a:p>
          <a:p>
            <a:r>
              <a:rPr lang="en-US" sz="2400">
                <a:latin typeface="Calibri" charset="0"/>
              </a:rPr>
              <a:t>timeout (3 sec)</a:t>
            </a: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10800000">
            <a:off x="3657600" y="4419600"/>
            <a:ext cx="2209800" cy="457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60" name="Rectangle 18"/>
          <p:cNvSpPr>
            <a:spLocks noChangeArrowheads="1"/>
          </p:cNvSpPr>
          <p:nvPr/>
        </p:nvSpPr>
        <p:spPr bwMode="auto">
          <a:xfrm>
            <a:off x="5953125" y="4724400"/>
            <a:ext cx="30384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RIO-PS </a:t>
            </a:r>
          </a:p>
          <a:p>
            <a:r>
              <a:rPr lang="en-US" sz="2400">
                <a:latin typeface="Calibri" charset="0"/>
              </a:rPr>
              <a:t>much less drops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0E400532-305A-49C5-83E0-19106C7B6EE5}" type="slidenum">
              <a:rPr lang="en-US" sz="1200" b="1">
                <a:latin typeface="Calibri" charset="0"/>
              </a:rPr>
              <a:pPr eaLnBrk="1" hangingPunct="1"/>
              <a:t>31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>Transmission time – long connections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647825"/>
            <a:ext cx="57499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105525" y="2438400"/>
            <a:ext cx="2809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RIO-PS does not hurt</a:t>
            </a:r>
          </a:p>
          <a:p>
            <a:r>
              <a:rPr lang="en-US" sz="2400">
                <a:latin typeface="Calibri" charset="0"/>
              </a:rPr>
              <a:t>long flow</a:t>
            </a:r>
          </a:p>
          <a:p>
            <a:r>
              <a:rPr lang="en-US" sz="2400">
                <a:latin typeface="Calibri" charset="0"/>
              </a:rPr>
              <a:t>performance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18CC63D7-8668-4DD8-9FE3-4621F61C9DD8}" type="slidenum">
              <a:rPr lang="en-US" sz="1200" b="1">
                <a:latin typeface="Calibri" charset="0"/>
              </a:rPr>
              <a:pPr eaLnBrk="1" hangingPunct="1"/>
              <a:t>32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Goodput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8676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905000" y="41910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charset="0"/>
              </a:rPr>
              <a:t>RIO-PS does not hurt overall goodput</a:t>
            </a:r>
          </a:p>
        </p:txBody>
      </p:sp>
      <p:sp>
        <p:nvSpPr>
          <p:cNvPr id="51205" name="Rectangle 6"/>
          <p:cNvSpPr>
            <a:spLocks noChangeArrowheads="1"/>
          </p:cNvSpPr>
          <p:nvPr/>
        </p:nvSpPr>
        <p:spPr bwMode="auto">
          <a:xfrm>
            <a:off x="1905000" y="4724400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latin typeface="Calibri" charset="0"/>
              </a:rPr>
              <a:t>Slightly improves over DropTail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F910702F-A5DA-4D49-B92B-23766B340FEC}" type="slidenum">
              <a:rPr lang="en-US" sz="1200" b="1">
                <a:latin typeface="Calibri" charset="0"/>
              </a:rPr>
              <a:pPr eaLnBrk="1" hangingPunct="1"/>
              <a:t>33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Experiment 2: Unbalanced Request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CEB49E-6A34-4220-91BF-9A6781439747}" type="slidenum">
              <a:rPr lang="en-US" sz="1200" b="1">
                <a:latin typeface="Calibri" charset="0"/>
              </a:rPr>
              <a:pPr eaLnBrk="1" hangingPunct="1"/>
              <a:t>34</a:t>
            </a:fld>
            <a:endParaRPr lang="en-US" sz="1200" b="1">
              <a:latin typeface="Calibri" charset="0"/>
            </a:endParaRPr>
          </a:p>
        </p:txBody>
      </p:sp>
      <p:pic>
        <p:nvPicPr>
          <p:cNvPr id="5222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98563"/>
            <a:ext cx="8532813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Box 6"/>
          <p:cNvSpPr txBox="1">
            <a:spLocks noChangeArrowheads="1"/>
          </p:cNvSpPr>
          <p:nvPr/>
        </p:nvSpPr>
        <p:spPr bwMode="auto">
          <a:xfrm>
            <a:off x="439738" y="4859338"/>
            <a:ext cx="8288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>
                <a:latin typeface="Calibri" charset="0"/>
              </a:rPr>
              <a:t>When router is dominated by one class of flows ( short or long ), the proposed method</a:t>
            </a:r>
          </a:p>
          <a:p>
            <a:pPr eaLnBrk="1" hangingPunct="1"/>
            <a:r>
              <a:rPr lang="en-US" sz="1800">
                <a:latin typeface="Calibri" charset="0"/>
              </a:rPr>
              <a:t>reduces to traditional unclassified traffic plus RED queue policy.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Architecture And Mechanism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82F10839-AF4E-4D15-BA74-0B3BC37DDD5D}" type="slidenum">
              <a:rPr lang="en-US" sz="1200" b="1">
                <a:latin typeface="Calibri" charset="0"/>
              </a:rPr>
              <a:pPr eaLnBrk="1" hangingPunct="1"/>
              <a:t>35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Discussion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mtClean="0"/>
              <a:t>Deployment Issues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mtClean="0"/>
              <a:t>Flow Classification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r>
              <a:rPr lang="en-US" smtClean="0"/>
              <a:t>Controller Design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en-US" smtClean="0"/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	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Font typeface="Arial" charset="0"/>
              <a:buNone/>
            </a:pPr>
            <a:r>
              <a:rPr lang="en-US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39CF8EC9-969B-45E1-8980-EF4E4C3AF464}" type="slidenum">
              <a:rPr lang="en-US" sz="1200" b="1">
                <a:latin typeface="Calibri" charset="0"/>
              </a:rPr>
              <a:pPr eaLnBrk="1" hangingPunct="1"/>
              <a:t>36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Architecture And Mechanism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D572F4E3-4790-497D-A7C9-9D52F5DD3ECA}" type="slidenum">
              <a:rPr lang="en-US" sz="1200" b="1">
                <a:latin typeface="Calibri" charset="0"/>
              </a:rPr>
              <a:pPr eaLnBrk="1" hangingPunct="1"/>
              <a:t>37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Conclusion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TCP major traffic in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Proposed Scheme is a Diffserv like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Edge routers classifies TCP flow as long or short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Core routers implements RIO-PS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Advantages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Short flow performance improved in terms of fairness and response time.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Long flow performance is also improved or minimally affected since short flows are rapidly served.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System overall goodput is improved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Flexible Architecture, can be tuned largely at edge routers</a:t>
            </a:r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z="24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sz="1200" b="1">
              <a:latin typeface="Calibri" charset="0"/>
            </a:endParaRPr>
          </a:p>
          <a:p>
            <a:pPr eaLnBrk="1" hangingPunct="1"/>
            <a:fld id="{40AD2789-7198-4490-A710-905A3D672E17}" type="slidenum">
              <a:rPr lang="en-US" sz="1200" b="1">
                <a:latin typeface="Calibri" charset="0"/>
              </a:rPr>
              <a:pPr eaLnBrk="1" hangingPunct="1"/>
              <a:t>38</a:t>
            </a:fld>
            <a:endParaRPr lang="en-US" sz="1200" b="1">
              <a:latin typeface="Calibri" charset="0"/>
            </a:endParaRPr>
          </a:p>
          <a:p>
            <a:pPr eaLnBrk="1" hangingPunct="1"/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Mice and Elephants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8229600" cy="3665537"/>
          </a:xfrm>
        </p:spPr>
        <p:txBody>
          <a:bodyPr/>
          <a:lstStyle/>
          <a:p>
            <a:pPr eaLnBrk="1" hangingPunct="1">
              <a:spcBef>
                <a:spcPts val="3163"/>
              </a:spcBef>
            </a:pPr>
            <a:r>
              <a:rPr lang="en-US" smtClean="0"/>
              <a:t>Elephants:</a:t>
            </a:r>
          </a:p>
          <a:p>
            <a:pPr eaLnBrk="1" hangingPunct="1">
              <a:spcBef>
                <a:spcPts val="1363"/>
              </a:spcBef>
              <a:buFont typeface="Arial" charset="0"/>
              <a:buNone/>
            </a:pPr>
            <a:r>
              <a:rPr lang="en-US" sz="2800" smtClean="0"/>
              <a:t>	Most traffic(80%) is carried out by only a small number of connections.</a:t>
            </a:r>
          </a:p>
          <a:p>
            <a:pPr eaLnBrk="1" hangingPunct="1">
              <a:spcBef>
                <a:spcPts val="1363"/>
              </a:spcBef>
            </a:pPr>
            <a:r>
              <a:rPr lang="en-US" sz="2800" smtClean="0"/>
              <a:t>Mice</a:t>
            </a:r>
          </a:p>
          <a:p>
            <a:pPr eaLnBrk="1" hangingPunct="1">
              <a:spcBef>
                <a:spcPts val="1363"/>
              </a:spcBef>
              <a:buFont typeface="Arial" charset="0"/>
              <a:buNone/>
            </a:pPr>
            <a:r>
              <a:rPr lang="en-US" sz="2800" smtClean="0"/>
              <a:t>	The remaining large amount of connections are very small in size or lifetime.</a:t>
            </a:r>
          </a:p>
          <a:p>
            <a:pPr eaLnBrk="1" hangingPunct="1">
              <a:spcBef>
                <a:spcPts val="1363"/>
              </a:spcBef>
              <a:buFont typeface="Arial" charset="0"/>
              <a:buNone/>
            </a:pPr>
            <a:endParaRPr lang="en-US" sz="2800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68650" y="5208588"/>
            <a:ext cx="26368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Calibri" charset="0"/>
              </a:rPr>
              <a:t>Is this really fair?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FE0CAA0-37F5-4B13-A45B-5FAAA58DEF74}" type="slidenum">
              <a:rPr lang="en-US" sz="1200" b="1">
                <a:latin typeface="Calibri" charset="0"/>
              </a:rPr>
              <a:pPr eaLnBrk="1" hangingPunct="1"/>
              <a:t>4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Short TCP Flows vs. Long TCP Flows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465263"/>
            <a:ext cx="8229600" cy="2276475"/>
          </a:xfrm>
        </p:spPr>
        <p:txBody>
          <a:bodyPr/>
          <a:lstStyle/>
          <a:p>
            <a:pPr eaLnBrk="1" hangingPunct="1"/>
            <a:r>
              <a:rPr lang="en-US" smtClean="0"/>
              <a:t>In a fair network</a:t>
            </a:r>
          </a:p>
          <a:p>
            <a:pPr lvl="1" eaLnBrk="1" hangingPunct="1"/>
            <a:r>
              <a:rPr lang="en-US" smtClean="0"/>
              <a:t>Short connections expect relatively fast service compared to long connections</a:t>
            </a:r>
          </a:p>
          <a:p>
            <a:pPr eaLnBrk="1" hangingPunct="1"/>
            <a:r>
              <a:rPr lang="en-US" smtClean="0"/>
              <a:t>Sometimes this is not the case with Internet</a:t>
            </a:r>
          </a:p>
          <a:p>
            <a:pPr eaLnBrk="1" hangingPunct="1">
              <a:spcBef>
                <a:spcPts val="1363"/>
              </a:spcBef>
              <a:buFont typeface="Arial" charset="0"/>
              <a:buNone/>
            </a:pPr>
            <a:endParaRPr lang="en-US" sz="2800" smtClean="0"/>
          </a:p>
        </p:txBody>
      </p:sp>
      <p:grpSp>
        <p:nvGrpSpPr>
          <p:cNvPr id="19460" name="Group 17"/>
          <p:cNvGrpSpPr>
            <a:grpSpLocks/>
          </p:cNvGrpSpPr>
          <p:nvPr/>
        </p:nvGrpSpPr>
        <p:grpSpPr bwMode="auto">
          <a:xfrm>
            <a:off x="846138" y="3689350"/>
            <a:ext cx="7086600" cy="3524250"/>
            <a:chOff x="1219200" y="1809690"/>
            <a:chExt cx="7086600" cy="3524310"/>
          </a:xfrm>
        </p:grpSpPr>
        <p:sp>
          <p:nvSpPr>
            <p:cNvPr id="19462" name="TextBox 18"/>
            <p:cNvSpPr txBox="1">
              <a:spLocks noChangeArrowheads="1"/>
            </p:cNvSpPr>
            <p:nvPr/>
          </p:nvSpPr>
          <p:spPr bwMode="auto">
            <a:xfrm>
              <a:off x="2592038" y="3962400"/>
              <a:ext cx="12179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sz="2000">
                  <a:latin typeface="Calibri" charset="0"/>
                </a:rPr>
                <a:t>Slow start</a:t>
              </a:r>
            </a:p>
          </p:txBody>
        </p:sp>
        <p:grpSp>
          <p:nvGrpSpPr>
            <p:cNvPr id="19463" name="Group 17"/>
            <p:cNvGrpSpPr>
              <a:grpSpLocks/>
            </p:cNvGrpSpPr>
            <p:nvPr/>
          </p:nvGrpSpPr>
          <p:grpSpPr bwMode="auto">
            <a:xfrm>
              <a:off x="1219200" y="1809690"/>
              <a:ext cx="7086600" cy="3524310"/>
              <a:chOff x="1219200" y="1809690"/>
              <a:chExt cx="7086600" cy="3524310"/>
            </a:xfrm>
          </p:grpSpPr>
          <p:graphicFrame>
            <p:nvGraphicFramePr>
              <p:cNvPr id="21" name="Chart 3"/>
              <p:cNvGraphicFramePr/>
              <p:nvPr/>
            </p:nvGraphicFramePr>
            <p:xfrm>
              <a:off x="1219200" y="1905000"/>
              <a:ext cx="6705600" cy="3429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19465" name="TextBox 21"/>
              <p:cNvSpPr txBox="1">
                <a:spLocks noChangeArrowheads="1"/>
              </p:cNvSpPr>
              <p:nvPr/>
            </p:nvSpPr>
            <p:spPr bwMode="auto">
              <a:xfrm>
                <a:off x="3505200" y="1809690"/>
                <a:ext cx="1756699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charset="0"/>
                  </a:rPr>
                  <a:t>Fast retransmit</a:t>
                </a:r>
              </a:p>
            </p:txBody>
          </p:sp>
          <p:sp>
            <p:nvSpPr>
              <p:cNvPr id="19466" name="TextBox 22"/>
              <p:cNvSpPr txBox="1">
                <a:spLocks noChangeArrowheads="1"/>
              </p:cNvSpPr>
              <p:nvPr/>
            </p:nvSpPr>
            <p:spPr bwMode="auto">
              <a:xfrm>
                <a:off x="3505200" y="2114490"/>
                <a:ext cx="133004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charset="0"/>
                  </a:rPr>
                  <a:t>3 Dup Acks</a:t>
                </a:r>
              </a:p>
            </p:txBody>
          </p:sp>
          <p:sp>
            <p:nvSpPr>
              <p:cNvPr id="19467" name="TextBox 23"/>
              <p:cNvSpPr txBox="1">
                <a:spLocks noChangeArrowheads="1"/>
              </p:cNvSpPr>
              <p:nvPr/>
            </p:nvSpPr>
            <p:spPr bwMode="auto">
              <a:xfrm>
                <a:off x="5486400" y="2133600"/>
                <a:ext cx="105830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charset="0"/>
                  </a:rPr>
                  <a:t>Timeout</a:t>
                </a:r>
              </a:p>
            </p:txBody>
          </p:sp>
          <p:sp>
            <p:nvSpPr>
              <p:cNvPr id="19468" name="TextBox 24"/>
              <p:cNvSpPr txBox="1">
                <a:spLocks noChangeArrowheads="1"/>
              </p:cNvSpPr>
              <p:nvPr/>
            </p:nvSpPr>
            <p:spPr bwMode="auto">
              <a:xfrm>
                <a:off x="7087838" y="3733800"/>
                <a:ext cx="121796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charset="0"/>
                  </a:rPr>
                  <a:t>Slow start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rot="5400000" flipH="1" flipV="1">
                <a:off x="3695697" y="2552655"/>
                <a:ext cx="304805" cy="2286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 rot="16200000" flipV="1">
                <a:off x="5980903" y="2553448"/>
                <a:ext cx="381006" cy="1508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>
                <a:off x="6629400" y="3809974"/>
                <a:ext cx="457200" cy="76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2438400" y="3886175"/>
                <a:ext cx="304800" cy="1524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73" name="TextBox 29"/>
              <p:cNvSpPr txBox="1">
                <a:spLocks noChangeArrowheads="1"/>
              </p:cNvSpPr>
              <p:nvPr/>
            </p:nvSpPr>
            <p:spPr bwMode="auto">
              <a:xfrm>
                <a:off x="3657600" y="3486090"/>
                <a:ext cx="1564852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sz="2000">
                    <a:latin typeface="Calibri" charset="0"/>
                  </a:rPr>
                  <a:t>Fast recovery</a:t>
                </a: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3886200" y="3428968"/>
                <a:ext cx="381000" cy="762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5345E0C-93DC-47A3-89CE-862FAE66EFC3}" type="slidenum">
              <a:rPr lang="en-US" sz="1200" b="1">
                <a:latin typeface="Calibri" charset="0"/>
              </a:rPr>
              <a:pPr eaLnBrk="1" hangingPunct="1"/>
              <a:t>5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Unfair for Short flows Due to TCP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528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b="1" smtClean="0"/>
              <a:t>TCP slow start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200" smtClean="0"/>
              <a:t>	Sending window is initiated at minimum value regardless of what is available in the network.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b="1" smtClean="0"/>
              <a:t>Packet Loss detected by timeout or duplicate ACK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200" smtClean="0"/>
              <a:t>	Sending window is initiated at minimum value regardless of what is available in the network.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700" smtClean="0"/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z="2400" b="1" smtClean="0"/>
              <a:t>ITO as initial value for RTO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200" smtClean="0"/>
              <a:t>	For the first control packets and first data packets, TCP has to use ITO value as RTO, losing these packets can have disastrous effect on short connection performance.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r>
              <a:rPr lang="en-US" sz="2400" b="1" smtClean="0"/>
              <a:t>	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</a:pPr>
            <a:endParaRPr lang="en-US" sz="2700" smtClean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95338" y="5453063"/>
            <a:ext cx="75231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Proposed solution: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alibri" charset="0"/>
              </a:rPr>
              <a:t>Active Queue Management + Differential Services(Diffserv)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8049D7D-018D-466E-8AD1-68EDAEE8708E}" type="slidenum">
              <a:rPr lang="en-US" sz="1200" b="1">
                <a:latin typeface="Calibri" charset="0"/>
              </a:rPr>
              <a:pPr eaLnBrk="1" hangingPunct="1"/>
              <a:t>6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Introduction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>
                <a:solidFill>
                  <a:srgbClr val="FF0000"/>
                </a:solidFill>
              </a:rPr>
              <a:t>Analyzing Short TCP Flow Performance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Architecture And Mechanism</a:t>
            </a:r>
            <a:endParaRPr lang="en-US" sz="30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Simulation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Discussion</a:t>
            </a:r>
          </a:p>
          <a:p>
            <a:pPr eaLnBrk="1" hangingPunct="1">
              <a:lnSpc>
                <a:spcPct val="80000"/>
              </a:lnSpc>
              <a:spcBef>
                <a:spcPts val="3163"/>
              </a:spcBef>
            </a:pPr>
            <a:r>
              <a:rPr lang="en-US" sz="3000" smtClean="0"/>
              <a:t>Conclusion and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958FD38-696C-4205-85BA-B0175E7EA379}" type="slidenum">
              <a:rPr lang="en-US" sz="1200" b="1">
                <a:latin typeface="Calibri" charset="0"/>
              </a:rPr>
              <a:pPr eaLnBrk="1" hangingPunct="1"/>
              <a:t>7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Sensitivity Analysis of TCP flows to Loss Rate</a:t>
            </a:r>
          </a:p>
        </p:txBody>
      </p:sp>
      <p:pic>
        <p:nvPicPr>
          <p:cNvPr id="23555" name="Picture 10" descr="Fig1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17638"/>
            <a:ext cx="8229600" cy="3429000"/>
          </a:xfrm>
        </p:spPr>
      </p:pic>
      <p:sp>
        <p:nvSpPr>
          <p:cNvPr id="6" name="Oval 5"/>
          <p:cNvSpPr/>
          <p:nvPr/>
        </p:nvSpPr>
        <p:spPr>
          <a:xfrm>
            <a:off x="2366963" y="3309938"/>
            <a:ext cx="2057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5600" y="5316538"/>
            <a:ext cx="8364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Average transmission time of Short TCP flows are not very sensitive to loss rate</a:t>
            </a:r>
          </a:p>
          <a:p>
            <a:pPr eaLnBrk="1" hangingPunct="1"/>
            <a:r>
              <a:rPr lang="en-US" sz="2000">
                <a:latin typeface="Calibri" charset="0"/>
              </a:rPr>
              <a:t>when loss rate is relatively small.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5600" y="5961063"/>
            <a:ext cx="8139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latin typeface="Calibri" charset="0"/>
              </a:rPr>
              <a:t>But it increase drastically as loss rate becomes larger ( persistent congestion). </a:t>
            </a:r>
          </a:p>
        </p:txBody>
      </p:sp>
      <p:sp>
        <p:nvSpPr>
          <p:cNvPr id="9" name="Oval 8"/>
          <p:cNvSpPr/>
          <p:nvPr/>
        </p:nvSpPr>
        <p:spPr>
          <a:xfrm>
            <a:off x="5367338" y="3055938"/>
            <a:ext cx="2286000" cy="78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7C0111A-5C94-4E5F-B51A-AEF236B8D830}" type="slidenum">
              <a:rPr lang="en-US" sz="1200" b="1">
                <a:latin typeface="Calibri" charset="0"/>
              </a:rPr>
              <a:pPr eaLnBrk="1" hangingPunct="1"/>
              <a:t>8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Variance of Transmission Times</a:t>
            </a:r>
          </a:p>
        </p:txBody>
      </p:sp>
      <p:pic>
        <p:nvPicPr>
          <p:cNvPr id="24579" name="Picture 6" descr="fig1b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720850"/>
            <a:ext cx="5921375" cy="3232150"/>
          </a:xfrm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1524000" y="1371600"/>
            <a:ext cx="3535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>
                <a:solidFill>
                  <a:srgbClr val="C00000"/>
                </a:solidFill>
                <a:latin typeface="Calibri" charset="0"/>
              </a:rPr>
              <a:t>COV = Standard deviation/mean</a:t>
            </a:r>
          </a:p>
        </p:txBody>
      </p:sp>
      <p:sp>
        <p:nvSpPr>
          <p:cNvPr id="6" name="Oval 5"/>
          <p:cNvSpPr/>
          <p:nvPr/>
        </p:nvSpPr>
        <p:spPr>
          <a:xfrm>
            <a:off x="3352800" y="1905000"/>
            <a:ext cx="2743200" cy="1676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00800" y="2187575"/>
            <a:ext cx="27701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Variability in short flows</a:t>
            </a:r>
          </a:p>
          <a:p>
            <a:pPr eaLnBrk="1" hangingPunct="1"/>
            <a:r>
              <a:rPr lang="en-US" sz="2000">
                <a:latin typeface="Calibri" charset="0"/>
              </a:rPr>
              <a:t>Due to 1.</a:t>
            </a:r>
          </a:p>
          <a:p>
            <a:pPr eaLnBrk="1" hangingPunct="1"/>
            <a:r>
              <a:rPr lang="en-US" sz="2000">
                <a:latin typeface="Calibri" charset="0"/>
              </a:rPr>
              <a:t>Law of large numbers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flipV="1">
            <a:off x="6096000" y="2590800"/>
            <a:ext cx="381000" cy="76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/>
          <p:cNvSpPr/>
          <p:nvPr/>
        </p:nvSpPr>
        <p:spPr>
          <a:xfrm>
            <a:off x="685800" y="34290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66800" y="5334000"/>
            <a:ext cx="26717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Variability in long flows</a:t>
            </a:r>
          </a:p>
          <a:p>
            <a:pPr eaLnBrk="1" hangingPunct="1"/>
            <a:r>
              <a:rPr lang="en-US" sz="2000">
                <a:latin typeface="Calibri" charset="0"/>
              </a:rPr>
              <a:t>Due to 2.</a:t>
            </a:r>
          </a:p>
          <a:p>
            <a:pPr eaLnBrk="1" hangingPunct="1"/>
            <a:r>
              <a:rPr lang="en-US" sz="2000">
                <a:latin typeface="Calibri" charset="0"/>
              </a:rPr>
              <a:t>Loss in slow start or </a:t>
            </a:r>
          </a:p>
          <a:p>
            <a:pPr eaLnBrk="1" hangingPunct="1"/>
            <a:r>
              <a:rPr lang="en-US" sz="2000">
                <a:latin typeface="Calibri" charset="0"/>
              </a:rPr>
              <a:t>congestion avoidance</a:t>
            </a:r>
          </a:p>
        </p:txBody>
      </p:sp>
      <p:cxnSp>
        <p:nvCxnSpPr>
          <p:cNvPr id="11" name="Straight Arrow Connector 10"/>
          <p:cNvCxnSpPr>
            <a:cxnSpLocks noChangeShapeType="1"/>
            <a:endCxn id="10" idx="0"/>
          </p:cNvCxnSpPr>
          <p:nvPr/>
        </p:nvCxnSpPr>
        <p:spPr bwMode="auto">
          <a:xfrm rot="16200000" flipH="1">
            <a:off x="1468438" y="4398962"/>
            <a:ext cx="1219200" cy="650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Oval 11"/>
          <p:cNvSpPr/>
          <p:nvPr/>
        </p:nvSpPr>
        <p:spPr>
          <a:xfrm>
            <a:off x="3505200" y="3581400"/>
            <a:ext cx="22860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H="1">
            <a:off x="5181600" y="4343400"/>
            <a:ext cx="990600" cy="838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arrow" w="med" len="med"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181600" y="5257800"/>
            <a:ext cx="3154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2000" b="1">
                <a:latin typeface="Calibri" charset="0"/>
              </a:rPr>
              <a:t>Less variability in long flows</a:t>
            </a:r>
          </a:p>
          <a:p>
            <a:pPr eaLnBrk="1" hangingPunct="1"/>
            <a:r>
              <a:rPr lang="en-US" sz="2000">
                <a:latin typeface="Calibri" charset="0"/>
              </a:rPr>
              <a:t>Loss in both slow start and</a:t>
            </a:r>
          </a:p>
          <a:p>
            <a:pPr eaLnBrk="1" hangingPunct="1"/>
            <a:r>
              <a:rPr lang="en-US" sz="2000">
                <a:latin typeface="Calibri" charset="0"/>
              </a:rPr>
              <a:t>congestion avoidance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54DFF6C-595B-4B4A-A3C2-D250022AEEB4}" type="slidenum">
              <a:rPr lang="en-US" sz="1200" b="1">
                <a:latin typeface="Calibri" charset="0"/>
              </a:rPr>
              <a:pPr eaLnBrk="1" hangingPunct="1"/>
              <a:t>9</a:t>
            </a:fld>
            <a:endParaRPr lang="en-US" sz="1200" b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2" grpId="0" animBg="1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1309</TotalTime>
  <Words>1121</Words>
  <Application>Microsoft Office PowerPoint</Application>
  <PresentationFormat>On-screen Show (4:3)</PresentationFormat>
  <Paragraphs>294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ＭＳ Ｐゴシック</vt:lpstr>
      <vt:lpstr>Calibri</vt:lpstr>
      <vt:lpstr>Office Theme</vt:lpstr>
      <vt:lpstr>The War Between Mice and Elephants</vt:lpstr>
      <vt:lpstr>Outline</vt:lpstr>
      <vt:lpstr> Short TCP Flows vs. Long TCP Flows </vt:lpstr>
      <vt:lpstr>Mice and Elephants</vt:lpstr>
      <vt:lpstr> Short TCP Flows vs. Long TCP Flows </vt:lpstr>
      <vt:lpstr>Unfair for Short flows Due to TCP Nature</vt:lpstr>
      <vt:lpstr>Outline</vt:lpstr>
      <vt:lpstr>Sensitivity Analysis of TCP flows to Loss Rate</vt:lpstr>
      <vt:lpstr>Variance of Transmission Times</vt:lpstr>
      <vt:lpstr>Conclusions</vt:lpstr>
      <vt:lpstr>Preferential Treatment to Short flows</vt:lpstr>
      <vt:lpstr>Why Using RIO for short flows?</vt:lpstr>
      <vt:lpstr>Outline</vt:lpstr>
      <vt:lpstr>Proposed Architecture</vt:lpstr>
      <vt:lpstr>Edge Routers</vt:lpstr>
      <vt:lpstr>Core Router – RIO-PS</vt:lpstr>
      <vt:lpstr>RIO-PS</vt:lpstr>
      <vt:lpstr>Features of RIO-PS</vt:lpstr>
      <vt:lpstr>Outline</vt:lpstr>
      <vt:lpstr>Simulations setup</vt:lpstr>
      <vt:lpstr>Simulation topology</vt:lpstr>
      <vt:lpstr>Network configuration</vt:lpstr>
      <vt:lpstr>Simulations details</vt:lpstr>
      <vt:lpstr>Experiment 1: Single Client Set</vt:lpstr>
      <vt:lpstr>Average Response Time for Different sized objects</vt:lpstr>
      <vt:lpstr>Average Response Time for Different sized objects</vt:lpstr>
      <vt:lpstr>Instantaneous Drop/Mark rate</vt:lpstr>
      <vt:lpstr>Study of foreground traffic</vt:lpstr>
      <vt:lpstr>Fairness Index – Short Connections </vt:lpstr>
      <vt:lpstr>Fairness Index – Long Connections </vt:lpstr>
      <vt:lpstr>Transmission time – short connections</vt:lpstr>
      <vt:lpstr>Transmission time – long connections</vt:lpstr>
      <vt:lpstr>Goodput</vt:lpstr>
      <vt:lpstr>Experiment 2: Unbalanced Request</vt:lpstr>
      <vt:lpstr>Outline</vt:lpstr>
      <vt:lpstr>Discussion</vt:lpstr>
      <vt:lpstr>Outline</vt:lpstr>
      <vt:lpstr>Conclusion </vt:lpstr>
    </vt:vector>
  </TitlesOfParts>
  <Company>WPI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War Between Mice and Elephants</dc:title>
  <dc:creator>Baofu Wang</dc:creator>
  <cp:lastModifiedBy>Prof. Kinicki</cp:lastModifiedBy>
  <cp:revision>57</cp:revision>
  <dcterms:created xsi:type="dcterms:W3CDTF">2011-09-26T16:39:19Z</dcterms:created>
  <dcterms:modified xsi:type="dcterms:W3CDTF">2011-09-26T18:37:37Z</dcterms:modified>
</cp:coreProperties>
</file>