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8" r:id="rId3"/>
    <p:sldId id="36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71" r:id="rId13"/>
    <p:sldId id="372" r:id="rId14"/>
    <p:sldId id="388" r:id="rId15"/>
    <p:sldId id="389" r:id="rId16"/>
    <p:sldId id="378" r:id="rId17"/>
    <p:sldId id="374" r:id="rId18"/>
    <p:sldId id="375" r:id="rId19"/>
    <p:sldId id="376" r:id="rId20"/>
    <p:sldId id="379" r:id="rId21"/>
    <p:sldId id="377" r:id="rId22"/>
    <p:sldId id="391" r:id="rId23"/>
    <p:sldId id="392" r:id="rId2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990033"/>
    <a:srgbClr val="003366"/>
    <a:srgbClr val="CC0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30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12/4/2011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12/4/2011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 </a:t>
            </a:r>
            <a:r>
              <a:rPr lang="en-US" dirty="0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412776"/>
            <a:ext cx="8462993" cy="4248472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Leveraging IP for Sensor Network Deployment</a:t>
            </a:r>
            <a: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000" b="0" dirty="0">
                <a:latin typeface="Arial" pitchFamily="34" charset="0"/>
                <a:cs typeface="Arial" pitchFamily="34" charset="0"/>
              </a:rPr>
              <a:t>Simon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Duquennoy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Niklas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Wirstrom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2000" b="0" dirty="0" smtClean="0">
                <a:latin typeface="Arial" pitchFamily="34" charset="0"/>
                <a:cs typeface="Arial" pitchFamily="34" charset="0"/>
              </a:rPr>
            </a:b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Nicolas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Tsiftes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Adam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Dunkels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0" dirty="0" smtClean="0">
                <a:latin typeface="Arial" pitchFamily="34" charset="0"/>
                <a:cs typeface="Arial" pitchFamily="34" charset="0"/>
              </a:rPr>
            </a:b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Swedish Institute of Computer Science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672" y="4640533"/>
            <a:ext cx="6005513" cy="138075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- Bob Kinicki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55775" y="5301208"/>
            <a:ext cx="6005513" cy="138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</a:rPr>
              <a:t>ContikiMAC</a:t>
            </a:r>
            <a:r>
              <a:rPr lang="en-US" dirty="0" smtClean="0"/>
              <a:t> used as radio cycling protocol.</a:t>
            </a:r>
          </a:p>
          <a:p>
            <a:r>
              <a:rPr lang="en-US" dirty="0" smtClean="0"/>
              <a:t>Energy consumption is measured using </a:t>
            </a:r>
            <a:r>
              <a:rPr lang="en-US" dirty="0" err="1" smtClean="0"/>
              <a:t>Contiki’s</a:t>
            </a:r>
            <a:r>
              <a:rPr lang="en-US" dirty="0" smtClean="0"/>
              <a:t> built-in power profiler.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Incremental Network Deployment</a:t>
            </a:r>
            <a:br>
              <a:rPr lang="en-US" sz="3600" dirty="0" smtClean="0"/>
            </a:br>
            <a:r>
              <a:rPr lang="en-US" sz="3600" dirty="0" smtClean="0"/>
              <a:t> with RPL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800600"/>
          </a:xfrm>
        </p:spPr>
        <p:txBody>
          <a:bodyPr/>
          <a:lstStyle/>
          <a:p>
            <a:r>
              <a:rPr lang="en-US" dirty="0" smtClean="0"/>
              <a:t>10 nodes deployed in a line with sink on one end.</a:t>
            </a:r>
          </a:p>
          <a:p>
            <a:r>
              <a:rPr lang="en-US" dirty="0" smtClean="0"/>
              <a:t>Three deployment scenarios: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Sink-first 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incremental starting with sink node.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Sink-last 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incremental starting with node farthest from the sink.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Random 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random starting with the sink.</a:t>
            </a:r>
          </a:p>
          <a:p>
            <a:r>
              <a:rPr lang="en-US" dirty="0" smtClean="0"/>
              <a:t>Deployment rate – one node per 30 </a:t>
            </a:r>
            <a:r>
              <a:rPr lang="en-US" dirty="0" err="1" smtClean="0"/>
              <a:t>secs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Energy measured per node over 8 minutes.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Routing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47136"/>
            <a:ext cx="6312940" cy="526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8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Routing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572273" cy="4312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7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Software Installation over</a:t>
            </a:r>
            <a:br>
              <a:rPr lang="en-US" sz="3600" dirty="0" smtClean="0"/>
            </a:br>
            <a:r>
              <a:rPr lang="en-US" sz="3600" dirty="0" smtClean="0"/>
              <a:t>Low-Power 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664"/>
            <a:ext cx="8229600" cy="4800600"/>
          </a:xfrm>
        </p:spPr>
        <p:txBody>
          <a:bodyPr/>
          <a:lstStyle/>
          <a:p>
            <a:r>
              <a:rPr lang="en-US" dirty="0" smtClean="0"/>
              <a:t>Study performance of software updates in low-power IP networks.</a:t>
            </a:r>
          </a:p>
          <a:p>
            <a:r>
              <a:rPr lang="en-US" dirty="0" err="1" smtClean="0"/>
              <a:t>CoAP</a:t>
            </a:r>
            <a:r>
              <a:rPr lang="en-US" dirty="0" smtClean="0"/>
              <a:t> used for control commands while both TCP and </a:t>
            </a:r>
            <a:r>
              <a:rPr lang="en-US" dirty="0" err="1" smtClean="0"/>
              <a:t>CoAP</a:t>
            </a:r>
            <a:r>
              <a:rPr lang="en-US" dirty="0" smtClean="0"/>
              <a:t> used to download to node.</a:t>
            </a:r>
          </a:p>
          <a:p>
            <a:r>
              <a:rPr lang="en-US" dirty="0" err="1" smtClean="0"/>
              <a:t>CoAP</a:t>
            </a:r>
            <a:r>
              <a:rPr lang="en-US" dirty="0"/>
              <a:t> </a:t>
            </a:r>
            <a:r>
              <a:rPr lang="en-US" dirty="0" smtClean="0"/>
              <a:t>sends consecutively requested single chunks of file.</a:t>
            </a:r>
          </a:p>
          <a:p>
            <a:r>
              <a:rPr lang="en-US" dirty="0" smtClean="0"/>
              <a:t>TCP sets advertised window to 1.</a:t>
            </a:r>
          </a:p>
          <a:p>
            <a:r>
              <a:rPr lang="en-US" dirty="0" err="1" smtClean="0"/>
              <a:t>ContikiMAC</a:t>
            </a:r>
            <a:r>
              <a:rPr lang="en-US" dirty="0" smtClean="0"/>
              <a:t> receivers periodically check every 125 </a:t>
            </a:r>
            <a:r>
              <a:rPr lang="en-US" dirty="0" err="1" smtClean="0"/>
              <a:t>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Accelerate Multi-Hop Forwa</a:t>
            </a:r>
            <a:r>
              <a:rPr lang="en-US" dirty="0" smtClean="0"/>
              <a:t>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is added to </a:t>
            </a:r>
            <a:r>
              <a:rPr lang="en-US" dirty="0" err="1" smtClean="0"/>
              <a:t>ContikiMAC</a:t>
            </a:r>
            <a:r>
              <a:rPr lang="en-US" dirty="0" smtClean="0"/>
              <a:t> such that duty cycling behaves differently during busy periods.</a:t>
            </a:r>
          </a:p>
          <a:p>
            <a:r>
              <a:rPr lang="en-US" dirty="0" smtClean="0">
                <a:solidFill>
                  <a:srgbClr val="990033"/>
                </a:solidFill>
              </a:rPr>
              <a:t>Busy :: </a:t>
            </a:r>
            <a:r>
              <a:rPr lang="en-US" dirty="0" smtClean="0"/>
              <a:t>when a node has sent or transmitted at </a:t>
            </a:r>
            <a:r>
              <a:rPr lang="en-US" dirty="0"/>
              <a:t>least one frame within one second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Possible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Default:: </a:t>
            </a:r>
            <a:r>
              <a:rPr lang="en-US" dirty="0" smtClean="0"/>
              <a:t>no busy period adaptation.</a:t>
            </a:r>
            <a:endParaRPr lang="en-US" dirty="0" smtClean="0">
              <a:solidFill>
                <a:srgbClr val="990033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Streaming</a:t>
            </a:r>
            <a:r>
              <a:rPr lang="en-US" dirty="0" smtClean="0">
                <a:solidFill>
                  <a:srgbClr val="0033CC"/>
                </a:solidFill>
              </a:rPr>
              <a:t>:: </a:t>
            </a:r>
            <a:r>
              <a:rPr lang="en-US" dirty="0" smtClean="0"/>
              <a:t>keep the radio ON during busy period.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Snooping:: </a:t>
            </a:r>
            <a:r>
              <a:rPr lang="en-US" dirty="0" smtClean="0"/>
              <a:t>increase the channel check frequency (i.e., the receivers’ cyclic probe) by 8 (namely, change from a receiver cycle of 0.125 sec to 0.0156 sec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33CC"/>
                </a:solidFill>
              </a:rPr>
              <a:t>Synchronization on sender is disabled for streaming and snooping.</a:t>
            </a:r>
            <a:endParaRPr lang="en-US" i="1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Transfer Time and Energy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124744"/>
            <a:ext cx="87376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73216"/>
            <a:ext cx="8229600" cy="9361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33CC"/>
                </a:solidFill>
              </a:rPr>
              <a:t>Measurements go from request to the final notification that indicates that the downloaded application has been installed on requesting node.</a:t>
            </a:r>
            <a:endParaRPr lang="en-US" sz="2000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1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 smtClean="0"/>
              <a:t> Network Performance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052736"/>
            <a:ext cx="90364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7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CoAP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980728"/>
            <a:ext cx="87376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157192"/>
            <a:ext cx="8229600" cy="36004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600" dirty="0" smtClean="0">
                <a:solidFill>
                  <a:srgbClr val="0033CC"/>
                </a:solidFill>
              </a:rPr>
              <a:t>800-byte </a:t>
            </a:r>
            <a:r>
              <a:rPr lang="en-US" sz="1600" dirty="0" err="1" smtClean="0">
                <a:solidFill>
                  <a:srgbClr val="0033CC"/>
                </a:solidFill>
              </a:rPr>
              <a:t>file,four</a:t>
            </a:r>
            <a:r>
              <a:rPr lang="en-US" sz="1600" dirty="0" smtClean="0">
                <a:solidFill>
                  <a:srgbClr val="0033CC"/>
                </a:solidFill>
              </a:rPr>
              <a:t> hops and 5% packet loss rate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5445224"/>
            <a:ext cx="8401248" cy="43204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>
                <a:solidFill>
                  <a:srgbClr val="990033"/>
                </a:solidFill>
              </a:rPr>
              <a:t>S</a:t>
            </a:r>
            <a:r>
              <a:rPr lang="en-US" sz="2000" dirty="0" smtClean="0">
                <a:solidFill>
                  <a:srgbClr val="990033"/>
                </a:solidFill>
              </a:rPr>
              <a:t>tandard solutions can transfer data over duty-cycled networks.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3240" y="5877272"/>
            <a:ext cx="8401248" cy="43204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However, performance improves with ‘adaptations’.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2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800600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Addressing the Deployment Problem with IP</a:t>
            </a:r>
          </a:p>
          <a:p>
            <a:r>
              <a:rPr lang="en-US" sz="2800" dirty="0" smtClean="0"/>
              <a:t>Experimental Setup</a:t>
            </a:r>
          </a:p>
          <a:p>
            <a:r>
              <a:rPr lang="en-US" sz="2800" dirty="0" smtClean="0"/>
              <a:t>Incremental Network Deployment with RPL</a:t>
            </a:r>
          </a:p>
          <a:p>
            <a:r>
              <a:rPr lang="en-US" sz="2800" dirty="0" smtClean="0"/>
              <a:t>Software Installation over Low-Power IP</a:t>
            </a:r>
          </a:p>
          <a:p>
            <a:r>
              <a:rPr lang="en-US" sz="2800" dirty="0" smtClean="0"/>
              <a:t>In-Network Caching</a:t>
            </a:r>
          </a:p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In-Network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r>
              <a:rPr lang="en-US" dirty="0" smtClean="0"/>
              <a:t>Two upload strategies evaluated: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No caching :: </a:t>
            </a:r>
            <a:r>
              <a:rPr lang="en-US" dirty="0" smtClean="0"/>
              <a:t>all nodes download the application only from the sink.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Caching :: </a:t>
            </a:r>
            <a:r>
              <a:rPr lang="en-US" sz="2400" dirty="0" smtClean="0"/>
              <a:t>nodes store the application to secondary storage once downloaded. Then nodes set up a local </a:t>
            </a:r>
            <a:r>
              <a:rPr lang="en-US" sz="2400" dirty="0" err="1" smtClean="0"/>
              <a:t>CoAP</a:t>
            </a:r>
            <a:r>
              <a:rPr lang="en-US" sz="2400" dirty="0" smtClean="0"/>
              <a:t> server to let other nodes download from it. Sink sends a message to a newly deployed node specifying from which host the new node should download the application.</a:t>
            </a:r>
          </a:p>
          <a:p>
            <a:r>
              <a:rPr lang="en-US" dirty="0" smtClean="0"/>
              <a:t>Strategy selects </a:t>
            </a:r>
            <a:r>
              <a:rPr lang="en-US" dirty="0" smtClean="0">
                <a:solidFill>
                  <a:schemeClr val="accent2"/>
                </a:solidFill>
              </a:rPr>
              <a:t>physically nearest node </a:t>
            </a:r>
            <a:r>
              <a:rPr lang="en-US" dirty="0" smtClean="0"/>
              <a:t>as the host for the download.</a:t>
            </a:r>
            <a:r>
              <a:rPr lang="en-US" sz="2800" dirty="0" smtClean="0"/>
              <a:t>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In-Network Data Caching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052736"/>
            <a:ext cx="87376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157192"/>
            <a:ext cx="8229600" cy="36004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1600" dirty="0" smtClean="0">
                <a:solidFill>
                  <a:srgbClr val="0033CC"/>
                </a:solidFill>
              </a:rPr>
              <a:t>800-byte file  and 15% packet loss rate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3240" y="5445224"/>
            <a:ext cx="8401248" cy="43204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In-network caching uses only 43.5% of energy in sink-first case.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1560" y="5805264"/>
            <a:ext cx="8401248" cy="432048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solidFill>
                  <a:srgbClr val="990033"/>
                </a:solidFill>
              </a:rPr>
              <a:t>In-network caching uses only  70% of energy in sink-last case.</a:t>
            </a:r>
          </a:p>
          <a:p>
            <a:pPr marL="0" indent="0">
              <a:buFont typeface="Wingdings" pitchFamily="2" charset="2"/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4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r>
              <a:rPr lang="en-US" dirty="0" smtClean="0"/>
              <a:t>This paper evaluates the feasibility of an IP-based deployment solution for duty-cycled sensor networks via simulation.</a:t>
            </a:r>
          </a:p>
          <a:p>
            <a:r>
              <a:rPr lang="en-US" dirty="0" smtClean="0"/>
              <a:t>RPL can quickly find routes during deployment.</a:t>
            </a:r>
          </a:p>
          <a:p>
            <a:r>
              <a:rPr lang="en-US" dirty="0" smtClean="0"/>
              <a:t>A simple adaptation in the duty-cycle layer can improve both TCP and UDP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00600"/>
          </a:xfrm>
        </p:spPr>
        <p:txBody>
          <a:bodyPr/>
          <a:lstStyle/>
          <a:p>
            <a:r>
              <a:rPr lang="en-US" dirty="0" smtClean="0"/>
              <a:t>Performance of bulk data dissemination using standard protocols can be improved using in-network caching.</a:t>
            </a:r>
          </a:p>
          <a:p>
            <a:r>
              <a:rPr lang="en-US" dirty="0" smtClean="0"/>
              <a:t>Since these were ONLY simulation experiments with an unrealistic loss model, the next step should be a </a:t>
            </a:r>
            <a:r>
              <a:rPr lang="en-US" dirty="0" err="1" smtClean="0"/>
              <a:t>testbed</a:t>
            </a:r>
            <a:r>
              <a:rPr lang="en-US" dirty="0" smtClean="0"/>
              <a:t> implementation.</a:t>
            </a:r>
          </a:p>
          <a:p>
            <a:r>
              <a:rPr lang="en-US" dirty="0"/>
              <a:t>L</a:t>
            </a:r>
            <a:r>
              <a:rPr lang="en-US" dirty="0" smtClean="0"/>
              <a:t>everaging mechanisms provided by low-power IP should simplify future sensor network deployments.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are interested in the </a:t>
            </a:r>
            <a:r>
              <a:rPr lang="en-US" dirty="0" smtClean="0">
                <a:solidFill>
                  <a:srgbClr val="990033"/>
                </a:solidFill>
              </a:rPr>
              <a:t>network deployment problem </a:t>
            </a:r>
            <a:r>
              <a:rPr lang="en-US" dirty="0" smtClean="0"/>
              <a:t>that includes node configuration and software updates.</a:t>
            </a:r>
          </a:p>
          <a:p>
            <a:r>
              <a:rPr lang="en-US" dirty="0" smtClean="0"/>
              <a:t>The argument is that currently at the network layer you have a practical need for multiple protocols: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collection protocol </a:t>
            </a:r>
            <a:r>
              <a:rPr lang="en-US" dirty="0" smtClean="0"/>
              <a:t>(e.g. CTP (Collection Tree Protocol) in </a:t>
            </a:r>
            <a:r>
              <a:rPr lang="en-US" dirty="0" err="1" smtClean="0"/>
              <a:t>TinyOS</a:t>
            </a:r>
            <a:r>
              <a:rPr lang="en-US" dirty="0" smtClean="0"/>
              <a:t> and </a:t>
            </a:r>
            <a:r>
              <a:rPr lang="en-US" dirty="0" err="1" smtClean="0"/>
              <a:t>Contiki</a:t>
            </a:r>
            <a:r>
              <a:rPr lang="en-US" dirty="0" smtClean="0"/>
              <a:t> collection protocol) runs from sensors towards the sink (Base Station).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35280" cy="4800600"/>
          </a:xfrm>
        </p:spPr>
        <p:txBody>
          <a:bodyPr/>
          <a:lstStyle/>
          <a:p>
            <a:pPr lvl="1">
              <a:tabLst>
                <a:tab pos="2227263" algn="l"/>
              </a:tabLst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configuration protocol </a:t>
            </a:r>
            <a:r>
              <a:rPr lang="en-US" dirty="0" smtClean="0"/>
              <a:t>that runs from the sink enabling the sink to individually configure sensor nodes.</a:t>
            </a:r>
          </a:p>
          <a:p>
            <a:pPr lvl="1">
              <a:tabLst>
                <a:tab pos="2227263" algn="l"/>
              </a:tabLst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8000"/>
                </a:solidFill>
              </a:rPr>
              <a:t>software update protocol </a:t>
            </a:r>
            <a:r>
              <a:rPr lang="en-US" dirty="0" smtClean="0"/>
              <a:t>that enables multicasting from the sink to sensor nodes.</a:t>
            </a:r>
          </a:p>
          <a:p>
            <a:pPr>
              <a:tabLst>
                <a:tab pos="2227263" algn="l"/>
              </a:tabLst>
            </a:pPr>
            <a:r>
              <a:rPr lang="en-US" dirty="0" smtClean="0"/>
              <a:t>Emerging sensor applications include heterogeneous sensors and applications. This implies the ability to dynamically change sensor software at deployment.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research contributions of this paper:</a:t>
            </a:r>
          </a:p>
          <a:p>
            <a:pPr lvl="1"/>
            <a:r>
              <a:rPr lang="en-US" dirty="0" smtClean="0"/>
              <a:t>Measure RPL performance.</a:t>
            </a:r>
          </a:p>
          <a:p>
            <a:pPr lvl="1"/>
            <a:r>
              <a:rPr lang="en-US" dirty="0" smtClean="0"/>
              <a:t>Show that HTTP/TCP and </a:t>
            </a:r>
            <a:r>
              <a:rPr lang="en-US" dirty="0" err="1" smtClean="0"/>
              <a:t>CoAP</a:t>
            </a:r>
            <a:r>
              <a:rPr lang="en-US" dirty="0" smtClean="0"/>
              <a:t>/UDP performance can be improved by adding a low-power streaming mechanism at the radio duty cycling layer.</a:t>
            </a:r>
          </a:p>
          <a:p>
            <a:pPr lvl="1"/>
            <a:r>
              <a:rPr lang="en-US" dirty="0" smtClean="0"/>
              <a:t>Introduce an in-networking caching scheme.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Deployment Problem with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800600"/>
          </a:xfrm>
        </p:spPr>
        <p:txBody>
          <a:bodyPr/>
          <a:lstStyle/>
          <a:p>
            <a:r>
              <a:rPr lang="en-US" dirty="0" smtClean="0"/>
              <a:t>Authors argue against using dedicated protocols for software updates.</a:t>
            </a:r>
          </a:p>
          <a:p>
            <a:pPr lvl="1"/>
            <a:r>
              <a:rPr lang="en-US" dirty="0" smtClean="0"/>
              <a:t>Likely, not to be adequately tested.</a:t>
            </a:r>
          </a:p>
          <a:p>
            <a:r>
              <a:rPr lang="en-US" dirty="0" smtClean="0"/>
              <a:t>IP provides a generic network layer on which applications can be built to provide low-level details (e.g., routing).</a:t>
            </a:r>
          </a:p>
          <a:p>
            <a:r>
              <a:rPr lang="en-US" dirty="0" err="1" smtClean="0">
                <a:solidFill>
                  <a:srgbClr val="0033CC"/>
                </a:solidFill>
              </a:rPr>
              <a:t>CoAP</a:t>
            </a:r>
            <a:r>
              <a:rPr lang="en-US" dirty="0" smtClean="0"/>
              <a:t> is a new protocol </a:t>
            </a:r>
            <a:r>
              <a:rPr lang="en-US" dirty="0" err="1" smtClean="0"/>
              <a:t>developded</a:t>
            </a:r>
            <a:r>
              <a:rPr lang="en-US" dirty="0" smtClean="0"/>
              <a:t> to provide light weight </a:t>
            </a:r>
            <a:r>
              <a:rPr lang="en-US" dirty="0" err="1" smtClean="0">
                <a:solidFill>
                  <a:srgbClr val="0033CC"/>
                </a:solidFill>
              </a:rPr>
              <a:t>REST</a:t>
            </a:r>
            <a:r>
              <a:rPr lang="en-US" dirty="0" err="1" smtClean="0"/>
              <a:t>ful</a:t>
            </a:r>
            <a:r>
              <a:rPr lang="en-US" dirty="0" smtClean="0"/>
              <a:t> interactions in a constrained environment.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Deployment Problem with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800600"/>
          </a:xfrm>
        </p:spPr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</a:rPr>
              <a:t>CoAP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provides a bulk data transfer mechanism over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UDP.</a:t>
            </a:r>
          </a:p>
          <a:p>
            <a:r>
              <a:rPr lang="en-US" dirty="0" err="1" smtClean="0">
                <a:solidFill>
                  <a:srgbClr val="0033CC"/>
                </a:solidFill>
              </a:rPr>
              <a:t>CoAP</a:t>
            </a:r>
            <a:r>
              <a:rPr lang="en-US" dirty="0" smtClean="0"/>
              <a:t> performs its own loss detection and retransmission to avoid the problems TCP has in wireless networks.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study performance of deployment scenarios over low-power IP by using the </a:t>
            </a:r>
            <a:r>
              <a:rPr lang="en-US" dirty="0" err="1" smtClean="0"/>
              <a:t>Contiki</a:t>
            </a:r>
            <a:r>
              <a:rPr lang="en-US" dirty="0" smtClean="0"/>
              <a:t> simulation environment which simulates the </a:t>
            </a:r>
            <a:r>
              <a:rPr lang="en-US" dirty="0" err="1" smtClean="0"/>
              <a:t>Contiki</a:t>
            </a:r>
            <a:r>
              <a:rPr lang="en-US" dirty="0" smtClean="0"/>
              <a:t> OS (which provides an </a:t>
            </a:r>
            <a:r>
              <a:rPr lang="en-US" dirty="0" smtClean="0">
                <a:solidFill>
                  <a:srgbClr val="0033CC"/>
                </a:solidFill>
              </a:rPr>
              <a:t>IPv6</a:t>
            </a:r>
            <a:r>
              <a:rPr lang="en-US" dirty="0" smtClean="0"/>
              <a:t> implementation).</a:t>
            </a:r>
          </a:p>
          <a:p>
            <a:r>
              <a:rPr lang="en-US" dirty="0" err="1" smtClean="0"/>
              <a:t>Contiki</a:t>
            </a:r>
            <a:r>
              <a:rPr lang="en-US" dirty="0" smtClean="0"/>
              <a:t> simulation environment consist of the </a:t>
            </a:r>
            <a:r>
              <a:rPr lang="en-US" dirty="0" err="1" smtClean="0">
                <a:solidFill>
                  <a:srgbClr val="008000"/>
                </a:solidFill>
              </a:rPr>
              <a:t>Cooja</a:t>
            </a:r>
            <a:r>
              <a:rPr lang="en-US" dirty="0" smtClean="0"/>
              <a:t> network simulator and </a:t>
            </a:r>
            <a:r>
              <a:rPr lang="en-US" dirty="0" err="1" smtClean="0">
                <a:solidFill>
                  <a:srgbClr val="008000"/>
                </a:solidFill>
              </a:rPr>
              <a:t>MSPsim</a:t>
            </a:r>
            <a:r>
              <a:rPr lang="en-US" dirty="0" smtClean="0"/>
              <a:t> node-level emulator.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en-US" dirty="0" smtClean="0"/>
              <a:t>Mote software in the simulator is msp430 binary file that includes </a:t>
            </a:r>
            <a:r>
              <a:rPr lang="en-US" dirty="0" err="1" smtClean="0"/>
              <a:t>Contiki</a:t>
            </a:r>
            <a:r>
              <a:rPr lang="en-US" dirty="0" smtClean="0"/>
              <a:t>, the uIPv6 stack and </a:t>
            </a:r>
            <a:r>
              <a:rPr lang="en-US" dirty="0" err="1" smtClean="0"/>
              <a:t>ContikiRPL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0033CC"/>
                </a:solidFill>
              </a:rPr>
              <a:t>RPL</a:t>
            </a:r>
            <a:r>
              <a:rPr lang="en-US" dirty="0"/>
              <a:t> builds a directed acyclic graph </a:t>
            </a:r>
            <a:r>
              <a:rPr lang="en-US" dirty="0" smtClean="0"/>
              <a:t>through which packets can be efficiently routed to sink nodes.</a:t>
            </a:r>
          </a:p>
          <a:p>
            <a:r>
              <a:rPr lang="en-US" dirty="0" smtClean="0"/>
              <a:t>From the sink, </a:t>
            </a:r>
            <a:r>
              <a:rPr lang="en-US" dirty="0" smtClean="0">
                <a:solidFill>
                  <a:srgbClr val="0033CC"/>
                </a:solidFill>
              </a:rPr>
              <a:t>RPL </a:t>
            </a:r>
            <a:r>
              <a:rPr lang="en-US" dirty="0" smtClean="0"/>
              <a:t>builds routes to nodes inside the network which can distribute software to sensor nodes.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IPv6 for Sensor Deployment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3161</TotalTime>
  <Words>1071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Revised_Master</vt:lpstr>
      <vt:lpstr> Leveraging IP for Sensor Network Deployment  Simon Duquennoy, Niklas Wirstrom, Nicolas Tsiftes, Adam Dunkels Swedish Institute of Computer Science  </vt:lpstr>
      <vt:lpstr>Outline</vt:lpstr>
      <vt:lpstr>Introduction</vt:lpstr>
      <vt:lpstr>Introduction</vt:lpstr>
      <vt:lpstr>Introduction</vt:lpstr>
      <vt:lpstr>Addressing the Deployment Problem with IP</vt:lpstr>
      <vt:lpstr>Addressing the Deployment Problem with IP</vt:lpstr>
      <vt:lpstr>Experimental Setup</vt:lpstr>
      <vt:lpstr>Experimental Setup</vt:lpstr>
      <vt:lpstr>Experimental Setup</vt:lpstr>
      <vt:lpstr>Incremental Network Deployment  with RPL</vt:lpstr>
      <vt:lpstr>RPL Routing</vt:lpstr>
      <vt:lpstr>RPL Routing</vt:lpstr>
      <vt:lpstr>Software Installation over Low-Power IP</vt:lpstr>
      <vt:lpstr>Accelerate Multi-Hop Forwarding</vt:lpstr>
      <vt:lpstr>Three Possible Behaviors</vt:lpstr>
      <vt:lpstr>File Transfer Time and Energy</vt:lpstr>
      <vt:lpstr>Lossy Network Performance</vt:lpstr>
      <vt:lpstr>TCP vs CoAP Performance</vt:lpstr>
      <vt:lpstr>In-Network Caching</vt:lpstr>
      <vt:lpstr>In-Network Data Caching</vt:lpstr>
      <vt:lpstr>Conclusions and Future Work</vt:lpstr>
      <vt:lpstr>Conclusions and Future Work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140</cp:revision>
  <dcterms:created xsi:type="dcterms:W3CDTF">2004-01-21T20:05:10Z</dcterms:created>
  <dcterms:modified xsi:type="dcterms:W3CDTF">2011-12-05T04:02:47Z</dcterms:modified>
</cp:coreProperties>
</file>