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omments/comment1.xml" ContentType="application/vnd.openxmlformats-officedocument.presentationml.comments+xml"/>
  <Override PartName="/ppt/notesSlides/notesSlide19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6" r:id="rId16"/>
    <p:sldId id="277" r:id="rId17"/>
    <p:sldId id="278" r:id="rId18"/>
    <p:sldId id="282" r:id="rId19"/>
    <p:sldId id="283" r:id="rId20"/>
    <p:sldId id="284" r:id="rId21"/>
    <p:sldId id="286" r:id="rId22"/>
    <p:sldId id="287" r:id="rId23"/>
    <p:sldId id="289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  <p:sldId id="303" r:id="rId35"/>
    <p:sldId id="302" r:id="rId36"/>
    <p:sldId id="304" r:id="rId3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u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30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10-22T10:28:13.849" idx="1">
    <p:pos x="10" y="10"/>
    <p:text/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1-10-22T14:29:32.026"/>
    </inkml:context>
    <inkml:brush xml:id="br0">
      <inkml:brushProperty name="width" value="0.08819" units="cm"/>
      <inkml:brushProperty name="height" value="0.35278" units="cm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0 837,'0'0,"0"0,24 0,-24-48,0 24,24 0,-24 0,24 0,24 1,-24 23,-24-48,24 48,-24-24,24 24,0 0,-24-24,0 0,24 24,24-24,-24 0,0 24,-24-47,0 23,24 24,0 0,-24-24,24 0,-24 0,48 24,-24-24,-24-24,0 24,0 0,0 1,0-1,0 0,0-24,0 24,-72 0,72 0,0 0,-24 24,24-24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1-10-22T14:29:34.428"/>
    </inkml:context>
    <inkml:brush xml:id="br0">
      <inkml:brushProperty name="width" value="0.08819" units="cm"/>
      <inkml:brushProperty name="height" value="0.35278" units="cm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432 193,'0'-48,"0"25,-24-25,-23 48,47-47,-24 47,24-24,-24 24,1 0,23 0,-24 0,0 0,24 47,-47-47,47 24,-24 0,24 0,0-1,-23-23,23 24,0 23,0-23,0 0,0 0,0-1,0 1,0 23,0-23,0 0,0 0,0-1,0 1,0 24,0-25,0 1,0 0,0-1,0 1,0 24,0-25,-24 1,24 0,0-1,0 1,-24-24,24 48,0-25,0 1,0 0,-24 0,24-1,0 25,0-25,0 1,0 0,0 0,0-1,0 25,-47-48,47 23,0 1,0 0,0 0,0-1,0 25,0-24,0-1,0 1,0 0,0-1,0 25,-24-48,24 24,0-1,0 1,0 0,0-1,0 25,0-24,0-1,48-23,-48 24,0 0,0 0,0 23,0-23,23-24,-23 23,0 1,24-24,-24 24,0 0,24 23,0-47,-1 24,-23-1,48-23,-25 0,1 0,-24 0,24 0,-1 0,1 0,-24-23,47 23,-23-48,0 48,-1 0,1-23,0-1,23 0,-47 0,24 24,0-23,-24-25,23 48,1-23,0-1,23 24,-47-24,24 0,-1 24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1-10-22T14:40:36.72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96,'0'0,"0"24,0 0,0 0,0-24,0 47,0-23,0-1,0 1,22-24,-22 24,0 0,0 23,0-23,22-24,-22 23,22-23,-22 0,0-23,0-25,44 25,-44-1,0 0,0 0,0 1,0-25,0 25,0-1,0 0,0 0,0 1,0-25,0 25,-22 23,0 0,22 0,-22 0,22 47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1-10-22T14:40:39.76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48,'24'0,"-24"0,47 23,-47 1,24-24,-24 24,24 0,-24 24,24-48,-24 24,0-1,24 1,0 0,-24 0,0 24,0-25,0-23,-24 0,0 0,24 24,-24-24,0 0,-23 0,23 24,0-24,24 0,24 24,23-24,-23 0,0 0,0 0,0 0,47 0,-47 0,0 0,0 0</inkml:trace>
  <inkml:trace contextRef="#ctx0" brushRef="#br0" timeOffset="2652">381 0,'24'0,"0"0,0 0,0 0,0 0,-1 0,25 0,-24 0,0 0,0 0</inkml:trace>
  <inkml:trace contextRef="#ctx0" brushRef="#br0" timeOffset="4602">453 48,'0'0,"0"23,0 1,0 24,0-24,0 0,0 0,0-1,0 1,0 24,24-24,0-24,-1 0,25 0,-24 0,0 0,-24 24,24-24,-24 23,24-23,-1 24,-23 0,0 24,0-48,-23 0,-1 0,24 24,-24 0,0-24,-24 0,24 0,24 23,-23-23,-1 24,0-24,0 0,-24 0,25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1-10-22T14:40:39.76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48,'24'0,"-24"0,47 23,-47 1,24-24,-24 24,24 0,-24 24,24-48,-24 24,0-1,24 1,0 0,-24 0,0 24,0-25,0-23,-24 0,0 0,24 24,-24-24,0 0,-23 0,23 24,0-24,24 0,24 24,23-24,-23 0,0 0,0 0,0 0,47 0,-47 0,0 0,0 0</inkml:trace>
  <inkml:trace contextRef="#ctx0" brushRef="#br0" timeOffset="2652">381 0,'24'0,"0"0,0 0,0 0,0 0,-1 0,25 0,-24 0,0 0,0 0</inkml:trace>
  <inkml:trace contextRef="#ctx0" brushRef="#br0" timeOffset="4602">453 48,'0'0,"0"23,0 1,0 24,0-24,0 0,0 0,0-1,0 1,0 24,24-24,0-24,-1 0,25 0,-24 0,0 0,-24 24,24-24,-24 23,24-23,-1 24,-23 0,0 24,0-48,-23 0,-1 0,24 24,-24 0,0-24,-24 0,24 0,24 23,-23-23,-1 24,0-24,0 0,-24 0,25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1-10-22T14:40:39.762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48,'24'0,"-24"0,47 23,-47 1,24-24,-24 24,24 0,-24 24,24-48,-24 24,0-1,24 1,0 0,-24 0,0 24,0-25,0-23,-24 0,0 0,24 24,-24-24,0 0,-23 0,23 24,0-24,24 0,24 24,23-24,-23 0,0 0,0 0,0 0,47 0,-47 0,0 0,0 0</inkml:trace>
  <inkml:trace contextRef="#ctx0" brushRef="#br0" timeOffset="2652">381 0,'24'0,"0"0,0 0,0 0,0 0,-1 0,25 0,-24 0,0 0,0 0</inkml:trace>
  <inkml:trace contextRef="#ctx0" brushRef="#br0" timeOffset="4602">453 48,'0'0,"0"23,0 1,0 24,0-24,0 0,0 0,0-1,0 1,0 24,24-24,0-24,-1 0,25 0,-24 0,0 0,-24 24,24-24,-24 23,24-23,-1 24,-23 0,0 24,0-48,-23 0,-1 0,24 24,-24 0,0-24,-24 0,24 0,24 23,-23-23,-1 24,0-24,0 0,-24 0,25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1-10-22T14:40:36.72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96,'0'0,"0"24,0 0,0 0,0-24,0 47,0-23,0-1,0 1,22-24,-22 24,0 0,0 23,0-23,22-24,-22 23,22-23,-22 0,0-23,0-25,44 25,-44-1,0 0,0 0,0 1,0-25,0 25,0-1,0 0,0 0,0 1,0-25,0 25,-22 23,0 0,22 0,-22 0,22 47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1-10-22T14:40:36.720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 96,'0'0,"0"24,0 0,0 0,0-24,0 47,0-23,0-1,0 1,22-24,-22 24,0 0,0 23,0-23,22-24,-22 23,22-23,-22 0,0-23,0-25,44 25,-44-1,0 0,0 0,0 1,0-25,0 25,0-1,0 0,0 0,0 1,0-25,0 25,-22 23,0 0,22 0,-22 0,22 47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800" units="cm"/>
        </inkml:traceFormat>
        <inkml:channelProperties>
          <inkml:channelProperty channel="X" name="resolution" value="28.31858" units="1/cm"/>
          <inkml:channelProperty channel="Y" name="resolution" value="28.36879" units="1/cm"/>
        </inkml:channelProperties>
      </inkml:inkSource>
      <inkml:timestamp xml:id="ts0" timeString="2011-10-22T14:51:50.048"/>
    </inkml:context>
    <inkml:brush xml:id="br0">
      <inkml:brushProperty name="width" value="0.03528" units="cm"/>
      <inkml:brushProperty name="height" value="0.03528" units="cm"/>
      <inkml:brushProperty name="fitToCurve" value="1"/>
      <inkml:brushProperty name="ignorePressure" value="1"/>
    </inkml:brush>
  </inkml:definitions>
  <inkml:trace contextRef="#ctx0" brushRef="#br0">0-1</inkml:trace>
  <inkml:trace contextRef="#ctx0" brushRef="#br0" timeOffset="1888">4119 215</inkml:trace>
  <inkml:trace contextRef="#ctx0" brushRef="#br0" timeOffset="3354">8739 191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A933D-D2E7-4AD8-BBC8-73163F3B313C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1D439-6168-41DB-B442-11BB41916D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5958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0656D-D5FF-4F95-887B-4FFDBFF7DC0F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9B7DC-B99D-41CB-BF93-E033794B8EAC}" type="slidenum">
              <a:rPr lang="en-US" altLang="zh-CN"/>
              <a:pPr/>
              <a:t>21</a:t>
            </a:fld>
            <a:endParaRPr lang="en-US" altLang="zh-CN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9B7DC-B99D-41CB-BF93-E033794B8EAC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18F541-83D1-4C42-84CA-DFCA02065474}" type="slidenum">
              <a:rPr lang="en-US" altLang="zh-CN"/>
              <a:pPr/>
              <a:t>24</a:t>
            </a:fld>
            <a:endParaRPr lang="en-US" altLang="zh-CN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09DCD2-A3E8-4289-9FD0-6F4371E4C43C}" type="slidenum">
              <a:rPr lang="en-US" altLang="zh-CN"/>
              <a:pPr/>
              <a:t>25</a:t>
            </a:fld>
            <a:endParaRPr lang="en-US" altLang="zh-CN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C9C6C-B09B-4B26-9F62-8CCCD65BB3D9}" type="slidenum">
              <a:rPr lang="en-US" altLang="zh-CN"/>
              <a:pPr/>
              <a:t>26</a:t>
            </a:fld>
            <a:endParaRPr lang="en-US" altLang="zh-CN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735C49-8AA5-409A-84F8-661A20E09D49}" type="slidenum">
              <a:rPr lang="en-US" altLang="zh-CN"/>
              <a:pPr/>
              <a:t>27</a:t>
            </a:fld>
            <a:endParaRPr lang="en-US" altLang="zh-CN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95795-2E73-4D22-BCCF-9286D3B2F207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8F469A-66FD-49E5-A62F-0D1BEA2D52DF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C553B-C66C-47B6-BE26-540A70A4C254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BC553B-C66C-47B6-BE26-540A70A4C254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C16E19-5DA8-41EA-9D14-DAD6E8556870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F61636-7D15-4AE9-BAB8-1FC1FA74D836}" type="slidenum">
              <a:rPr lang="en-US" altLang="zh-CN"/>
              <a:pPr/>
              <a:t>32</a:t>
            </a:fld>
            <a:endParaRPr lang="en-US" altLang="zh-CN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E6819-022B-4F9B-B057-0C53008FF40E}" type="slidenum">
              <a:rPr lang="en-US" altLang="zh-CN"/>
              <a:pPr/>
              <a:t>35</a:t>
            </a:fld>
            <a:endParaRPr lang="en-US" altLang="zh-CN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10EF8-4BE9-4582-B2C6-AA50ED073F46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AB589-5C5F-4E15-A2D1-162AFAD2A4C2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AB589-5C5F-4E15-A2D1-162AFAD2A4C2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1FC26E-3977-446B-9582-DD9012CE4456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38933D-8661-4109-A93F-CC7B2B69642A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9B7DC-B99D-41CB-BF93-E033794B8EAC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A9B7DC-B99D-41CB-BF93-E033794B8EAC}" type="slidenum">
              <a:rPr lang="en-US" altLang="zh-CN"/>
              <a:pPr/>
              <a:t>20</a:t>
            </a:fld>
            <a:endParaRPr lang="en-US" altLang="zh-CN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altLang="zh-CN" dirty="0" err="1" smtClean="0"/>
              <a:t>DDoS</a:t>
            </a:r>
            <a:r>
              <a:rPr lang="en-US" altLang="zh-CN" dirty="0" smtClean="0"/>
              <a:t>:  Defense by Offense</a:t>
            </a:r>
            <a:endParaRPr lang="en-US" altLang="zh-CN" dirty="0" smtClean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3.png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customXml" Target="../ink/ink1.xml"/><Relationship Id="rId4" Type="http://schemas.openxmlformats.org/officeDocument/2006/relationships/image" Target="../media/image2.png"/><Relationship Id="rId9" Type="http://schemas.openxmlformats.org/officeDocument/2006/relationships/comments" Target="../comments/commen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8.xml"/><Relationship Id="rId3" Type="http://schemas.openxmlformats.org/officeDocument/2006/relationships/image" Target="../media/image16.png"/><Relationship Id="rId7" Type="http://schemas.openxmlformats.org/officeDocument/2006/relationships/image" Target="../media/image18.emf"/><Relationship Id="rId12" Type="http://schemas.openxmlformats.org/officeDocument/2006/relationships/customXml" Target="../ink/ink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5" Type="http://schemas.openxmlformats.org/officeDocument/2006/relationships/image" Target="../media/image2.png"/><Relationship Id="rId15" Type="http://schemas.openxmlformats.org/officeDocument/2006/relationships/image" Target="../media/image20.emf"/><Relationship Id="rId10" Type="http://schemas.openxmlformats.org/officeDocument/2006/relationships/customXml" Target="../ink/ink5.xml"/><Relationship Id="rId4" Type="http://schemas.openxmlformats.org/officeDocument/2006/relationships/image" Target="../media/image17.jpeg"/><Relationship Id="rId9" Type="http://schemas.openxmlformats.org/officeDocument/2006/relationships/image" Target="../media/image19.emf"/><Relationship Id="rId14" Type="http://schemas.openxmlformats.org/officeDocument/2006/relationships/customXml" Target="../ink/ink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3BEBBCAE-88D1-42F8-AC78-8F35214B5F4A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24744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DDoS</a:t>
            </a:r>
            <a:r>
              <a:rPr lang="en-US" dirty="0" smtClean="0"/>
              <a:t> Defense by Offense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2780928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Michael </a:t>
            </a:r>
            <a:r>
              <a:rPr lang="en-US" dirty="0" err="1" smtClean="0"/>
              <a:t>Walfish</a:t>
            </a:r>
            <a:r>
              <a:rPr lang="en-US" dirty="0" smtClean="0"/>
              <a:t>, </a:t>
            </a:r>
            <a:r>
              <a:rPr lang="en-US" dirty="0" err="1" smtClean="0"/>
              <a:t>Mythili</a:t>
            </a:r>
            <a:r>
              <a:rPr lang="en-US" dirty="0" smtClean="0"/>
              <a:t> </a:t>
            </a:r>
            <a:r>
              <a:rPr lang="en-US" dirty="0" err="1" smtClean="0"/>
              <a:t>Vutukuru</a:t>
            </a:r>
            <a:r>
              <a:rPr lang="en-US" dirty="0" smtClean="0"/>
              <a:t>,</a:t>
            </a:r>
          </a:p>
          <a:p>
            <a:pPr>
              <a:defRPr/>
            </a:pP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Balakrishnan</a:t>
            </a:r>
            <a:r>
              <a:rPr lang="en-US" dirty="0" smtClean="0"/>
              <a:t>, David </a:t>
            </a:r>
            <a:r>
              <a:rPr lang="en-US" dirty="0" err="1" smtClean="0"/>
              <a:t>Karger</a:t>
            </a:r>
            <a:r>
              <a:rPr lang="en-US" dirty="0" smtClean="0"/>
              <a:t>,</a:t>
            </a:r>
          </a:p>
          <a:p>
            <a:pPr>
              <a:defRPr/>
            </a:pPr>
            <a:r>
              <a:rPr lang="en-US" dirty="0" smtClean="0"/>
              <a:t>Scott </a:t>
            </a:r>
            <a:r>
              <a:rPr lang="en-US" dirty="0" err="1" smtClean="0"/>
              <a:t>Shenker</a:t>
            </a:r>
            <a:r>
              <a:rPr lang="en-US" dirty="0" smtClean="0"/>
              <a:t> </a:t>
            </a:r>
            <a:r>
              <a:rPr lang="en-US" altLang="zh-CN" dirty="0" smtClean="0">
                <a:ea typeface="宋体" charset="-122"/>
              </a:rPr>
              <a:t>, SIGCOMM ‘06</a:t>
            </a:r>
            <a:endParaRPr lang="en-US" dirty="0" smtClean="0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2438400" y="5229200"/>
            <a:ext cx="670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dirty="0">
                <a:ea typeface="宋体" charset="-122"/>
              </a:rPr>
              <a:t>Presented by </a:t>
            </a:r>
            <a:r>
              <a:rPr lang="en-US" altLang="zh-CN" sz="2800" dirty="0" err="1" smtClean="0">
                <a:ea typeface="宋体" charset="-122"/>
              </a:rPr>
              <a:t>Lianmu</a:t>
            </a:r>
            <a:r>
              <a:rPr lang="en-US" altLang="zh-CN" sz="2800" dirty="0" smtClean="0">
                <a:ea typeface="宋体" charset="-122"/>
              </a:rPr>
              <a:t> Chen</a:t>
            </a:r>
            <a:endParaRPr lang="en-US" altLang="zh-CN" sz="2800" dirty="0">
              <a:ea typeface="宋体" charset="-122"/>
            </a:endParaRPr>
          </a:p>
        </p:txBody>
      </p:sp>
      <p:pic>
        <p:nvPicPr>
          <p:cNvPr id="8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674B-0142-47C4-B741-E0D3FA869A98}" type="slidenum">
              <a:rPr lang="en-US" altLang="zh-CN"/>
              <a:pPr/>
              <a:t>10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>
                <a:ea typeface="宋体" charset="-122"/>
              </a:rPr>
              <a:t>Three conditions where it </a:t>
            </a:r>
            <a:r>
              <a:rPr lang="en-US" altLang="zh-CN" sz="3600" dirty="0" smtClean="0">
                <a:ea typeface="宋体" charset="-122"/>
              </a:rPr>
              <a:t>wins</a:t>
            </a:r>
            <a:endParaRPr lang="en-US" altLang="zh-CN" sz="3600" dirty="0">
              <a:ea typeface="宋体" charset="-122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>
                <a:ea typeface="宋体" charset="-122"/>
              </a:rPr>
              <a:t>No predefined </a:t>
            </a:r>
            <a:r>
              <a:rPr lang="en-US" altLang="zh-CN" b="1" dirty="0" smtClean="0">
                <a:ea typeface="宋体" charset="-122"/>
              </a:rPr>
              <a:t>clientele: </a:t>
            </a:r>
            <a:r>
              <a:rPr lang="en-US" altLang="zh-CN" dirty="0" smtClean="0"/>
              <a:t>otherwise the server can install filters to permit traffic only from known clients</a:t>
            </a:r>
            <a:r>
              <a:rPr lang="en-US" altLang="zh-CN" dirty="0" smtClean="0">
                <a:ea typeface="宋体" charset="-122"/>
              </a:rPr>
              <a:t>.</a:t>
            </a:r>
            <a:endParaRPr lang="en-US" altLang="zh-CN" dirty="0">
              <a:ea typeface="宋体" charset="-122"/>
            </a:endParaRPr>
          </a:p>
          <a:p>
            <a:r>
              <a:rPr lang="en-US" altLang="zh-CN" b="1" dirty="0">
                <a:ea typeface="宋体" charset="-122"/>
              </a:rPr>
              <a:t>Non-human clientele</a:t>
            </a:r>
            <a:r>
              <a:rPr lang="en-US" altLang="zh-CN" dirty="0">
                <a:ea typeface="宋体" charset="-122"/>
              </a:rPr>
              <a:t>: </a:t>
            </a:r>
            <a:r>
              <a:rPr lang="en-US" altLang="zh-CN" dirty="0" smtClean="0"/>
              <a:t>ruling out </a:t>
            </a:r>
            <a:r>
              <a:rPr lang="en-US" altLang="zh-CN" dirty="0" smtClean="0"/>
              <a:t>proof-of humanity tests.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90000"/>
              </a:lnSpc>
            </a:pPr>
            <a:r>
              <a:rPr lang="en-US" altLang="zh-CN" b="1" dirty="0">
                <a:ea typeface="宋体" charset="-122"/>
              </a:rPr>
              <a:t>Unequal requests </a:t>
            </a:r>
            <a:r>
              <a:rPr lang="en-US" altLang="zh-CN" b="1" i="1" dirty="0">
                <a:ea typeface="宋体" charset="-122"/>
              </a:rPr>
              <a:t>or </a:t>
            </a:r>
            <a:r>
              <a:rPr lang="en-US" altLang="zh-CN" b="1" dirty="0">
                <a:ea typeface="宋体" charset="-122"/>
              </a:rPr>
              <a:t>spoofing </a:t>
            </a:r>
            <a:r>
              <a:rPr lang="en-US" altLang="zh-CN" b="1" i="1" dirty="0">
                <a:ea typeface="宋体" charset="-122"/>
              </a:rPr>
              <a:t>or </a:t>
            </a:r>
            <a:r>
              <a:rPr lang="en-US" altLang="zh-CN" b="1" dirty="0">
                <a:ea typeface="宋体" charset="-122"/>
              </a:rPr>
              <a:t>smart bots</a:t>
            </a:r>
            <a:r>
              <a:rPr lang="en-US" altLang="zh-CN" dirty="0">
                <a:ea typeface="宋体" charset="-122"/>
              </a:rPr>
              <a:t>: </a:t>
            </a:r>
            <a:r>
              <a:rPr lang="en-US" altLang="zh-CN" dirty="0" smtClean="0">
                <a:ea typeface="宋体" charset="-122"/>
              </a:rPr>
              <a:t>Currency based approach can charge clients for harder </a:t>
            </a:r>
            <a:r>
              <a:rPr lang="en-US" altLang="zh-CN" dirty="0" smtClean="0">
                <a:ea typeface="宋体" charset="-122"/>
              </a:rPr>
              <a:t>requests.</a:t>
            </a:r>
            <a:endParaRPr lang="en-US" altLang="zh-CN" b="1" dirty="0">
              <a:ea typeface="宋体" charset="-122"/>
            </a:endParaRPr>
          </a:p>
        </p:txBody>
      </p:sp>
      <p:pic>
        <p:nvPicPr>
          <p:cNvPr id="7" name="Picture 2" descr="C:\Users\Mu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D8330-6901-4235-B9D4-0727ED9A4B41}" type="slidenum">
              <a:rPr lang="en-US" altLang="zh-CN"/>
              <a:pPr/>
              <a:t>11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/>
              <a:t>Design</a:t>
            </a:r>
            <a:endParaRPr lang="en-US" altLang="zh-CN" sz="8000" dirty="0">
              <a:ea typeface="宋体" charset="-122"/>
            </a:endParaRPr>
          </a:p>
        </p:txBody>
      </p:sp>
      <p:pic>
        <p:nvPicPr>
          <p:cNvPr id="6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674B-0142-47C4-B741-E0D3FA869A98}" type="slidenum">
              <a:rPr lang="en-US" altLang="zh-CN"/>
              <a:pPr/>
              <a:t>12</a:t>
            </a:fld>
            <a:r>
              <a:rPr lang="en-US" altLang="zh-CN" dirty="0">
                <a:latin typeface="Comic Sans MS" pitchFamily="66" charset="0"/>
              </a:rPr>
              <a:t>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dirty="0" smtClean="0">
                <a:ea typeface="宋体" charset="-122"/>
              </a:rPr>
              <a:t>Speak-up</a:t>
            </a:r>
            <a:endParaRPr lang="en-US" altLang="zh-CN" sz="3600" dirty="0">
              <a:ea typeface="宋体" charset="-122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484784"/>
            <a:ext cx="504056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内容占位符 7"/>
          <p:cNvSpPr>
            <a:spLocks noGrp="1"/>
          </p:cNvSpPr>
          <p:nvPr>
            <p:ph idx="1"/>
          </p:nvPr>
        </p:nvSpPr>
        <p:spPr>
          <a:xfrm>
            <a:off x="1403648" y="5445224"/>
            <a:ext cx="4104456" cy="676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2000" dirty="0" smtClean="0"/>
              <a:t>             Illustration of speak-up</a:t>
            </a:r>
          </a:p>
          <a:p>
            <a:pPr>
              <a:buNone/>
            </a:pPr>
            <a:r>
              <a:rPr lang="en-US" altLang="zh-CN" sz="2000" dirty="0" smtClean="0"/>
              <a:t>            (a) g/</a:t>
            </a:r>
            <a:r>
              <a:rPr lang="en-US" altLang="zh-CN" sz="2000" dirty="0" err="1" smtClean="0"/>
              <a:t>g+B</a:t>
            </a:r>
            <a:r>
              <a:rPr lang="en-US" altLang="zh-CN" sz="2000" dirty="0" smtClean="0"/>
              <a:t>                      (b) G/G+B</a:t>
            </a:r>
          </a:p>
          <a:p>
            <a:pPr>
              <a:buNone/>
            </a:pP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28184" y="1628800"/>
            <a:ext cx="25922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altLang="zh-CN" sz="2000" dirty="0" smtClean="0"/>
              <a:t>Bad clients exhaust all of their available bandwidth on spurious requests. </a:t>
            </a:r>
          </a:p>
          <a:p>
            <a:pPr>
              <a:buFontTx/>
              <a:buChar char="-"/>
            </a:pPr>
            <a:endParaRPr lang="en-US" altLang="zh-CN" sz="2000" dirty="0" smtClean="0"/>
          </a:p>
          <a:p>
            <a:pPr>
              <a:buFontTx/>
              <a:buChar char="-"/>
            </a:pPr>
            <a:r>
              <a:rPr lang="en-US" altLang="zh-CN" sz="2000" dirty="0" smtClean="0"/>
              <a:t>Good clients are likely using a only small portion of their available bandwidth. </a:t>
            </a:r>
          </a:p>
          <a:p>
            <a:pPr>
              <a:buFontTx/>
              <a:buChar char="-"/>
            </a:pPr>
            <a:endParaRPr lang="en-US" altLang="zh-CN" sz="2000" dirty="0" smtClean="0"/>
          </a:p>
          <a:p>
            <a:pPr>
              <a:buFontTx/>
              <a:buChar char="-"/>
            </a:pPr>
            <a:r>
              <a:rPr lang="en-US" altLang="zh-CN" sz="2000" dirty="0" smtClean="0"/>
              <a:t>The key idea of speak-up is to exploit this </a:t>
            </a:r>
            <a:r>
              <a:rPr lang="en-US" altLang="zh-CN" sz="2000" dirty="0" smtClean="0"/>
              <a:t>difference.</a:t>
            </a:r>
            <a:endParaRPr lang="zh-CN" altLang="en-US" sz="2000" dirty="0"/>
          </a:p>
        </p:txBody>
      </p:sp>
      <p:pic>
        <p:nvPicPr>
          <p:cNvPr id="8" name="Picture 2" descr="C:\Users\Mu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F9924-5AE8-41F6-B13E-E7238C23CC39}" type="slidenum">
              <a:rPr lang="en-US" altLang="zh-CN"/>
              <a:pPr/>
              <a:t>13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Design Goal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zh-CN" dirty="0" smtClean="0">
                <a:ea typeface="宋体" charset="-122"/>
              </a:rPr>
              <a:t>    </a:t>
            </a:r>
            <a:r>
              <a:rPr lang="en-US" altLang="zh-CN" b="1" dirty="0" smtClean="0">
                <a:ea typeface="宋体" charset="-122"/>
              </a:rPr>
              <a:t>Allocate </a:t>
            </a:r>
            <a:r>
              <a:rPr lang="en-US" altLang="zh-CN" b="1" dirty="0">
                <a:ea typeface="宋体" charset="-122"/>
              </a:rPr>
              <a:t>resources to competing clients </a:t>
            </a:r>
            <a:r>
              <a:rPr lang="en-US" altLang="zh-CN" b="1" dirty="0" smtClean="0">
                <a:ea typeface="宋体" charset="-122"/>
              </a:rPr>
              <a:t>in proportion to their </a:t>
            </a:r>
            <a:r>
              <a:rPr lang="en-US" altLang="zh-CN" b="1" dirty="0" smtClean="0">
                <a:ea typeface="宋体" charset="-122"/>
              </a:rPr>
              <a:t>bandwidth.</a:t>
            </a:r>
            <a:endParaRPr lang="en-US" altLang="zh-CN" b="1" dirty="0" smtClean="0">
              <a:ea typeface="宋体" charset="-122"/>
            </a:endParaRPr>
          </a:p>
          <a:p>
            <a:pPr>
              <a:buFontTx/>
              <a:buNone/>
            </a:pPr>
            <a:r>
              <a:rPr lang="en-US" altLang="zh-CN" dirty="0" smtClean="0"/>
              <a:t>-   </a:t>
            </a:r>
            <a:r>
              <a:rPr lang="en-US" altLang="zh-CN" sz="2600" dirty="0" smtClean="0"/>
              <a:t>If the good clients make g requests per second and have an aggregate bandwidth of G requests per second to the server and if the bad clients have aggregate bandwidth of B requests per second then the server should process good requests at a rate of min(g,(G/G+B)c) requests per second where c is the servers capacity to process requests.</a:t>
            </a:r>
            <a:endParaRPr lang="en-US" altLang="zh-CN" sz="2600" dirty="0">
              <a:ea typeface="宋体" charset="-122"/>
            </a:endParaRPr>
          </a:p>
        </p:txBody>
      </p:sp>
      <p:pic>
        <p:nvPicPr>
          <p:cNvPr id="8" name="Picture 2" descr="C:\Users\Mu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51E2-8105-4E98-A71E-69EEE489FC42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Required mechanisms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Limit the requests to a server to c per second.</a:t>
            </a:r>
          </a:p>
          <a:p>
            <a:pPr eaLnBrk="1" hangingPunct="1">
              <a:defRPr/>
            </a:pPr>
            <a:r>
              <a:rPr lang="en-US" dirty="0" smtClean="0"/>
              <a:t>Perform encouragement : cause a client to send more </a:t>
            </a:r>
            <a:r>
              <a:rPr lang="en-US" dirty="0" smtClean="0"/>
              <a:t>traffic.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Speak-up </a:t>
            </a:r>
            <a:r>
              <a:rPr lang="en-US" dirty="0" smtClean="0"/>
              <a:t>needs a proportional allocation mechanism to admit client at rates proportional to their delivered bandwidth.</a:t>
            </a:r>
          </a:p>
          <a:p>
            <a:pPr eaLnBrk="1" hangingPunct="1"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altLang="zh-CN" dirty="0" smtClean="0">
                <a:ea typeface="宋体" charset="-122"/>
              </a:rPr>
              <a:t>    Hence, the </a:t>
            </a:r>
            <a:r>
              <a:rPr lang="en-US" altLang="zh-CN" b="1" i="1" dirty="0" smtClean="0">
                <a:ea typeface="宋体" charset="-122"/>
              </a:rPr>
              <a:t>thinner</a:t>
            </a:r>
            <a:r>
              <a:rPr lang="en-US" altLang="zh-CN" dirty="0" smtClean="0">
                <a:ea typeface="宋体" charset="-122"/>
              </a:rPr>
              <a:t> appears.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5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C51E2-8105-4E98-A71E-69EEE489FC42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Thinner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5760640" cy="335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5536" y="4941168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/>
              <a:t>Under speak-up, these mechanisms are implemented by a front-end to the server, called the </a:t>
            </a:r>
            <a:r>
              <a:rPr lang="en-US" altLang="zh-CN" sz="2400" i="1" dirty="0" smtClean="0"/>
              <a:t>thinner.</a:t>
            </a:r>
            <a:endParaRPr lang="en-US" altLang="zh-CN" sz="2400" dirty="0" smtClean="0"/>
          </a:p>
          <a:p>
            <a:r>
              <a:rPr lang="en-US" altLang="zh-CN" sz="2400" dirty="0" smtClean="0"/>
              <a:t>Thinner: the thinner implements encouragement and controls which requests the server </a:t>
            </a:r>
            <a:r>
              <a:rPr lang="en-US" altLang="zh-CN" sz="2400" dirty="0" smtClean="0"/>
              <a:t>sees.</a:t>
            </a:r>
            <a:endParaRPr lang="zh-CN" altLang="en-US" sz="2400" dirty="0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1DE69-7081-4B62-8D74-4A3484E2962A}" type="slidenum">
              <a:rPr lang="en-US" altLang="zh-CN"/>
              <a:pPr/>
              <a:t>16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Explicit Payment Channel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>
                <a:ea typeface="宋体" charset="-122"/>
              </a:rPr>
              <a:t>When server is overloaded, thinner asks clients to open separate payment </a:t>
            </a:r>
            <a:r>
              <a:rPr lang="en-US" altLang="zh-CN" sz="2800" dirty="0" smtClean="0">
                <a:ea typeface="宋体" charset="-122"/>
              </a:rPr>
              <a:t>channels.</a:t>
            </a:r>
            <a:endParaRPr lang="en-US" altLang="zh-CN" sz="2800" dirty="0">
              <a:ea typeface="宋体" charset="-122"/>
            </a:endParaRPr>
          </a:p>
          <a:p>
            <a:r>
              <a:rPr lang="en-US" altLang="zh-CN" sz="2800" dirty="0">
                <a:ea typeface="宋体" charset="-122"/>
              </a:rPr>
              <a:t>Client sends </a:t>
            </a:r>
            <a:r>
              <a:rPr lang="en-US" altLang="zh-CN" sz="2800" dirty="0" smtClean="0">
                <a:ea typeface="宋体" charset="-122"/>
              </a:rPr>
              <a:t>dummy bytes </a:t>
            </a:r>
            <a:r>
              <a:rPr lang="en-US" altLang="zh-CN" sz="2800" dirty="0">
                <a:ea typeface="宋体" charset="-122"/>
              </a:rPr>
              <a:t>on this channel, becomes a </a:t>
            </a:r>
            <a:r>
              <a:rPr lang="en-US" altLang="zh-CN" sz="2800" dirty="0" smtClean="0">
                <a:ea typeface="宋体" charset="-122"/>
              </a:rPr>
              <a:t>contender.</a:t>
            </a:r>
            <a:endParaRPr lang="en-US" altLang="zh-CN" sz="2800" dirty="0">
              <a:ea typeface="宋体" charset="-122"/>
            </a:endParaRPr>
          </a:p>
          <a:p>
            <a:r>
              <a:rPr lang="en-US" altLang="zh-CN" sz="2800" dirty="0">
                <a:ea typeface="宋体" charset="-122"/>
              </a:rPr>
              <a:t>Thinner tracks how much each contender </a:t>
            </a:r>
            <a:r>
              <a:rPr lang="en-US" altLang="zh-CN" sz="2800" dirty="0" smtClean="0">
                <a:ea typeface="宋体" charset="-122"/>
              </a:rPr>
              <a:t>sends.</a:t>
            </a:r>
            <a:endParaRPr lang="en-US" altLang="zh-CN" sz="2800" dirty="0">
              <a:ea typeface="宋体" charset="-122"/>
            </a:endParaRPr>
          </a:p>
          <a:p>
            <a:r>
              <a:rPr lang="en-US" altLang="zh-CN" sz="2800" dirty="0" smtClean="0"/>
              <a:t>When the server notifies the thinner it is ready to fire a new request, thinner admits the client which has sent the most number of padded dummy </a:t>
            </a:r>
            <a:r>
              <a:rPr lang="en-US" altLang="zh-CN" sz="2800" dirty="0" smtClean="0"/>
              <a:t>bytes.</a:t>
            </a:r>
            <a:endParaRPr lang="en-US" altLang="zh-CN" sz="2800" dirty="0" smtClean="0"/>
          </a:p>
        </p:txBody>
      </p:sp>
      <p:pic>
        <p:nvPicPr>
          <p:cNvPr id="7" name="Picture 2" descr="C:\Users\Mu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3A2F6-447A-4EBD-A41D-0393B73A14D0}" type="slidenum">
              <a:rPr lang="en-US" altLang="zh-CN"/>
              <a:pPr/>
              <a:t>17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/>
              <a:t>Implementation</a:t>
            </a:r>
            <a:endParaRPr lang="en-US" altLang="zh-CN" sz="8000" dirty="0">
              <a:ea typeface="宋体" charset="-122"/>
            </a:endParaRPr>
          </a:p>
        </p:txBody>
      </p:sp>
      <p:pic>
        <p:nvPicPr>
          <p:cNvPr id="6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BCF54-2CDC-47B2-A709-F7577CE2F978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Implementation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4509120"/>
            <a:ext cx="8229600" cy="187220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1400" b="1" dirty="0" smtClean="0"/>
              <a:t>A prototype thinner is  implemented in C++.</a:t>
            </a:r>
          </a:p>
          <a:p>
            <a:pPr eaLnBrk="1" hangingPunct="1">
              <a:defRPr/>
            </a:pPr>
            <a:r>
              <a:rPr lang="en-US" sz="1400" b="1" dirty="0" smtClean="0"/>
              <a:t>It runs on Linux 2.6 exporting a well know URL.</a:t>
            </a:r>
          </a:p>
          <a:p>
            <a:pPr eaLnBrk="1" hangingPunct="1">
              <a:defRPr/>
            </a:pPr>
            <a:r>
              <a:rPr lang="en-US" sz="1400" b="1" dirty="0" smtClean="0"/>
              <a:t> When a web client requests this URL then thinner decides , if and when to send this request to the server.</a:t>
            </a:r>
          </a:p>
          <a:p>
            <a:pPr eaLnBrk="1" hangingPunct="1">
              <a:defRPr/>
            </a:pPr>
            <a:r>
              <a:rPr lang="en-US" sz="1400" b="1" dirty="0" smtClean="0"/>
              <a:t>When the server responds to that </a:t>
            </a:r>
            <a:r>
              <a:rPr lang="en-US" sz="1400" b="1" dirty="0" smtClean="0"/>
              <a:t>request, </a:t>
            </a:r>
            <a:r>
              <a:rPr lang="en-US" sz="1400" b="1" dirty="0" smtClean="0"/>
              <a:t>the thinner returns HTML to the client with that response.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5384546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Mu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161F-1ABC-49F9-8F7E-610763399A5C}" type="slidenum">
              <a:rPr lang="en-US" altLang="zh-CN"/>
              <a:pPr/>
              <a:t>19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Implementation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507288" cy="4525963"/>
          </a:xfrm>
        </p:spPr>
        <p:txBody>
          <a:bodyPr/>
          <a:lstStyle/>
          <a:p>
            <a:r>
              <a:rPr lang="en-US" altLang="zh-CN" dirty="0">
                <a:ea typeface="宋体" charset="-122"/>
              </a:rPr>
              <a:t>Clients send by Poisson </a:t>
            </a:r>
            <a:r>
              <a:rPr lang="en-US" altLang="zh-CN" dirty="0" smtClean="0">
                <a:ea typeface="宋体" charset="-122"/>
              </a:rPr>
              <a:t>process with </a:t>
            </a:r>
            <a:r>
              <a:rPr lang="en-US" altLang="zh-CN" dirty="0">
                <a:ea typeface="宋体" charset="-122"/>
              </a:rPr>
              <a:t>limited windows (open requests</a:t>
            </a:r>
            <a:r>
              <a:rPr lang="en-US" altLang="zh-CN" dirty="0" smtClean="0">
                <a:ea typeface="宋体" charset="-122"/>
              </a:rPr>
              <a:t>).</a:t>
            </a:r>
            <a:endParaRPr lang="en-US" altLang="zh-CN" dirty="0">
              <a:ea typeface="宋体" charset="-122"/>
            </a:endParaRPr>
          </a:p>
          <a:p>
            <a:r>
              <a:rPr lang="en-US" altLang="zh-CN" dirty="0">
                <a:ea typeface="宋体" charset="-122"/>
              </a:rPr>
              <a:t>Deterministic service time (all </a:t>
            </a:r>
            <a:r>
              <a:rPr lang="en-US" altLang="zh-CN" dirty="0" smtClean="0">
                <a:ea typeface="宋体" charset="-122"/>
              </a:rPr>
              <a:t>requests </a:t>
            </a:r>
            <a:r>
              <a:rPr lang="en-US" altLang="zh-CN" dirty="0">
                <a:ea typeface="宋体" charset="-122"/>
              </a:rPr>
              <a:t>equal)</a:t>
            </a:r>
          </a:p>
          <a:p>
            <a:r>
              <a:rPr lang="en-US" altLang="zh-CN" dirty="0">
                <a:ea typeface="宋体" charset="-122"/>
              </a:rPr>
              <a:t>Bad clients send faster, and have </a:t>
            </a:r>
            <a:r>
              <a:rPr lang="en-US" altLang="zh-CN" dirty="0" smtClean="0">
                <a:ea typeface="宋体" charset="-122"/>
              </a:rPr>
              <a:t>bigger </a:t>
            </a:r>
            <a:r>
              <a:rPr lang="en-US" altLang="zh-CN" dirty="0" smtClean="0">
                <a:ea typeface="宋体" charset="-122"/>
              </a:rPr>
              <a:t>windows.</a:t>
            </a:r>
            <a:endParaRPr lang="en-US" altLang="zh-CN" dirty="0">
              <a:ea typeface="宋体" charset="-122"/>
            </a:endParaRPr>
          </a:p>
          <a:p>
            <a:r>
              <a:rPr lang="en-US" altLang="zh-CN" dirty="0">
                <a:ea typeface="宋体" charset="-122"/>
              </a:rPr>
              <a:t>Good client: </a:t>
            </a:r>
            <a:r>
              <a:rPr lang="en-US" altLang="zh-CN" dirty="0" smtClean="0">
                <a:ea typeface="宋体" charset="-122"/>
              </a:rPr>
              <a:t>     = </a:t>
            </a:r>
            <a:r>
              <a:rPr lang="en-US" altLang="zh-CN" dirty="0">
                <a:ea typeface="宋体" charset="-122"/>
              </a:rPr>
              <a:t>2, w = 1</a:t>
            </a:r>
          </a:p>
          <a:p>
            <a:r>
              <a:rPr lang="en-US" altLang="zh-CN" dirty="0">
                <a:ea typeface="宋体" charset="-122"/>
              </a:rPr>
              <a:t>Bad client:         = </a:t>
            </a:r>
            <a:r>
              <a:rPr lang="en-US" altLang="zh-CN" dirty="0" smtClean="0">
                <a:ea typeface="宋体" charset="-122"/>
              </a:rPr>
              <a:t>40</a:t>
            </a:r>
            <a:r>
              <a:rPr lang="en-US" altLang="zh-CN" dirty="0">
                <a:ea typeface="宋体" charset="-122"/>
              </a:rPr>
              <a:t>, w = </a:t>
            </a:r>
            <a:r>
              <a:rPr lang="en-US" altLang="zh-CN" dirty="0" smtClean="0">
                <a:ea typeface="宋体" charset="-122"/>
              </a:rPr>
              <a:t>20</a:t>
            </a:r>
          </a:p>
          <a:p>
            <a:r>
              <a:rPr lang="en-US" altLang="zh-CN" dirty="0" smtClean="0">
                <a:ea typeface="宋体" charset="-122"/>
              </a:rPr>
              <a:t>Max. number of clients limited to 50 by </a:t>
            </a:r>
            <a:r>
              <a:rPr lang="en-US" altLang="zh-CN" dirty="0" err="1" smtClean="0">
                <a:ea typeface="宋体" charset="-122"/>
              </a:rPr>
              <a:t>testbed</a:t>
            </a:r>
            <a:r>
              <a:rPr lang="en-US" altLang="zh-CN" dirty="0" smtClean="0">
                <a:ea typeface="宋体" charset="-122"/>
              </a:rPr>
              <a:t>. </a:t>
            </a:r>
            <a:endParaRPr lang="en-US" altLang="zh-CN" dirty="0" smtClean="0">
              <a:ea typeface="宋体" charset="-122"/>
            </a:endParaRPr>
          </a:p>
          <a:p>
            <a:endParaRPr lang="en-US" altLang="zh-CN" dirty="0">
              <a:ea typeface="宋体" charset="-122"/>
            </a:endParaRPr>
          </a:p>
        </p:txBody>
      </p:sp>
      <p:pic>
        <p:nvPicPr>
          <p:cNvPr id="25604" name="Picture 4" descr="lamb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8400" y="4365104"/>
            <a:ext cx="290587" cy="430831"/>
          </a:xfrm>
          <a:prstGeom prst="rect">
            <a:avLst/>
          </a:prstGeom>
          <a:noFill/>
        </p:spPr>
      </p:pic>
      <p:pic>
        <p:nvPicPr>
          <p:cNvPr id="9" name="Picture 4" descr="lamb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941168"/>
            <a:ext cx="290587" cy="430831"/>
          </a:xfrm>
          <a:prstGeom prst="rect">
            <a:avLst/>
          </a:prstGeom>
          <a:noFill/>
        </p:spPr>
      </p:pic>
      <p:pic>
        <p:nvPicPr>
          <p:cNvPr id="10" name="Picture 2" descr="C:\Users\Mu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11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08CEE-6F69-409C-8D97-94484FD228A7}" type="slidenum">
              <a:rPr lang="en-US" altLang="zh-CN"/>
              <a:pPr/>
              <a:t>2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Outline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1772816"/>
            <a:ext cx="8229600" cy="4525963"/>
          </a:xfrm>
        </p:spPr>
        <p:txBody>
          <a:bodyPr/>
          <a:lstStyle/>
          <a:p>
            <a:r>
              <a:rPr lang="fr-FR" dirty="0"/>
              <a:t>Introduction</a:t>
            </a:r>
          </a:p>
          <a:p>
            <a:r>
              <a:rPr lang="fr-FR" dirty="0"/>
              <a:t>Design</a:t>
            </a:r>
          </a:p>
          <a:p>
            <a:r>
              <a:rPr lang="fr-FR" dirty="0"/>
              <a:t>Implementation</a:t>
            </a:r>
          </a:p>
          <a:p>
            <a:r>
              <a:rPr lang="fr-FR" dirty="0" smtClean="0"/>
              <a:t>Evaluation</a:t>
            </a:r>
            <a:endParaRPr lang="fr-FR" dirty="0"/>
          </a:p>
          <a:p>
            <a:r>
              <a:rPr lang="fr-FR" dirty="0"/>
              <a:t>Conclusions</a:t>
            </a:r>
            <a:endParaRPr lang="en-US" altLang="zh-CN" dirty="0">
              <a:ea typeface="宋体" charset="-122"/>
            </a:endParaRPr>
          </a:p>
        </p:txBody>
      </p:sp>
      <p:pic>
        <p:nvPicPr>
          <p:cNvPr id="7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161F-1ABC-49F9-8F7E-610763399A5C}" type="slidenum">
              <a:rPr lang="en-US" altLang="zh-CN"/>
              <a:pPr/>
              <a:t>20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Configuration parameters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8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dirty="0" smtClean="0"/>
              <a:t>—the </a:t>
            </a:r>
            <a:r>
              <a:rPr lang="en-US" altLang="zh-CN" sz="2800" i="1" dirty="0" smtClean="0"/>
              <a:t>capacity of the protected server, expressed in requests per second.</a:t>
            </a:r>
          </a:p>
          <a:p>
            <a:pPr>
              <a:buNone/>
            </a:pPr>
            <a:r>
              <a:rPr lang="en-US" altLang="zh-CN" sz="2800" dirty="0" smtClean="0"/>
              <a:t>—a </a:t>
            </a:r>
            <a:r>
              <a:rPr lang="en-US" altLang="zh-CN" sz="2800" i="1" dirty="0" smtClean="0"/>
              <a:t>list of URLs and regular expressions that correspond to “hard requests.” </a:t>
            </a:r>
            <a:r>
              <a:rPr lang="en-US" altLang="zh-CN" sz="2800" dirty="0" smtClean="0"/>
              <a:t>Each URL and regular expression is associated with a </a:t>
            </a:r>
            <a:r>
              <a:rPr lang="en-US" altLang="zh-CN" sz="2800" i="1" dirty="0" smtClean="0"/>
              <a:t>difficulty </a:t>
            </a:r>
            <a:r>
              <a:rPr lang="en-US" altLang="zh-CN" sz="2800" i="1" dirty="0" smtClean="0"/>
              <a:t>level.</a:t>
            </a:r>
            <a:endParaRPr lang="en-US" altLang="zh-CN" sz="2800" i="1" dirty="0" smtClean="0"/>
          </a:p>
          <a:p>
            <a:pPr>
              <a:buNone/>
            </a:pPr>
            <a:r>
              <a:rPr lang="en-US" altLang="zh-CN" sz="2800" dirty="0" smtClean="0"/>
              <a:t>—the </a:t>
            </a:r>
            <a:r>
              <a:rPr lang="en-US" altLang="zh-CN" sz="2800" i="1" dirty="0" smtClean="0"/>
              <a:t>name or address of the server.</a:t>
            </a:r>
          </a:p>
          <a:p>
            <a:pPr>
              <a:buNone/>
            </a:pPr>
            <a:r>
              <a:rPr lang="en-US" altLang="zh-CN" sz="2800" dirty="0" smtClean="0"/>
              <a:t>—a custom </a:t>
            </a:r>
            <a:r>
              <a:rPr lang="en-US" altLang="zh-CN" sz="2800" i="1" dirty="0" smtClean="0"/>
              <a:t>“please wait” screen that humans will see while the server is working </a:t>
            </a:r>
            <a:r>
              <a:rPr lang="en-US" altLang="zh-CN" sz="2800" dirty="0" smtClean="0"/>
              <a:t>and while their browser is paying </a:t>
            </a:r>
            <a:r>
              <a:rPr lang="en-US" altLang="zh-CN" sz="2800" dirty="0" smtClean="0"/>
              <a:t>bits.</a:t>
            </a:r>
            <a:endParaRPr lang="en-US" altLang="zh-CN" sz="2800" dirty="0">
              <a:ea typeface="宋体" charset="-122"/>
            </a:endParaRPr>
          </a:p>
        </p:txBody>
      </p:sp>
      <p:pic>
        <p:nvPicPr>
          <p:cNvPr id="6" name="Picture 2" descr="C:\Users\Mu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161F-1ABC-49F9-8F7E-610763399A5C}" type="slidenum">
              <a:rPr lang="en-US" altLang="zh-CN"/>
              <a:pPr/>
              <a:t>21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Implementation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507288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zh-CN" sz="2800" dirty="0" smtClean="0"/>
              <a:t>The Web client requested a “hard” URL(HTTP GET request), the</a:t>
            </a:r>
          </a:p>
          <a:p>
            <a:pPr>
              <a:buNone/>
            </a:pPr>
            <a:r>
              <a:rPr lang="en-US" altLang="zh-CN" sz="2800" dirty="0" smtClean="0"/>
              <a:t>thinner replies with the “please wait</a:t>
            </a:r>
            <a:r>
              <a:rPr lang="en-US" altLang="zh-CN" sz="2800" dirty="0" smtClean="0"/>
              <a:t>”.</a:t>
            </a:r>
            <a:endParaRPr lang="en-US" altLang="zh-CN" sz="2800" dirty="0" smtClean="0"/>
          </a:p>
          <a:p>
            <a:r>
              <a:rPr lang="en-US" altLang="zh-CN" sz="2800" dirty="0" smtClean="0"/>
              <a:t>no other connections to the thinner, thinner returns to the client (1) JavaScript that wipes the “please wait” screen  (2) the contents of the server’s reply.</a:t>
            </a:r>
          </a:p>
          <a:p>
            <a:r>
              <a:rPr lang="en-US" altLang="zh-CN" sz="2800" dirty="0" smtClean="0"/>
              <a:t>other clients are communicating with the client submit, a one-megabyte HTTP POST containing random </a:t>
            </a:r>
            <a:r>
              <a:rPr lang="en-US" altLang="zh-CN" sz="2800" dirty="0" smtClean="0"/>
              <a:t>bytes.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      --The client wins an auction, the thinner terminates the POST and submits the client’s request to the </a:t>
            </a:r>
            <a:r>
              <a:rPr lang="en-US" altLang="zh-CN" sz="2800" dirty="0" smtClean="0"/>
              <a:t>server.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      --The client does not win, then the thinner returns JavaScript that causes the browser to send another POST, and the process described in the previous paragraph repeats.</a:t>
            </a:r>
            <a:endParaRPr lang="en-US" altLang="zh-CN" sz="2800" dirty="0">
              <a:ea typeface="宋体" charset="-122"/>
            </a:endParaRPr>
          </a:p>
        </p:txBody>
      </p:sp>
      <p:pic>
        <p:nvPicPr>
          <p:cNvPr id="6" name="Picture 2" descr="C:\Users\Mu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165272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A658-023E-473F-86A1-1BAF117E14F7}" type="slidenum">
              <a:rPr lang="en-US" altLang="zh-CN"/>
              <a:pPr/>
              <a:t>22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/>
              <a:t>Evaluation</a:t>
            </a:r>
            <a:endParaRPr lang="en-US" altLang="zh-CN" sz="8000" dirty="0">
              <a:ea typeface="宋体" charset="-122"/>
            </a:endParaRPr>
          </a:p>
        </p:txBody>
      </p:sp>
      <p:pic>
        <p:nvPicPr>
          <p:cNvPr id="6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C161F-1ABC-49F9-8F7E-610763399A5C}" type="slidenum">
              <a:rPr lang="en-US" altLang="zh-CN"/>
              <a:pPr/>
              <a:t>23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ea typeface="宋体" charset="-122"/>
              </a:rPr>
              <a:t>Validating the thinner</a:t>
            </a:r>
            <a:r>
              <a:rPr lang="en-US" altLang="zh-CN" dirty="0" smtClean="0">
                <a:latin typeface="Arial"/>
                <a:ea typeface="宋体" charset="-122"/>
              </a:rPr>
              <a:t>’</a:t>
            </a:r>
            <a:r>
              <a:rPr lang="en-US" altLang="zh-CN" dirty="0" smtClean="0">
                <a:ea typeface="宋体" charset="-122"/>
              </a:rPr>
              <a:t>s allocation</a:t>
            </a:r>
            <a:endParaRPr lang="en-US" altLang="zh-CN" dirty="0">
              <a:ea typeface="宋体" charset="-122"/>
            </a:endParaRPr>
          </a:p>
        </p:txBody>
      </p:sp>
      <p:pic>
        <p:nvPicPr>
          <p:cNvPr id="9" name="Content Placeholder 6" descr="fig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03648" y="1484784"/>
            <a:ext cx="6408712" cy="4176464"/>
          </a:xfrm>
        </p:spPr>
      </p:pic>
      <p:pic>
        <p:nvPicPr>
          <p:cNvPr id="6" name="Picture 2" descr="C:\Users\Mu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8801F-9A32-4EEF-B6D7-AB50485FEDAC}" type="slidenum">
              <a:rPr lang="en-US" altLang="zh-CN"/>
              <a:pPr/>
              <a:t>24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Validating the thinner</a:t>
            </a:r>
            <a:r>
              <a:rPr lang="en-US" altLang="zh-CN">
                <a:latin typeface="Arial"/>
                <a:ea typeface="宋体" charset="-122"/>
              </a:rPr>
              <a:t>’</a:t>
            </a:r>
            <a:r>
              <a:rPr lang="en-US" altLang="zh-CN">
                <a:ea typeface="宋体" charset="-122"/>
              </a:rPr>
              <a:t>s allocation</a:t>
            </a:r>
          </a:p>
        </p:txBody>
      </p:sp>
      <p:sp>
        <p:nvSpPr>
          <p:cNvPr id="7" name="矩形 6"/>
          <p:cNvSpPr/>
          <p:nvPr/>
        </p:nvSpPr>
        <p:spPr>
          <a:xfrm>
            <a:off x="2627784" y="5445224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dirty="0" smtClean="0">
                <a:ea typeface="宋体" charset="-122"/>
              </a:rPr>
              <a:t>Setup:  25 good clients, 25 bad clients</a:t>
            </a:r>
          </a:p>
          <a:p>
            <a:pPr>
              <a:buFontTx/>
              <a:buNone/>
            </a:pPr>
            <a:r>
              <a:rPr lang="en-US" altLang="zh-CN" i="1" dirty="0" smtClean="0">
                <a:ea typeface="宋体" charset="-122"/>
              </a:rPr>
              <a:t>Cid </a:t>
            </a:r>
            <a:r>
              <a:rPr lang="en-US" altLang="zh-CN" dirty="0" smtClean="0">
                <a:ea typeface="宋体" charset="-122"/>
              </a:rPr>
              <a:t>= 100 </a:t>
            </a:r>
            <a:r>
              <a:rPr lang="en-US" altLang="zh-CN" i="1" dirty="0" smtClean="0">
                <a:ea typeface="宋体" charset="-122"/>
              </a:rPr>
              <a:t>c = </a:t>
            </a:r>
            <a:r>
              <a:rPr lang="en-US" altLang="zh-CN" dirty="0" smtClean="0">
                <a:ea typeface="宋体" charset="-122"/>
              </a:rPr>
              <a:t>50, 100, 200</a:t>
            </a:r>
            <a:endParaRPr lang="en-US" altLang="zh-CN" dirty="0">
              <a:ea typeface="宋体" charset="-122"/>
            </a:endParaRPr>
          </a:p>
        </p:txBody>
      </p:sp>
      <p:pic>
        <p:nvPicPr>
          <p:cNvPr id="8" name="Content Placeholder 7" descr="fig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75656" y="1412776"/>
            <a:ext cx="5976664" cy="3833416"/>
          </a:xfrm>
        </p:spPr>
      </p:pic>
      <p:pic>
        <p:nvPicPr>
          <p:cNvPr id="9" name="Picture 2" descr="C:\Users\Mu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AC2BA-F807-433C-BB4A-5E7CBAEE3565}" type="slidenum">
              <a:rPr lang="en-US" altLang="zh-CN"/>
              <a:pPr/>
              <a:t>25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Latency cost</a:t>
            </a:r>
          </a:p>
        </p:txBody>
      </p:sp>
      <p:pic>
        <p:nvPicPr>
          <p:cNvPr id="7" name="Content Placeholder 6" descr="fig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47664" y="1484784"/>
            <a:ext cx="6264696" cy="4335782"/>
          </a:xfrm>
        </p:spPr>
      </p:pic>
      <p:pic>
        <p:nvPicPr>
          <p:cNvPr id="8" name="Picture 2" descr="C:\Users\Mu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62B12-A731-4FF0-AA31-3EBF22E10AC9}" type="slidenum">
              <a:rPr lang="en-US" altLang="zh-CN"/>
              <a:pPr/>
              <a:t>26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Byte </a:t>
            </a:r>
            <a:r>
              <a:rPr lang="en-US" altLang="zh-CN" dirty="0" smtClean="0">
                <a:ea typeface="宋体" charset="-122"/>
              </a:rPr>
              <a:t>Cost</a:t>
            </a:r>
            <a:r>
              <a:rPr lang="zh-CN" altLang="en-US" dirty="0" smtClean="0">
                <a:ea typeface="宋体" charset="-122"/>
              </a:rPr>
              <a:t>？？？</a:t>
            </a:r>
            <a:endParaRPr lang="en-US" altLang="zh-CN" dirty="0">
              <a:ea typeface="宋体" charset="-122"/>
            </a:endParaRPr>
          </a:p>
        </p:txBody>
      </p:sp>
      <p:pic>
        <p:nvPicPr>
          <p:cNvPr id="7" name="Content Placeholder 6" descr="fig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91680" y="1484785"/>
            <a:ext cx="6264696" cy="4320480"/>
          </a:xfrm>
        </p:spPr>
      </p:pic>
      <p:pic>
        <p:nvPicPr>
          <p:cNvPr id="8" name="Picture 2" descr="C:\Users\Mu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072-95FD-4B39-A4CA-F9FD6BC308EF}" type="slidenum">
              <a:rPr lang="en-US" altLang="zh-CN"/>
              <a:pPr/>
              <a:t>27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charset="-122"/>
              </a:rPr>
              <a:t>Heterogeneous Network Conditions</a:t>
            </a:r>
          </a:p>
        </p:txBody>
      </p:sp>
      <p:pic>
        <p:nvPicPr>
          <p:cNvPr id="7" name="Content Placeholder 6" descr="fig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835696" y="1484784"/>
            <a:ext cx="5562544" cy="4254997"/>
          </a:xfrm>
        </p:spPr>
      </p:pic>
      <p:pic>
        <p:nvPicPr>
          <p:cNvPr id="8" name="Picture 2" descr="C:\Users\Mu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DDCE4-C6C0-45A3-8197-1B9A41288583}" type="slidenum">
              <a:rPr lang="en-US" altLang="zh-CN"/>
              <a:pPr/>
              <a:t>28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charset="-122"/>
              </a:rPr>
              <a:t>Heterogeneous Network Conditions</a:t>
            </a:r>
            <a:endParaRPr lang="en-US" altLang="zh-CN">
              <a:ea typeface="宋体" charset="-122"/>
            </a:endParaRPr>
          </a:p>
        </p:txBody>
      </p:sp>
      <p:pic>
        <p:nvPicPr>
          <p:cNvPr id="7" name="Content Placeholder 6" descr="fig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15616" y="1484785"/>
            <a:ext cx="6984776" cy="4320480"/>
          </a:xfrm>
        </p:spPr>
      </p:pic>
      <p:pic>
        <p:nvPicPr>
          <p:cNvPr id="8" name="Picture 2" descr="C:\Users\Mu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D7BA6-D2E4-4428-91CB-6CE6FA94B0CE}" type="slidenum">
              <a:rPr lang="en-US" altLang="zh-CN"/>
              <a:pPr/>
              <a:t>29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charset="-122"/>
              </a:rPr>
              <a:t>Heterogeneous Network Conditions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Good clients with long RTTs do worse than any bad clients</a:t>
            </a:r>
          </a:p>
          <a:p>
            <a:r>
              <a:rPr lang="en-US" altLang="zh-CN">
                <a:latin typeface="Arial"/>
                <a:ea typeface="宋体" charset="-122"/>
              </a:rPr>
              <a:t>“</a:t>
            </a:r>
            <a:r>
              <a:rPr lang="en-US" altLang="zh-CN">
                <a:ea typeface="宋体" charset="-122"/>
              </a:rPr>
              <a:t>Effect is limited</a:t>
            </a:r>
            <a:r>
              <a:rPr lang="en-US" altLang="zh-CN">
                <a:latin typeface="Arial"/>
                <a:ea typeface="宋体" charset="-122"/>
              </a:rPr>
              <a:t>”</a:t>
            </a:r>
            <a:endParaRPr lang="en-US" altLang="zh-CN">
              <a:ea typeface="宋体" charset="-122"/>
            </a:endParaRPr>
          </a:p>
          <a:p>
            <a:pPr lvl="1"/>
            <a:r>
              <a:rPr lang="en-US" altLang="zh-CN">
                <a:ea typeface="宋体" charset="-122"/>
              </a:rPr>
              <a:t>No one gets &gt; 2*ideal</a:t>
            </a:r>
          </a:p>
          <a:p>
            <a:pPr lvl="1"/>
            <a:r>
              <a:rPr lang="en-US" altLang="zh-CN">
                <a:ea typeface="宋体" charset="-122"/>
              </a:rPr>
              <a:t>No one gets &lt; 1/2*ideal</a:t>
            </a:r>
          </a:p>
        </p:txBody>
      </p:sp>
      <p:pic>
        <p:nvPicPr>
          <p:cNvPr id="7" name="Picture 2" descr="C:\Users\Mu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4867A-D194-4071-BFDB-C9ED8946EF7C}" type="slidenum">
              <a:rPr lang="en-US" altLang="zh-CN"/>
              <a:pPr/>
              <a:t>3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2420888"/>
            <a:ext cx="6096000" cy="5635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fr-FR" sz="8000" dirty="0"/>
              <a:t>Introduction</a:t>
            </a:r>
            <a:endParaRPr lang="en-US" altLang="zh-CN" sz="8000" dirty="0">
              <a:ea typeface="宋体" charset="-122"/>
            </a:endParaRPr>
          </a:p>
        </p:txBody>
      </p:sp>
      <p:pic>
        <p:nvPicPr>
          <p:cNvPr id="6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683A-A562-48DF-8ACA-830D79AE8293}" type="slidenum">
              <a:rPr lang="en-US" altLang="zh-CN"/>
              <a:pPr/>
              <a:t>30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>
                <a:ea typeface="宋体" charset="-122"/>
              </a:rPr>
              <a:t>Good and Bad Sharing a Bottleneck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556792"/>
            <a:ext cx="633670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Users\Mu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94188" y="3179763"/>
              <a:ext cx="173037" cy="301625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278359" y="3116415"/>
                <a:ext cx="204694" cy="4283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278313" y="3111500"/>
              <a:ext cx="274637" cy="755650"/>
            </p14:xfrm>
          </p:contentPart>
        </mc:Choice>
        <mc:Fallback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62475" y="3048139"/>
                <a:ext cx="306672" cy="88273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7683A-A562-48DF-8ACA-830D79AE8293}" type="slidenum">
              <a:rPr lang="en-US" altLang="zh-CN"/>
              <a:pPr/>
              <a:t>31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>
                <a:ea typeface="宋体" charset="-122"/>
              </a:rPr>
              <a:t>Good and Bad Sharing a Bottleneck</a:t>
            </a:r>
          </a:p>
        </p:txBody>
      </p:sp>
      <p:pic>
        <p:nvPicPr>
          <p:cNvPr id="46085" name="Picture 5" descr="fig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484784"/>
            <a:ext cx="6120679" cy="4176464"/>
          </a:xfrm>
          <a:prstGeom prst="rect">
            <a:avLst/>
          </a:prstGeom>
          <a:noFill/>
        </p:spPr>
      </p:pic>
      <p:pic>
        <p:nvPicPr>
          <p:cNvPr id="8" name="Picture 8" descr="C:\Users\Mu\AppData\Roaming\Tencent\Users\116499610\QQ\WinTemp\RichOle\R1~H`I6H@T@YAXUX%@ICHJ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5733256"/>
            <a:ext cx="4824536" cy="648072"/>
          </a:xfrm>
          <a:prstGeom prst="rect">
            <a:avLst/>
          </a:prstGeom>
          <a:noFill/>
        </p:spPr>
      </p:pic>
      <p:pic>
        <p:nvPicPr>
          <p:cNvPr id="9" name="Picture 2" descr="C:\Users\Mu\Desktop\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10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851275" y="3860800"/>
              <a:ext cx="42863" cy="155575"/>
            </p14:xfrm>
          </p:contentPart>
        </mc:Choice>
        <mc:Fallback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844792" y="3854318"/>
                <a:ext cx="55830" cy="1685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95738" y="3860800"/>
              <a:ext cx="249237" cy="206375"/>
            </p14:xfrm>
          </p:contentPart>
        </mc:Choice>
        <mc:Fallback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89255" y="3854317"/>
                <a:ext cx="262203" cy="219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05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08625" y="3933825"/>
              <a:ext cx="249238" cy="206375"/>
            </p14:xfrm>
          </p:contentPart>
        </mc:Choice>
        <mc:Fallback>
          <p:pic>
            <p:nvPicPr>
              <p:cNvPr id="205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502142" y="3927342"/>
                <a:ext cx="262204" cy="219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5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164388" y="3933825"/>
              <a:ext cx="249237" cy="206375"/>
            </p14:xfrm>
          </p:contentPart>
        </mc:Choice>
        <mc:Fallback>
          <p:pic>
            <p:nvPicPr>
              <p:cNvPr id="205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157905" y="3927342"/>
                <a:ext cx="262203" cy="2193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05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64163" y="3933825"/>
              <a:ext cx="42862" cy="155575"/>
            </p14:xfrm>
          </p:contentPart>
        </mc:Choice>
        <mc:Fallback>
          <p:pic>
            <p:nvPicPr>
              <p:cNvPr id="205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357680" y="3927343"/>
                <a:ext cx="55829" cy="1685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05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7019925" y="3933825"/>
              <a:ext cx="42863" cy="155575"/>
            </p14:xfrm>
          </p:contentPart>
        </mc:Choice>
        <mc:Fallback>
          <p:pic>
            <p:nvPicPr>
              <p:cNvPr id="205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013442" y="3927343"/>
                <a:ext cx="55830" cy="1685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059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960813" y="4046538"/>
              <a:ext cx="3146425" cy="77787"/>
            </p14:xfrm>
          </p:contentPart>
        </mc:Choice>
        <mc:Fallback>
          <p:pic>
            <p:nvPicPr>
              <p:cNvPr id="2059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954333" y="4040086"/>
                <a:ext cx="3159385" cy="90692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E8C50-48D5-4852-A499-2E81AF1D2FDC}" type="slidenum">
              <a:rPr lang="en-US" altLang="zh-CN"/>
              <a:pPr/>
              <a:t>32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>
                <a:ea typeface="宋体" charset="-122"/>
              </a:rPr>
              <a:t>Impact of speak-up on other traffic</a:t>
            </a:r>
          </a:p>
        </p:txBody>
      </p:sp>
      <p:pic>
        <p:nvPicPr>
          <p:cNvPr id="50181" name="Picture 5" descr="fig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628800"/>
            <a:ext cx="5328592" cy="4114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868144" y="1844824"/>
            <a:ext cx="29888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Setup:</a:t>
            </a:r>
          </a:p>
          <a:p>
            <a:r>
              <a:rPr lang="en-US" altLang="zh-CN" sz="1700" dirty="0" smtClean="0"/>
              <a:t>10 good speak-up clients, </a:t>
            </a:r>
          </a:p>
          <a:p>
            <a:r>
              <a:rPr lang="en-US" altLang="zh-CN" sz="1700" dirty="0" smtClean="0"/>
              <a:t>2 </a:t>
            </a:r>
            <a:r>
              <a:rPr lang="en-US" altLang="zh-CN" sz="1700" dirty="0" err="1" smtClean="0"/>
              <a:t>Mbits</a:t>
            </a:r>
            <a:r>
              <a:rPr lang="en-US" altLang="zh-CN" sz="1700" dirty="0" smtClean="0"/>
              <a:t>/s;</a:t>
            </a:r>
          </a:p>
          <a:p>
            <a:r>
              <a:rPr lang="en-US" altLang="zh-CN" sz="1700" i="1" dirty="0" smtClean="0"/>
              <a:t>H, a host that runs the HTTP client </a:t>
            </a:r>
            <a:r>
              <a:rPr lang="en-US" altLang="zh-CN" sz="1700" i="1" dirty="0" err="1" smtClean="0"/>
              <a:t>wget</a:t>
            </a:r>
            <a:r>
              <a:rPr lang="en-US" altLang="zh-CN" sz="1700" i="1" dirty="0" smtClean="0"/>
              <a:t>.  </a:t>
            </a:r>
            <a:r>
              <a:rPr lang="en-US" altLang="zh-CN" sz="1700" dirty="0" smtClean="0"/>
              <a:t>2 </a:t>
            </a:r>
            <a:r>
              <a:rPr lang="en-US" altLang="zh-CN" sz="1700" dirty="0" err="1" smtClean="0"/>
              <a:t>Mbits</a:t>
            </a:r>
            <a:r>
              <a:rPr lang="en-US" altLang="zh-CN" sz="1700" dirty="0" smtClean="0"/>
              <a:t>/s;</a:t>
            </a:r>
            <a:endParaRPr lang="en-US" altLang="zh-CN" sz="1700" i="1" dirty="0" smtClean="0"/>
          </a:p>
          <a:p>
            <a:r>
              <a:rPr lang="en-US" altLang="zh-CN" sz="1700" dirty="0" smtClean="0"/>
              <a:t>Bottleneck link, </a:t>
            </a:r>
            <a:r>
              <a:rPr lang="en-US" altLang="zh-CN" sz="1700" i="1" dirty="0" smtClean="0"/>
              <a:t>m: </a:t>
            </a:r>
            <a:r>
              <a:rPr lang="en-US" altLang="zh-CN" sz="1700" dirty="0" smtClean="0"/>
              <a:t>1 </a:t>
            </a:r>
            <a:r>
              <a:rPr lang="en-US" altLang="zh-CN" sz="1700" dirty="0" err="1" smtClean="0"/>
              <a:t>Mbit</a:t>
            </a:r>
            <a:r>
              <a:rPr lang="en-US" altLang="zh-CN" sz="1700" dirty="0" smtClean="0"/>
              <a:t>/s;</a:t>
            </a:r>
          </a:p>
          <a:p>
            <a:r>
              <a:rPr lang="en-US" altLang="zh-CN" sz="1700" dirty="0" smtClean="0"/>
              <a:t>one-way delay 100 ms;</a:t>
            </a:r>
          </a:p>
          <a:p>
            <a:r>
              <a:rPr lang="en-US" altLang="zh-CN" dirty="0" smtClean="0"/>
              <a:t>the thinner and </a:t>
            </a:r>
            <a:r>
              <a:rPr lang="en-US" altLang="zh-CN" i="1" dirty="0" smtClean="0"/>
              <a:t>S. </a:t>
            </a:r>
          </a:p>
          <a:p>
            <a:endParaRPr lang="en-US" altLang="zh-CN" i="1" dirty="0" smtClean="0"/>
          </a:p>
          <a:p>
            <a:r>
              <a:rPr lang="en-US" altLang="zh-CN" i="1" dirty="0" smtClean="0"/>
              <a:t>In each experiment,</a:t>
            </a:r>
          </a:p>
          <a:p>
            <a:r>
              <a:rPr lang="en-US" altLang="zh-CN" i="1" dirty="0" smtClean="0"/>
              <a:t>H downloads a file from S 100 </a:t>
            </a:r>
            <a:r>
              <a:rPr lang="en-US" altLang="zh-CN" i="1" dirty="0" smtClean="0"/>
              <a:t>times.</a:t>
            </a:r>
            <a:endParaRPr lang="zh-CN" altLang="en-US" dirty="0"/>
          </a:p>
        </p:txBody>
      </p:sp>
      <p:pic>
        <p:nvPicPr>
          <p:cNvPr id="8" name="Picture 2" descr="C:\Users\Mu\Desktop\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F0C9-ACBB-42AD-92CE-39771893B541}" type="slidenum">
              <a:rPr lang="en-US" altLang="zh-CN"/>
              <a:pPr/>
              <a:t>33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2420888"/>
            <a:ext cx="6696744" cy="2969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8000" dirty="0"/>
              <a:t>Conclusions</a:t>
            </a:r>
            <a:endParaRPr lang="en-US" altLang="zh-CN" sz="8000" dirty="0">
              <a:ea typeface="宋体" charset="-122"/>
            </a:endParaRPr>
          </a:p>
        </p:txBody>
      </p:sp>
      <p:pic>
        <p:nvPicPr>
          <p:cNvPr id="6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19D4AF-8C9E-46B4-9F6F-4DFBDBDE26C8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Conclusions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47800"/>
            <a:ext cx="8424936" cy="41148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This article presents the design, implementation, analysis, and experimental evaluation of </a:t>
            </a:r>
            <a:r>
              <a:rPr lang="en-US" altLang="zh-CN" i="1" dirty="0" smtClean="0"/>
              <a:t>speak-up, </a:t>
            </a:r>
            <a:r>
              <a:rPr lang="en-US" altLang="zh-CN" dirty="0" smtClean="0"/>
              <a:t>a defense against </a:t>
            </a:r>
            <a:r>
              <a:rPr lang="en-US" altLang="zh-CN" i="1" dirty="0" smtClean="0"/>
              <a:t>application-level distributed denial-of-service (</a:t>
            </a:r>
            <a:r>
              <a:rPr lang="en-US" altLang="zh-CN" i="1" dirty="0" err="1" smtClean="0"/>
              <a:t>DDoS</a:t>
            </a:r>
            <a:r>
              <a:rPr lang="en-US" altLang="zh-CN" i="1" dirty="0" smtClean="0"/>
              <a:t>).</a:t>
            </a:r>
          </a:p>
          <a:p>
            <a:r>
              <a:rPr lang="en-US" altLang="zh-CN" dirty="0" smtClean="0"/>
              <a:t>With speak-up, a victimized server encourages all clients, resources permitting, </a:t>
            </a:r>
            <a:r>
              <a:rPr lang="en-US" altLang="zh-CN" i="1" dirty="0" smtClean="0"/>
              <a:t>to automatically send higher volumes of traffic.</a:t>
            </a:r>
            <a:endParaRPr lang="en-US" b="1" dirty="0" smtClean="0">
              <a:solidFill>
                <a:schemeClr val="folHlink"/>
              </a:solidFill>
              <a:latin typeface="Comic Sans MS" pitchFamily="66" charset="0"/>
            </a:endParaRPr>
          </a:p>
        </p:txBody>
      </p:sp>
      <p:pic>
        <p:nvPicPr>
          <p:cNvPr id="7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A497-AC54-47C4-92C0-0720B999D4C5}" type="slidenum">
              <a:rPr lang="en-US" altLang="zh-CN"/>
              <a:pPr/>
              <a:t>35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Conclusions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Advantages</a:t>
            </a:r>
            <a:endParaRPr lang="en-US" altLang="zh-CN" sz="2800" dirty="0">
              <a:ea typeface="宋体" charset="-122"/>
            </a:endParaRPr>
          </a:p>
          <a:p>
            <a:pPr lvl="1"/>
            <a:r>
              <a:rPr lang="en-US" altLang="zh-CN" sz="2400" dirty="0">
                <a:ea typeface="宋体" charset="-122"/>
              </a:rPr>
              <a:t>Network elements don</a:t>
            </a:r>
            <a:r>
              <a:rPr lang="en-US" altLang="zh-CN" sz="2400" dirty="0">
                <a:latin typeface="Arial"/>
                <a:ea typeface="宋体" charset="-122"/>
              </a:rPr>
              <a:t>’</a:t>
            </a:r>
            <a:r>
              <a:rPr lang="en-US" altLang="zh-CN" sz="2400" dirty="0">
                <a:ea typeface="宋体" charset="-122"/>
              </a:rPr>
              <a:t>t need to </a:t>
            </a:r>
            <a:r>
              <a:rPr lang="en-US" altLang="zh-CN" sz="2400" dirty="0" smtClean="0">
                <a:ea typeface="宋体" charset="-122"/>
              </a:rPr>
              <a:t>change.</a:t>
            </a:r>
            <a:endParaRPr lang="en-US" altLang="zh-CN" sz="2400" dirty="0">
              <a:ea typeface="宋体" charset="-122"/>
            </a:endParaRPr>
          </a:p>
          <a:p>
            <a:pPr lvl="1"/>
            <a:r>
              <a:rPr lang="en-US" altLang="zh-CN" sz="2400" dirty="0">
                <a:ea typeface="宋体" charset="-122"/>
              </a:rPr>
              <a:t>Only need to modify servers and add </a:t>
            </a:r>
            <a:r>
              <a:rPr lang="en-US" altLang="zh-CN" sz="2400" dirty="0" smtClean="0">
                <a:ea typeface="宋体" charset="-122"/>
              </a:rPr>
              <a:t>thinners.</a:t>
            </a:r>
            <a:endParaRPr lang="en-US" altLang="zh-CN" sz="2400" dirty="0">
              <a:ea typeface="宋体" charset="-122"/>
            </a:endParaRPr>
          </a:p>
          <a:p>
            <a:r>
              <a:rPr lang="en-US" altLang="zh-CN" sz="2800" dirty="0" smtClean="0">
                <a:ea typeface="宋体" charset="-122"/>
              </a:rPr>
              <a:t>Disadvantages</a:t>
            </a:r>
            <a:endParaRPr lang="en-US" altLang="zh-CN" sz="2800" dirty="0">
              <a:ea typeface="宋体" charset="-122"/>
            </a:endParaRPr>
          </a:p>
          <a:p>
            <a:pPr lvl="1"/>
            <a:r>
              <a:rPr lang="en-US" altLang="zh-CN" sz="2400" dirty="0">
                <a:ea typeface="宋体" charset="-122"/>
              </a:rPr>
              <a:t>Everyone floods, so harder to detect bad </a:t>
            </a:r>
            <a:r>
              <a:rPr lang="en-US" altLang="zh-CN" sz="2400" dirty="0" smtClean="0">
                <a:ea typeface="宋体" charset="-122"/>
              </a:rPr>
              <a:t>clients.</a:t>
            </a:r>
            <a:endParaRPr lang="en-US" altLang="zh-CN" sz="2400" dirty="0">
              <a:ea typeface="宋体" charset="-122"/>
            </a:endParaRPr>
          </a:p>
          <a:p>
            <a:pPr lvl="1"/>
            <a:r>
              <a:rPr lang="en-US" altLang="zh-CN" sz="2400" dirty="0">
                <a:ea typeface="宋体" charset="-122"/>
              </a:rPr>
              <a:t>Hurts edge </a:t>
            </a:r>
            <a:r>
              <a:rPr lang="en-US" altLang="zh-CN" sz="2400" dirty="0" smtClean="0">
                <a:ea typeface="宋体" charset="-122"/>
              </a:rPr>
              <a:t>networks.</a:t>
            </a:r>
            <a:endParaRPr lang="en-US" altLang="zh-CN" sz="2400" dirty="0">
              <a:ea typeface="宋体" charset="-122"/>
            </a:endParaRPr>
          </a:p>
          <a:p>
            <a:pPr lvl="1"/>
            <a:r>
              <a:rPr lang="en-US" altLang="zh-CN" sz="2400" dirty="0">
                <a:ea typeface="宋体" charset="-122"/>
              </a:rPr>
              <a:t>Rendered useless if access links to thinner are </a:t>
            </a:r>
            <a:r>
              <a:rPr lang="en-US" altLang="zh-CN" sz="2400" dirty="0" smtClean="0">
                <a:ea typeface="宋体" charset="-122"/>
              </a:rPr>
              <a:t>saturated.</a:t>
            </a:r>
            <a:endParaRPr lang="en-US" altLang="zh-CN" sz="2400" dirty="0">
              <a:ea typeface="宋体" charset="-122"/>
            </a:endParaRPr>
          </a:p>
        </p:txBody>
      </p:sp>
      <p:pic>
        <p:nvPicPr>
          <p:cNvPr id="7" name="Picture 2" descr="C:\Users\Mu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9F0C9-ACBB-42AD-92CE-39771893B541}" type="slidenum">
              <a:rPr lang="en-US" altLang="zh-CN"/>
              <a:pPr/>
              <a:t>36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2420888"/>
            <a:ext cx="6696744" cy="29691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altLang="zh-CN" sz="8000" dirty="0" smtClean="0"/>
              <a:t>Questions?</a:t>
            </a:r>
            <a:endParaRPr lang="en-US" altLang="zh-CN" sz="8000" dirty="0">
              <a:ea typeface="宋体" charset="-122"/>
            </a:endParaRPr>
          </a:p>
        </p:txBody>
      </p:sp>
      <p:pic>
        <p:nvPicPr>
          <p:cNvPr id="6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41A81-466E-4928-9B60-60783A550F69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Application level </a:t>
            </a:r>
            <a:r>
              <a:rPr lang="en-US" sz="2800" dirty="0" err="1" smtClean="0"/>
              <a:t>DDoS</a:t>
            </a:r>
            <a:r>
              <a:rPr lang="en-US" sz="2800" dirty="0" smtClean="0"/>
              <a:t> – It is </a:t>
            </a:r>
            <a:r>
              <a:rPr lang="en-US" altLang="zh-CN" sz="2800" dirty="0" smtClean="0"/>
              <a:t>a noxious attack in which computer criminals mimic legitimate client behavior by sending proper-looking requests, often via compromised and commandeered hosts known as </a:t>
            </a:r>
            <a:r>
              <a:rPr lang="en-US" altLang="zh-CN" sz="2800" i="1" dirty="0" smtClean="0"/>
              <a:t>bots.</a:t>
            </a:r>
            <a:endParaRPr lang="en-US" altLang="zh-CN" sz="2800" i="1" dirty="0" smtClean="0"/>
          </a:p>
          <a:p>
            <a:endParaRPr lang="en-US" sz="2800" dirty="0" smtClean="0"/>
          </a:p>
          <a:p>
            <a:r>
              <a:rPr lang="en-US" altLang="zh-CN" sz="2800" dirty="0" smtClean="0">
                <a:ea typeface="宋体" charset="-122"/>
              </a:rPr>
              <a:t>Attacker sends proper looking requests to waste server</a:t>
            </a:r>
            <a:r>
              <a:rPr lang="en-US" altLang="zh-CN" sz="2800" dirty="0" smtClean="0">
                <a:latin typeface="Arial"/>
                <a:ea typeface="宋体" charset="-122"/>
              </a:rPr>
              <a:t>’</a:t>
            </a:r>
            <a:r>
              <a:rPr lang="en-US" altLang="zh-CN" sz="2800" dirty="0" smtClean="0">
                <a:ea typeface="宋体" charset="-122"/>
              </a:rPr>
              <a:t>s resources; Overwhelms server, not access </a:t>
            </a:r>
            <a:r>
              <a:rPr lang="en-US" altLang="zh-CN" sz="2800" dirty="0" smtClean="0">
                <a:ea typeface="宋体" charset="-122"/>
              </a:rPr>
              <a:t>links.</a:t>
            </a:r>
            <a:endParaRPr lang="en-US" altLang="zh-CN" sz="2800" dirty="0">
              <a:ea typeface="宋体" charset="-122"/>
            </a:endParaRPr>
          </a:p>
        </p:txBody>
      </p:sp>
      <p:pic>
        <p:nvPicPr>
          <p:cNvPr id="5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E941A81-466E-4928-9B60-60783A550F69}" type="slidenum">
              <a:rPr lang="en-US" altLang="zh-CN"/>
              <a:pPr algn="l"/>
              <a:t>5</a:t>
            </a:fld>
            <a:endParaRPr lang="en-US" altLang="zh-CN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 smtClean="0"/>
              <a:t>Far less bandwidth is required: the victim’s computational resources—disks, CPUs, memory, application server licenses, etc.—can often be depleted by proper-looking requests long before its access link is </a:t>
            </a:r>
            <a:r>
              <a:rPr lang="en-US" altLang="zh-CN" sz="2800" dirty="0" smtClean="0"/>
              <a:t>saturated.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The attack traffic is “in-band,” it is harder to identify and thus more </a:t>
            </a:r>
            <a:r>
              <a:rPr lang="en-US" altLang="zh-CN" sz="2800" dirty="0" smtClean="0"/>
              <a:t>potent.</a:t>
            </a:r>
            <a:endParaRPr lang="en-US" altLang="zh-CN" sz="2800" dirty="0" smtClean="0"/>
          </a:p>
          <a:p>
            <a:endParaRPr lang="en-US" altLang="zh-CN" sz="2800" dirty="0">
              <a:ea typeface="宋体" charset="-122"/>
            </a:endParaRPr>
          </a:p>
        </p:txBody>
      </p:sp>
      <p:pic>
        <p:nvPicPr>
          <p:cNvPr id="5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E661054-2A15-4AF3-9046-EBA4101FAF14}" type="slidenum">
              <a:rPr lang="en-US" altLang="zh-CN"/>
              <a:pPr algn="l"/>
              <a:t>6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Three categories of </a:t>
            </a:r>
            <a:r>
              <a:rPr lang="en-US" altLang="zh-CN" dirty="0">
                <a:ea typeface="宋体" charset="-122"/>
              </a:rPr>
              <a:t>Defenses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Overprovision computation resources </a:t>
            </a:r>
            <a:r>
              <a:rPr lang="en-US" altLang="zh-CN" dirty="0" smtClean="0">
                <a:ea typeface="宋体" charset="-122"/>
              </a:rPr>
              <a:t>massively</a:t>
            </a:r>
            <a:r>
              <a:rPr lang="en-US" altLang="zh-CN" dirty="0" smtClean="0"/>
              <a:t> </a:t>
            </a:r>
          </a:p>
          <a:p>
            <a:endParaRPr lang="en-US" altLang="zh-CN" dirty="0">
              <a:ea typeface="宋体" charset="-122"/>
            </a:endParaRPr>
          </a:p>
          <a:p>
            <a:r>
              <a:rPr lang="en-US" altLang="zh-CN" dirty="0">
                <a:ea typeface="宋体" charset="-122"/>
              </a:rPr>
              <a:t>Detect and </a:t>
            </a:r>
            <a:r>
              <a:rPr lang="en-US" altLang="zh-CN" dirty="0" smtClean="0">
                <a:ea typeface="宋体" charset="-122"/>
              </a:rPr>
              <a:t>block</a:t>
            </a:r>
          </a:p>
          <a:p>
            <a:endParaRPr lang="en-US" altLang="zh-CN" dirty="0">
              <a:ea typeface="宋体" charset="-122"/>
            </a:endParaRPr>
          </a:p>
          <a:p>
            <a:r>
              <a:rPr lang="en-US" altLang="zh-CN" i="1" dirty="0" smtClean="0"/>
              <a:t>Resource-based </a:t>
            </a:r>
            <a:r>
              <a:rPr lang="en-US" altLang="zh-CN" dirty="0" smtClean="0"/>
              <a:t>defenses</a:t>
            </a:r>
            <a:endParaRPr lang="en-US" altLang="zh-CN" dirty="0">
              <a:ea typeface="宋体" charset="-122"/>
            </a:endParaRPr>
          </a:p>
        </p:txBody>
      </p:sp>
      <p:pic>
        <p:nvPicPr>
          <p:cNvPr id="7" name="Picture 2" descr="C:\Users\Mu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3184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D3446-1360-40A8-87A3-98EED3287356}" type="slidenum">
              <a:rPr lang="en-US" altLang="zh-CN"/>
              <a:pPr/>
              <a:t>7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charset="-122"/>
              </a:rPr>
              <a:t>Speak-up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It</a:t>
            </a:r>
            <a:r>
              <a:rPr lang="en-US" altLang="zh-CN" dirty="0">
                <a:latin typeface="Arial"/>
                <a:ea typeface="宋体" charset="-122"/>
              </a:rPr>
              <a:t>’</a:t>
            </a:r>
            <a:r>
              <a:rPr lang="en-US" altLang="zh-CN" dirty="0">
                <a:ea typeface="宋体" charset="-122"/>
              </a:rPr>
              <a:t>s a </a:t>
            </a:r>
            <a:r>
              <a:rPr lang="en-US" altLang="zh-CN" dirty="0" smtClean="0">
                <a:ea typeface="宋体" charset="-122"/>
              </a:rPr>
              <a:t>Resource-based </a:t>
            </a:r>
            <a:r>
              <a:rPr lang="en-US" altLang="zh-CN" dirty="0">
                <a:ea typeface="宋体" charset="-122"/>
              </a:rPr>
              <a:t>defense that uses </a:t>
            </a:r>
            <a:r>
              <a:rPr lang="en-US" altLang="zh-CN" i="1" dirty="0">
                <a:ea typeface="宋体" charset="-122"/>
              </a:rPr>
              <a:t>bandwidth</a:t>
            </a:r>
            <a:r>
              <a:rPr lang="en-US" altLang="zh-CN" dirty="0">
                <a:ea typeface="宋体" charset="-122"/>
              </a:rPr>
              <a:t> as the </a:t>
            </a:r>
            <a:r>
              <a:rPr lang="en-US" altLang="zh-CN" dirty="0" smtClean="0">
                <a:ea typeface="宋体" charset="-122"/>
              </a:rPr>
              <a:t>currency.</a:t>
            </a:r>
            <a:endParaRPr lang="en-US" altLang="zh-CN" dirty="0">
              <a:ea typeface="宋体" charset="-122"/>
            </a:endParaRPr>
          </a:p>
          <a:p>
            <a:pPr lvl="1"/>
            <a:r>
              <a:rPr lang="en-US" altLang="zh-CN" dirty="0">
                <a:ea typeface="宋体" charset="-122"/>
              </a:rPr>
              <a:t>Claim:  attackers use most of their available bandwidth during attacks, victims </a:t>
            </a:r>
            <a:r>
              <a:rPr lang="en-US" altLang="zh-CN" dirty="0" smtClean="0">
                <a:ea typeface="宋体" charset="-122"/>
              </a:rPr>
              <a:t>do not. </a:t>
            </a:r>
            <a:endParaRPr lang="en-US" altLang="zh-CN" dirty="0">
              <a:ea typeface="宋体" charset="-122"/>
            </a:endParaRPr>
          </a:p>
          <a:p>
            <a:pPr lvl="1"/>
            <a:r>
              <a:rPr lang="en-US" altLang="zh-CN" dirty="0">
                <a:ea typeface="宋体" charset="-122"/>
              </a:rPr>
              <a:t>Use </a:t>
            </a:r>
            <a:r>
              <a:rPr lang="en-US" altLang="zh-CN" i="1" dirty="0">
                <a:ea typeface="宋体" charset="-122"/>
              </a:rPr>
              <a:t>encouragement </a:t>
            </a:r>
            <a:r>
              <a:rPr lang="en-US" altLang="zh-CN" dirty="0">
                <a:ea typeface="宋体" charset="-122"/>
              </a:rPr>
              <a:t>to make victims send more traffic so they are better represented at the </a:t>
            </a:r>
            <a:r>
              <a:rPr lang="en-US" altLang="zh-CN" dirty="0" smtClean="0">
                <a:ea typeface="宋体" charset="-122"/>
              </a:rPr>
              <a:t>server.</a:t>
            </a:r>
            <a:endParaRPr lang="en-US" altLang="zh-CN" dirty="0">
              <a:ea typeface="宋体" charset="-122"/>
            </a:endParaRPr>
          </a:p>
        </p:txBody>
      </p:sp>
      <p:pic>
        <p:nvPicPr>
          <p:cNvPr id="7" name="Picture 2" descr="C:\Users\Mu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C0EA8-DD22-4D23-8F7F-F7AD9155419A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Threat Model  ???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attacker can send difficult requests intentionally.</a:t>
            </a:r>
          </a:p>
          <a:p>
            <a:pPr eaLnBrk="1" hangingPunct="1">
              <a:defRPr/>
            </a:pPr>
            <a:r>
              <a:rPr lang="en-US" dirty="0" smtClean="0"/>
              <a:t>An attacker can repeatedly request service from a site while having different IP addresses.</a:t>
            </a:r>
          </a:p>
        </p:txBody>
      </p:sp>
      <p:pic>
        <p:nvPicPr>
          <p:cNvPr id="5" name="Picture 2" descr="C:\Users\Mu\Desktop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E7CFD-64C2-4A86-AB30-D99D7C53CCC5}" type="slidenum">
              <a:rPr lang="en-US" altLang="zh-CN"/>
              <a:pPr/>
              <a:t>9</a:t>
            </a:fld>
            <a:r>
              <a:rPr lang="en-US" altLang="zh-CN">
                <a:latin typeface="Comic Sans MS" pitchFamily="66" charset="0"/>
              </a:rPr>
              <a:t> 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charset="-122"/>
              </a:rPr>
              <a:t>Two conditions to make it </a:t>
            </a:r>
            <a:r>
              <a:rPr lang="en-US" altLang="zh-CN" dirty="0" smtClean="0">
                <a:ea typeface="宋体" charset="-122"/>
              </a:rPr>
              <a:t>work</a:t>
            </a:r>
            <a:endParaRPr lang="en-US" altLang="zh-CN" dirty="0">
              <a:ea typeface="宋体" charset="-122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>
                <a:ea typeface="宋体" charset="-122"/>
              </a:rPr>
              <a:t>Adequate Client Bandwidth</a:t>
            </a:r>
            <a:r>
              <a:rPr lang="en-US" altLang="zh-CN" dirty="0" smtClean="0">
                <a:ea typeface="宋体" charset="-122"/>
              </a:rPr>
              <a:t>: </a:t>
            </a:r>
            <a:r>
              <a:rPr lang="en-US" altLang="zh-CN" dirty="0" smtClean="0"/>
              <a:t>the good clients must have in total roughly the same order of magnitude (or more) bandwidth than the attacking </a:t>
            </a:r>
            <a:r>
              <a:rPr lang="en-US" altLang="zh-CN" dirty="0" smtClean="0"/>
              <a:t>clients. </a:t>
            </a:r>
            <a:endParaRPr lang="en-US" altLang="zh-CN" sz="1300" dirty="0" smtClean="0"/>
          </a:p>
          <a:p>
            <a:endParaRPr lang="en-US" altLang="zh-CN" sz="1300" dirty="0">
              <a:ea typeface="宋体" charset="-122"/>
            </a:endParaRPr>
          </a:p>
          <a:p>
            <a:r>
              <a:rPr lang="en-US" altLang="zh-CN" b="1" dirty="0" smtClean="0">
                <a:ea typeface="宋体" charset="-122"/>
              </a:rPr>
              <a:t>Adequate Link </a:t>
            </a:r>
            <a:r>
              <a:rPr lang="en-US" altLang="zh-CN" b="1" dirty="0">
                <a:ea typeface="宋体" charset="-122"/>
              </a:rPr>
              <a:t>Bandwidth</a:t>
            </a:r>
            <a:r>
              <a:rPr lang="en-US" altLang="zh-CN" dirty="0">
                <a:ea typeface="宋体" charset="-122"/>
              </a:rPr>
              <a:t>: </a:t>
            </a:r>
            <a:r>
              <a:rPr lang="en-US" altLang="zh-CN" dirty="0" smtClean="0"/>
              <a:t>The protected service needs enough link bandwidth to handle the incoming request </a:t>
            </a:r>
            <a:r>
              <a:rPr lang="en-US" altLang="zh-CN" dirty="0" smtClean="0"/>
              <a:t>stream.</a:t>
            </a:r>
            <a:endParaRPr lang="en-US" altLang="zh-CN" b="1" dirty="0">
              <a:ea typeface="宋体" charset="-122"/>
            </a:endParaRPr>
          </a:p>
        </p:txBody>
      </p:sp>
      <p:pic>
        <p:nvPicPr>
          <p:cNvPr id="7" name="Picture 2" descr="C:\Users\Mu\Desktop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949280"/>
            <a:ext cx="1835736" cy="692728"/>
          </a:xfrm>
          <a:prstGeom prst="rect">
            <a:avLst/>
          </a:prstGeom>
          <a:noFill/>
        </p:spPr>
      </p:pic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altLang="zh-CN" dirty="0" err="1">
                <a:solidFill>
                  <a:schemeClr val="tx1"/>
                </a:solidFill>
              </a:rPr>
              <a:t>DDoS</a:t>
            </a:r>
            <a:r>
              <a:rPr lang="en-US" altLang="zh-CN" dirty="0">
                <a:solidFill>
                  <a:schemeClr val="tx1"/>
                </a:solidFill>
              </a:rPr>
              <a:t>:  Defense by Offense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1398</Words>
  <Application>Microsoft Office PowerPoint</Application>
  <PresentationFormat>On-screen Show (4:3)</PresentationFormat>
  <Paragraphs>225</Paragraphs>
  <Slides>36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主题</vt:lpstr>
      <vt:lpstr>DDoS Defense by Offense</vt:lpstr>
      <vt:lpstr>Outline</vt:lpstr>
      <vt:lpstr>PowerPoint Presentation</vt:lpstr>
      <vt:lpstr>Introduction</vt:lpstr>
      <vt:lpstr>Introduction</vt:lpstr>
      <vt:lpstr>Three categories of Defenses</vt:lpstr>
      <vt:lpstr>Speak-up</vt:lpstr>
      <vt:lpstr>Threat Model  ???</vt:lpstr>
      <vt:lpstr>Two conditions to make it work</vt:lpstr>
      <vt:lpstr>Three conditions where it wins</vt:lpstr>
      <vt:lpstr>PowerPoint Presentation</vt:lpstr>
      <vt:lpstr>Speak-up</vt:lpstr>
      <vt:lpstr>Design Goal</vt:lpstr>
      <vt:lpstr>Required mechanisms</vt:lpstr>
      <vt:lpstr>Thinner</vt:lpstr>
      <vt:lpstr>Explicit Payment Channel</vt:lpstr>
      <vt:lpstr>PowerPoint Presentation</vt:lpstr>
      <vt:lpstr>Implementation</vt:lpstr>
      <vt:lpstr>Implementation</vt:lpstr>
      <vt:lpstr>Configuration parameters</vt:lpstr>
      <vt:lpstr>Implementation</vt:lpstr>
      <vt:lpstr>PowerPoint Presentation</vt:lpstr>
      <vt:lpstr>Validating the thinner’s allocation</vt:lpstr>
      <vt:lpstr>Validating the thinner’s allocation</vt:lpstr>
      <vt:lpstr>Latency cost</vt:lpstr>
      <vt:lpstr>Byte Cost？？？</vt:lpstr>
      <vt:lpstr>Heterogeneous Network Conditions</vt:lpstr>
      <vt:lpstr>Heterogeneous Network Conditions</vt:lpstr>
      <vt:lpstr>Heterogeneous Network Conditions</vt:lpstr>
      <vt:lpstr>Good and Bad Sharing a Bottleneck</vt:lpstr>
      <vt:lpstr>Good and Bad Sharing a Bottleneck</vt:lpstr>
      <vt:lpstr>Impact of speak-up on other traffic</vt:lpstr>
      <vt:lpstr>PowerPoint Presentation</vt:lpstr>
      <vt:lpstr>Conclusions</vt:lpstr>
      <vt:lpstr>Conclusions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DDoS Defense by Offense</dc:title>
  <dc:creator>Mu</dc:creator>
  <cp:lastModifiedBy>Prof. Kinicki</cp:lastModifiedBy>
  <cp:revision>13</cp:revision>
  <dcterms:created xsi:type="dcterms:W3CDTF">2011-10-21T01:36:06Z</dcterms:created>
  <dcterms:modified xsi:type="dcterms:W3CDTF">2011-10-24T14:30:37Z</dcterms:modified>
</cp:coreProperties>
</file>