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6"/>
  </p:notesMasterIdLst>
  <p:sldIdLst>
    <p:sldId id="347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389" r:id="rId44"/>
    <p:sldId id="390" r:id="rId45"/>
    <p:sldId id="391" r:id="rId46"/>
    <p:sldId id="392" r:id="rId47"/>
    <p:sldId id="393" r:id="rId48"/>
    <p:sldId id="394" r:id="rId49"/>
    <p:sldId id="395" r:id="rId50"/>
    <p:sldId id="396" r:id="rId51"/>
    <p:sldId id="397" r:id="rId52"/>
    <p:sldId id="398" r:id="rId53"/>
    <p:sldId id="399" r:id="rId54"/>
    <p:sldId id="400" r:id="rId55"/>
    <p:sldId id="401" r:id="rId56"/>
    <p:sldId id="402" r:id="rId57"/>
    <p:sldId id="403" r:id="rId58"/>
    <p:sldId id="404" r:id="rId59"/>
    <p:sldId id="405" r:id="rId60"/>
    <p:sldId id="406" r:id="rId61"/>
    <p:sldId id="407" r:id="rId62"/>
    <p:sldId id="408" r:id="rId63"/>
    <p:sldId id="409" r:id="rId64"/>
    <p:sldId id="410" r:id="rId65"/>
    <p:sldId id="411" r:id="rId66"/>
    <p:sldId id="412" r:id="rId67"/>
    <p:sldId id="413" r:id="rId68"/>
    <p:sldId id="414" r:id="rId69"/>
    <p:sldId id="415" r:id="rId70"/>
    <p:sldId id="416" r:id="rId71"/>
    <p:sldId id="417" r:id="rId72"/>
    <p:sldId id="418" r:id="rId73"/>
    <p:sldId id="419" r:id="rId74"/>
    <p:sldId id="420" r:id="rId75"/>
    <p:sldId id="421" r:id="rId76"/>
    <p:sldId id="422" r:id="rId77"/>
    <p:sldId id="423" r:id="rId78"/>
    <p:sldId id="424" r:id="rId79"/>
    <p:sldId id="425" r:id="rId80"/>
    <p:sldId id="426" r:id="rId81"/>
    <p:sldId id="427" r:id="rId82"/>
    <p:sldId id="428" r:id="rId83"/>
    <p:sldId id="429" r:id="rId84"/>
    <p:sldId id="430" r:id="rId85"/>
    <p:sldId id="431" r:id="rId86"/>
    <p:sldId id="432" r:id="rId87"/>
    <p:sldId id="433" r:id="rId88"/>
    <p:sldId id="434" r:id="rId89"/>
    <p:sldId id="435" r:id="rId90"/>
    <p:sldId id="436" r:id="rId91"/>
    <p:sldId id="437" r:id="rId92"/>
    <p:sldId id="438" r:id="rId93"/>
    <p:sldId id="439" r:id="rId94"/>
    <p:sldId id="440" r:id="rId95"/>
    <p:sldId id="441" r:id="rId96"/>
    <p:sldId id="442" r:id="rId97"/>
    <p:sldId id="443" r:id="rId98"/>
    <p:sldId id="444" r:id="rId99"/>
    <p:sldId id="445" r:id="rId100"/>
    <p:sldId id="446" r:id="rId101"/>
    <p:sldId id="447" r:id="rId102"/>
    <p:sldId id="448" r:id="rId103"/>
    <p:sldId id="449" r:id="rId104"/>
    <p:sldId id="450" r:id="rId105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856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notesMaster" Target="notesMasters/notesMaster1.xml"/><Relationship Id="rId107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presProps" Target="presProps.xml"/><Relationship Id="rId109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theme" Target="theme/theme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42003477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1273386" y="1374986"/>
            <a:ext cx="10464801" cy="1903308"/>
          </a:xfrm>
          <a:prstGeom prst="rect">
            <a:avLst/>
          </a:prstGeom>
        </p:spPr>
        <p:txBody>
          <a:bodyPr lIns="27093" tIns="27093" rIns="27093" bIns="27093">
            <a:noAutofit/>
          </a:bodyPr>
          <a:lstStyle>
            <a:lvl1pPr defTabSz="647700">
              <a:defRPr sz="70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1273386" y="3427306"/>
            <a:ext cx="10464801" cy="4307841"/>
          </a:xfrm>
          <a:prstGeom prst="rect">
            <a:avLst/>
          </a:prstGeom>
        </p:spPr>
        <p:txBody>
          <a:bodyPr lIns="27093" tIns="27093" rIns="27093" bIns="27093">
            <a:noAutofit/>
          </a:bodyPr>
          <a:lstStyle>
            <a:lvl1pPr marL="754018" indent="-296818" defTabSz="647700">
              <a:buSzPct val="43000"/>
              <a:buBlip>
                <a:blip r:embed="rId3"/>
              </a:buBlip>
              <a:defRPr sz="34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  <a:lvl2pPr marL="1300118" indent="-296818" defTabSz="647700">
              <a:buSzPct val="43000"/>
              <a:buBlip>
                <a:blip r:embed="rId3"/>
              </a:buBlip>
              <a:defRPr sz="34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2pPr>
            <a:lvl3pPr marL="1833518" indent="-296818" defTabSz="647700">
              <a:buSzPct val="43000"/>
              <a:buBlip>
                <a:blip r:embed="rId3"/>
              </a:buBlip>
              <a:defRPr sz="34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3pPr>
            <a:lvl4pPr marL="2405018" indent="-296818" defTabSz="647700">
              <a:buSzPct val="43000"/>
              <a:buBlip>
                <a:blip r:embed="rId3"/>
              </a:buBlip>
              <a:defRPr sz="34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4pPr>
            <a:lvl5pPr marL="2989218" indent="-296818" defTabSz="647700">
              <a:buSzPct val="43000"/>
              <a:buBlip>
                <a:blip r:embed="rId3"/>
              </a:buBlip>
              <a:defRPr sz="34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ransition xmlns:p14="http://schemas.microsoft.com/office/powerpoint/2010/main"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files.me.com/jeffpk/9443b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s.me.com/jeffpk/d8sb6n" TargetMode="External"/><Relationship Id="rId4" Type="http://schemas.openxmlformats.org/officeDocument/2006/relationships/hyperlink" Target="http://sourceforge.net/projects/zplet/" TargetMode="Externa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9.pn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Relationship Id="rId3" Type="http://schemas.openxmlformats.org/officeDocument/2006/relationships/image" Target="../media/image6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3" Type="http://schemas.openxmlformats.org/officeDocument/2006/relationships/image" Target="../media/image6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Relationship Id="rId3" Type="http://schemas.openxmlformats.org/officeDocument/2006/relationships/image" Target="../media/image6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5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png"/><Relationship Id="rId3" Type="http://schemas.openxmlformats.org/officeDocument/2006/relationships/hyperlink" Target="http://www.jopha.net/index.php/jopha/article/download/86/77" TargetMode="Externa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6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7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Shape 12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Finite State Automata</a:t>
            </a:r>
          </a:p>
        </p:txBody>
      </p:sp>
      <p:sp>
        <p:nvSpPr>
          <p:cNvPr id="1232" name="Shape 1232"/>
          <p:cNvSpPr/>
          <p:nvPr/>
        </p:nvSpPr>
        <p:spPr>
          <a:xfrm>
            <a:off x="3540391" y="3874751"/>
            <a:ext cx="5296748" cy="1990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 anchor="ctr">
            <a:spAutoFit/>
          </a:bodyPr>
          <a:lstStyle/>
          <a:p>
            <a:pPr lvl="0" defTabSz="647700">
              <a:defRPr sz="1800"/>
            </a:pPr>
            <a:r>
              <a:rPr sz="40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rPr>
              <a:t>Code at: </a:t>
            </a:r>
          </a:p>
          <a:p>
            <a:pPr lvl="0" defTabSz="647700">
              <a:defRPr sz="1800"/>
            </a:pPr>
            <a:r>
              <a:rPr sz="40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rPr>
              <a:t>http://</a:t>
            </a:r>
            <a:r>
              <a:rPr sz="4000" u="sng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  <a:hlinkClick r:id="rId2"/>
              </a:rPr>
              <a:t>files.me.com/jeffpk/9443b3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Shape 12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In the beginning</a:t>
            </a:r>
          </a:p>
        </p:txBody>
      </p:sp>
      <p:sp>
        <p:nvSpPr>
          <p:cNvPr id="1261" name="Shape 1261"/>
          <p:cNvSpPr>
            <a:spLocks noGrp="1"/>
          </p:cNvSpPr>
          <p:nvPr>
            <p:ph type="body" idx="1"/>
          </p:nvPr>
        </p:nvSpPr>
        <p:spPr>
          <a:xfrm>
            <a:off x="1273386" y="3427306"/>
            <a:ext cx="10464801" cy="20184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780070" lvl="0" indent="-178090" defTabSz="388620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FFFFFF"/>
                </a:solidFill>
              </a:rPr>
              <a:t>There was Zork....</a:t>
            </a:r>
          </a:p>
          <a:p>
            <a:pPr marL="1100110" lvl="1" indent="-178090" defTabSz="388620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FFFFFF"/>
                </a:solidFill>
              </a:rPr>
              <a:t>http://</a:t>
            </a:r>
            <a:r>
              <a:rPr sz="2040" u="sng">
                <a:solidFill>
                  <a:srgbClr val="FFFFFF"/>
                </a:solidFill>
                <a:hlinkClick r:id="rId3"/>
              </a:rPr>
              <a:t>files.me.com/jeffpk/d8sb6n</a:t>
            </a:r>
            <a:endParaRPr sz="2040">
              <a:solidFill>
                <a:srgbClr val="FFFFFF"/>
              </a:solidFill>
            </a:endParaRPr>
          </a:p>
          <a:p>
            <a:pPr marL="1100110" lvl="1" indent="-178090" defTabSz="388620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FFFFFF"/>
                </a:solidFill>
              </a:rPr>
              <a:t>Java Zengine Source: </a:t>
            </a:r>
            <a:r>
              <a:rPr sz="2040" u="sng">
                <a:solidFill>
                  <a:srgbClr val="FFFFFF"/>
                </a:solidFill>
                <a:hlinkClick r:id="rId4"/>
              </a:rPr>
              <a:t>http://sourceforge.net/projects/zpletsourceforge.net/projects/zplet/</a:t>
            </a:r>
          </a:p>
        </p:txBody>
      </p:sp>
      <p:pic>
        <p:nvPicPr>
          <p:cNvPr id="1262" name="Screen Shot 2011-09-09 at 12.40.00 AM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03519" y="5438986"/>
            <a:ext cx="1811953" cy="19168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Shape 15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Hierarchical FSA Implementation</a:t>
            </a:r>
          </a:p>
        </p:txBody>
      </p:sp>
      <p:sp>
        <p:nvSpPr>
          <p:cNvPr id="1540" name="Shape 15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300118"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What makes a HierarchicalFSA different from our existing PervasiveFSA?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Shape 15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HierarchicalFSA is also a State</a:t>
            </a:r>
          </a:p>
        </p:txBody>
      </p:sp>
      <p:pic>
        <p:nvPicPr>
          <p:cNvPr id="1543" name="Screen Shot 2011-09-17 at 3.32.31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946" y="3203786"/>
            <a:ext cx="8102915" cy="33460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5" name="Shape 1545"/>
          <p:cNvSpPr>
            <a:spLocks noGrp="1"/>
          </p:cNvSpPr>
          <p:nvPr>
            <p:ph type="title"/>
          </p:nvPr>
        </p:nvSpPr>
        <p:spPr>
          <a:xfrm>
            <a:off x="1273386" y="1374986"/>
            <a:ext cx="10464801" cy="112437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HierarchicalFSAImpl.cs</a:t>
            </a:r>
          </a:p>
        </p:txBody>
      </p:sp>
      <p:pic>
        <p:nvPicPr>
          <p:cNvPr id="1546" name="Screen Shot 2011-09-17 at 3.43.35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5866" y="2655529"/>
            <a:ext cx="8879841" cy="58422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Shape 15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Implementation of Sneeker32</a:t>
            </a:r>
          </a:p>
        </p:txBody>
      </p:sp>
      <p:sp>
        <p:nvSpPr>
          <p:cNvPr id="1549" name="Shape 15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Shape 15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552" name="Shape 15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Shape 126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Adventure game 101</a:t>
            </a:r>
          </a:p>
        </p:txBody>
      </p:sp>
      <p:sp>
        <p:nvSpPr>
          <p:cNvPr id="1265" name="Shape 126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Adventure games are finite state automata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Your current location is the state of the FSA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Typed input is an event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Transitions define the result of typed text and move you to a new location (state)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 b="1">
                <a:solidFill>
                  <a:srgbClr val="FFFFFF"/>
                </a:solidFill>
              </a:rPr>
              <a:t>Conditions </a:t>
            </a:r>
            <a:r>
              <a:rPr sz="3400">
                <a:solidFill>
                  <a:srgbClr val="FFFFFF"/>
                </a:solidFill>
              </a:rPr>
              <a:t>gate some transitions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Shape 1267"/>
          <p:cNvSpPr>
            <a:spLocks noGrp="1"/>
          </p:cNvSpPr>
          <p:nvPr>
            <p:ph type="title"/>
          </p:nvPr>
        </p:nvSpPr>
        <p:spPr>
          <a:xfrm>
            <a:off x="1273386" y="1374986"/>
            <a:ext cx="10464801" cy="1612054"/>
          </a:xfrm>
          <a:prstGeom prst="rect">
            <a:avLst/>
          </a:prstGeom>
        </p:spPr>
        <p:txBody>
          <a:bodyPr>
            <a:normAutofit/>
          </a:bodyPr>
          <a:lstStyle>
            <a:lvl1pPr defTabSz="524637">
              <a:defRPr sz="567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70">
                <a:solidFill>
                  <a:srgbClr val="FFFFFF"/>
                </a:solidFill>
              </a:rPr>
              <a:t>Example: Flood Control Dam #9</a:t>
            </a:r>
          </a:p>
        </p:txBody>
      </p:sp>
      <p:pic>
        <p:nvPicPr>
          <p:cNvPr id="1268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51199" y="3163146"/>
            <a:ext cx="6495628" cy="48383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Shape 12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Example: East Passage</a:t>
            </a:r>
          </a:p>
        </p:txBody>
      </p:sp>
      <p:pic>
        <p:nvPicPr>
          <p:cNvPr id="1271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86293" y="3163146"/>
            <a:ext cx="4909118" cy="4165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3" name="Table 1273"/>
          <p:cNvGraphicFramePr/>
          <p:nvPr/>
        </p:nvGraphicFramePr>
        <p:xfrm>
          <a:off x="1205653" y="1731735"/>
          <a:ext cx="10437705" cy="180848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174522"/>
                <a:gridCol w="2174522"/>
                <a:gridCol w="2174522"/>
                <a:gridCol w="2174522"/>
                <a:gridCol w="1739617"/>
              </a:tblGrid>
              <a:tr h="395403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State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Event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Condition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Action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New
State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875071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Open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look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</a:t>
                      </a:r>
                      <a:r>
                        <a:rPr sz="1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“</a:t>
                      </a:r>
                      <a:r>
                        <a:rPr sz="1400">
                          <a:solidFill>
                            <a:srgbClr val="FFFFFF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You are on top of a flood control dam.  Water is flowing freely through it.  There is a wheel here and a passage going east.  There is also a ladder down into the water on the down-stream side of the dam.“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Open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399626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Open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 down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</a:t>
                      </a:r>
                      <a:r>
                        <a:rPr sz="1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“You would drown if you went that way.”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Open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602826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Open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turn wheel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</a:t>
                      </a:r>
                      <a:r>
                        <a:rPr sz="1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“</a:t>
                      </a:r>
                      <a:r>
                        <a:rPr sz="1400">
                          <a:solidFill>
                            <a:srgbClr val="FFFFFF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The water has stopped flowing through the dam</a:t>
                      </a:r>
                      <a:r>
                        <a:rPr sz="14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.</a:t>
                      </a:r>
                      <a:r>
                        <a:rPr sz="16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”</a:t>
                      </a:r>
                    </a:p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Helvetica"/>
                          <a:ea typeface="Helvetica"/>
                          <a:cs typeface="Helvetica"/>
                          <a:sym typeface="Helvetica"/>
                        </a:rPr>
                        <a:t>damOpen=true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Closed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968586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Closed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look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</a:t>
                      </a:r>
                      <a:r>
                        <a:rPr sz="1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“</a:t>
                      </a:r>
                      <a:r>
                        <a:rPr sz="1400">
                          <a:solidFill>
                            <a:srgbClr val="FFFFFF"/>
                          </a:solidFill>
                          <a:latin typeface="Courier"/>
                          <a:ea typeface="Courier"/>
                          <a:cs typeface="Courier"/>
                          <a:sym typeface="Courier"/>
                        </a:rPr>
                        <a:t>You are on top of a flood control dam.  The dam is closed and the area below it is dry.  There is a wheel here and a passage going east.  There is also a ladder down to the dry lake bed below.”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Closed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350588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Closed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 down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</a:t>
                      </a:r>
                      <a:r>
                        <a:rPr sz="1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“You went down the ladder”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Lake Bed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Closed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turn wheel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</a:t>
                      </a:r>
                      <a:r>
                        <a:rPr sz="1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“The water has started flowing through the dam.”</a:t>
                      </a:r>
                    </a:p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damOpen=false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Open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399626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Lake Bed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</a:t>
                      </a:r>
                      <a:r>
                        <a:rPr sz="1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“You are in a dry lake bed, a tunnel in the wall goes south.”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Lake Bed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351776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Open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 east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East Passage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318228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Closed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 east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East Passage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307927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East Passage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 west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if damOpen==true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Open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277706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East Passage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 west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if damOpen==false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Closed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429024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East Passage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look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</a:t>
                      </a:r>
                      <a:r>
                        <a:rPr sz="1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“You are in a narrow passage. There is an exit to the west.”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East Passage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Shape 12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Mini-adventure state transition table</a:t>
            </a:r>
          </a:p>
        </p:txBody>
      </p:sp>
      <p:graphicFrame>
        <p:nvGraphicFramePr>
          <p:cNvPr id="1276" name="Table 1276"/>
          <p:cNvGraphicFramePr/>
          <p:nvPr/>
        </p:nvGraphicFramePr>
        <p:xfrm>
          <a:off x="1192106" y="3408982"/>
          <a:ext cx="10437705" cy="877824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174522"/>
                <a:gridCol w="2174522"/>
                <a:gridCol w="2174522"/>
                <a:gridCol w="2174522"/>
                <a:gridCol w="1739617"/>
              </a:tblGrid>
              <a:tr h="944777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State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Event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Condition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Action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New
State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687347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Closed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 down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“You would drown if you went that way.”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
Closed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298641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Closed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Turn Wheel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set dam=open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Open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322873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Open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 down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Lake Bed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312236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Open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Turn Wheel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set dam=closed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Closed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332662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Closed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 east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East Passage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289770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Open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 east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East Passage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320630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East Passage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 west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if dam is closed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Closed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320630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East Passage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 west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if dam is open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Open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Shape 12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What about look?</a:t>
            </a:r>
          </a:p>
        </p:txBody>
      </p:sp>
      <p:sp>
        <p:nvSpPr>
          <p:cNvPr id="1279" name="Shape 127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“look” event should print the description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How might we implement this?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Shape 12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A look event for every state</a:t>
            </a:r>
          </a:p>
        </p:txBody>
      </p:sp>
      <p:sp>
        <p:nvSpPr>
          <p:cNvPr id="1282" name="Shape 12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Explosion of transitions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NxM where N is the number of “global” events and M is the number of states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There should be a better way...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Shape 12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Pervasive Transitions</a:t>
            </a:r>
          </a:p>
        </p:txBody>
      </p:sp>
      <p:sp>
        <p:nvSpPr>
          <p:cNvPr id="1285" name="Shape 12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A transition that is defined for all states.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Can represent with a wildcard in the table...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Shape 12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Mini-adventure state transition table</a:t>
            </a:r>
          </a:p>
        </p:txBody>
      </p:sp>
      <p:graphicFrame>
        <p:nvGraphicFramePr>
          <p:cNvPr id="1288" name="Table 1288"/>
          <p:cNvGraphicFramePr/>
          <p:nvPr/>
        </p:nvGraphicFramePr>
        <p:xfrm>
          <a:off x="1280159" y="3295203"/>
          <a:ext cx="10437705" cy="961136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174522"/>
                <a:gridCol w="2174522"/>
                <a:gridCol w="2174522"/>
                <a:gridCol w="2174522"/>
                <a:gridCol w="1739617"/>
              </a:tblGrid>
              <a:tr h="929724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State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Event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Condition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Action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New
State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779570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Closed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 down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“You would drown if you went that way.”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
Closed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338710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Closed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Turn Wheel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set dam=open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Open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366194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Open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 down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Lake Bed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354129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Open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Turn Wheel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set dam=closed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Closed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377296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Closed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 east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East Passage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328650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Open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 east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East Passage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363650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East Passage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 west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if dam is closed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Closed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363650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East Passage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 west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if dam is open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Open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363650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*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look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description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*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Shape 12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Definition</a:t>
            </a:r>
          </a:p>
        </p:txBody>
      </p:sp>
      <p:sp>
        <p:nvSpPr>
          <p:cNvPr id="1235" name="Shape 12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715064" lvl="0" indent="-163249" defTabSz="356235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0">
                <a:solidFill>
                  <a:srgbClr val="FFFFFF"/>
                </a:solidFill>
              </a:rPr>
              <a:t>A </a:t>
            </a:r>
            <a:r>
              <a:rPr sz="1870" b="1">
                <a:solidFill>
                  <a:srgbClr val="FFFFFF"/>
                </a:solidFill>
              </a:rPr>
              <a:t>finite state automaton</a:t>
            </a:r>
            <a:r>
              <a:rPr sz="1870">
                <a:solidFill>
                  <a:srgbClr val="FFFFFF"/>
                </a:solidFill>
              </a:rPr>
              <a:t> (</a:t>
            </a:r>
            <a:r>
              <a:rPr sz="1870" b="1">
                <a:solidFill>
                  <a:srgbClr val="FFFFFF"/>
                </a:solidFill>
              </a:rPr>
              <a:t>FSA</a:t>
            </a:r>
            <a:r>
              <a:rPr sz="1870">
                <a:solidFill>
                  <a:srgbClr val="FFFFFF"/>
                </a:solidFill>
              </a:rPr>
              <a:t>) is a machine that can be in one and only one of a finite set of states at a time.</a:t>
            </a:r>
          </a:p>
          <a:p>
            <a:pPr marL="715064" lvl="0" indent="-163249" defTabSz="356235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0" b="1">
                <a:solidFill>
                  <a:srgbClr val="FFFFFF"/>
                </a:solidFill>
              </a:rPr>
              <a:t>Transitions</a:t>
            </a:r>
            <a:r>
              <a:rPr sz="1870">
                <a:solidFill>
                  <a:srgbClr val="FFFFFF"/>
                </a:solidFill>
              </a:rPr>
              <a:t> cause the FSA to move to a different state.  Each state has a finite set of transitions that define what next states are possible.</a:t>
            </a:r>
          </a:p>
          <a:p>
            <a:pPr marL="715064" lvl="0" indent="-163249" defTabSz="356235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0">
                <a:solidFill>
                  <a:srgbClr val="FFFFFF"/>
                </a:solidFill>
              </a:rPr>
              <a:t>Transitions are triggered by </a:t>
            </a:r>
            <a:r>
              <a:rPr sz="1870" b="1">
                <a:solidFill>
                  <a:srgbClr val="FFFFFF"/>
                </a:solidFill>
              </a:rPr>
              <a:t>events</a:t>
            </a:r>
            <a:r>
              <a:rPr sz="1870">
                <a:solidFill>
                  <a:srgbClr val="FFFFFF"/>
                </a:solidFill>
              </a:rPr>
              <a:t>.  Every transition has an associated event trigger.</a:t>
            </a:r>
          </a:p>
          <a:p>
            <a:pPr marL="715064" lvl="0" indent="-163249" defTabSz="356235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0">
                <a:solidFill>
                  <a:srgbClr val="FFFFFF"/>
                </a:solidFill>
              </a:rPr>
              <a:t>A transition may have one or more side-effects associated with its execution.  These side-effects are called </a:t>
            </a:r>
            <a:r>
              <a:rPr sz="1870" b="1">
                <a:solidFill>
                  <a:srgbClr val="FFFFFF"/>
                </a:solidFill>
              </a:rPr>
              <a:t>actions</a:t>
            </a:r>
            <a:r>
              <a:rPr sz="1870">
                <a:solidFill>
                  <a:srgbClr val="FFFFFF"/>
                </a:solidFill>
              </a:rPr>
              <a:t>.</a:t>
            </a:r>
          </a:p>
          <a:p>
            <a:pPr marL="715064" lvl="0" indent="-163249" defTabSz="356235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70">
                <a:solidFill>
                  <a:srgbClr val="FFFFFF"/>
                </a:solidFill>
              </a:rPr>
              <a:t>An FSA is also sometimes called a </a:t>
            </a:r>
            <a:r>
              <a:rPr sz="1870" b="1">
                <a:solidFill>
                  <a:srgbClr val="FFFFFF"/>
                </a:solidFill>
              </a:rPr>
              <a:t>finite state machine</a:t>
            </a:r>
            <a:r>
              <a:rPr sz="1870">
                <a:solidFill>
                  <a:srgbClr val="FFFFFF"/>
                </a:solidFill>
              </a:rPr>
              <a:t> (</a:t>
            </a:r>
            <a:r>
              <a:rPr sz="1870" b="1">
                <a:solidFill>
                  <a:srgbClr val="FFFFFF"/>
                </a:solidFill>
              </a:rPr>
              <a:t>FSM</a:t>
            </a:r>
            <a:r>
              <a:rPr sz="1870">
                <a:solidFill>
                  <a:srgbClr val="FFFFFF"/>
                </a:solidFill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Shape 12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31113">
              <a:defRPr sz="57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740">
                <a:solidFill>
                  <a:srgbClr val="FFFFFF"/>
                </a:solidFill>
              </a:rPr>
              <a:t>What else might a pervasive transition be used for?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Shape 12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Sub functions</a:t>
            </a:r>
          </a:p>
        </p:txBody>
      </p:sp>
      <p:sp>
        <p:nvSpPr>
          <p:cNvPr id="1293" name="Shape 12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910082" lvl="0" indent="-207772" defTabSz="453390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80">
                <a:solidFill>
                  <a:srgbClr val="FFFFFF"/>
                </a:solidFill>
              </a:rPr>
              <a:t>Pop up screens</a:t>
            </a:r>
          </a:p>
          <a:p>
            <a:pPr marL="1283462" lvl="1" indent="-207772" defTabSz="453390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80">
                <a:solidFill>
                  <a:srgbClr val="FFFFFF"/>
                </a:solidFill>
              </a:rPr>
              <a:t>Chat mode</a:t>
            </a:r>
          </a:p>
          <a:p>
            <a:pPr marL="1283462" lvl="1" indent="-207772" defTabSz="453390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80">
                <a:solidFill>
                  <a:srgbClr val="FFFFFF"/>
                </a:solidFill>
              </a:rPr>
              <a:t>Option setting</a:t>
            </a:r>
          </a:p>
          <a:p>
            <a:pPr marL="910082" lvl="0" indent="-207772" defTabSz="453390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80">
                <a:solidFill>
                  <a:srgbClr val="FFFFFF"/>
                </a:solidFill>
              </a:rPr>
              <a:t>Must return to state it came from</a:t>
            </a:r>
          </a:p>
          <a:p>
            <a:pPr marL="910082" lvl="0" indent="-207772" defTabSz="453390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80">
                <a:solidFill>
                  <a:srgbClr val="FFFFFF"/>
                </a:solidFill>
              </a:rPr>
              <a:t>Can be implemented with “push” and “pop” transitions</a:t>
            </a:r>
          </a:p>
          <a:p>
            <a:pPr marL="910082" lvl="0" indent="-207772" defTabSz="453390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80">
                <a:solidFill>
                  <a:srgbClr val="FFFFFF"/>
                </a:solidFill>
              </a:rPr>
              <a:t>Called a “Pushdown Finite State Automata” or PFSA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Shape 12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Mini-adventure state transition table</a:t>
            </a:r>
          </a:p>
        </p:txBody>
      </p:sp>
      <p:graphicFrame>
        <p:nvGraphicFramePr>
          <p:cNvPr id="1296" name="Table 1296"/>
          <p:cNvGraphicFramePr/>
          <p:nvPr/>
        </p:nvGraphicFramePr>
        <p:xfrm>
          <a:off x="1280159" y="3213794"/>
          <a:ext cx="10437705" cy="1091184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174522"/>
                <a:gridCol w="2174522"/>
                <a:gridCol w="2174522"/>
                <a:gridCol w="2174522"/>
                <a:gridCol w="1739617"/>
              </a:tblGrid>
              <a:tr h="1140061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State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Event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Condition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Action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New
State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672036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Closed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 down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“You would drown if you went that way.”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
Closed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291988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Closed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Turn Wheel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set dam=open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Open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315681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Open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 down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Lake Bed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305280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Open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Turn Wheel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set dam=closed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Closed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325251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Closed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 east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East Passage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283315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Open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 east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East Passage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313488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East Passage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 west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if dam is closed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Closed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313488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East Passage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 west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if dam is open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Dam Open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313488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*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look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description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*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313488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*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options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push state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Options State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313488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Options State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exit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(pop state)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Shape 12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FSA for AI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" name="Shape 13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Autonomous Agents</a:t>
            </a:r>
          </a:p>
        </p:txBody>
      </p:sp>
      <p:sp>
        <p:nvSpPr>
          <p:cNvPr id="1301" name="Shape 13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An autonomous agent is a software entity that is capable of taking actions without direct human intervention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In MMORPGs, the most common autonomous agent is the MOB or “Mobile Object”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Autonomous agents use AI to determine what they do”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Shape 13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FSA are Context Sensitive</a:t>
            </a:r>
          </a:p>
        </p:txBody>
      </p:sp>
      <p:sp>
        <p:nvSpPr>
          <p:cNvPr id="1304" name="Shape 130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The result of an event is dependent on the external event and the internal state.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FSA are good for modeling a mental state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Because FSA states can be chained sequentially through events, they are also good for modeling processes.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Shape 13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A simple AI</a:t>
            </a:r>
          </a:p>
        </p:txBody>
      </p:sp>
      <p:sp>
        <p:nvSpPr>
          <p:cNvPr id="1307" name="Shape 1307"/>
          <p:cNvSpPr>
            <a:spLocks noGrp="1"/>
          </p:cNvSpPr>
          <p:nvPr>
            <p:ph type="body" idx="1"/>
          </p:nvPr>
        </p:nvSpPr>
        <p:spPr>
          <a:xfrm>
            <a:off x="1273386" y="2844799"/>
            <a:ext cx="10464801" cy="4883575"/>
          </a:xfrm>
          <a:prstGeom prst="rect">
            <a:avLst/>
          </a:prstGeom>
        </p:spPr>
        <p:txBody>
          <a:bodyPr/>
          <a:lstStyle/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If you bump me, how I react is dependent on my mood:</a:t>
            </a:r>
          </a:p>
          <a:p>
            <a:pPr marL="1833518"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If I’m happy, I say “excuse me”</a:t>
            </a:r>
          </a:p>
          <a:p>
            <a:pPr marL="1833518"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If I’m angry, I shove you back.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I start out happy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If I am bumped, I get angry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Volunteer to draw the state transition diagram?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Shape 13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State Transition table for Bump</a:t>
            </a:r>
          </a:p>
        </p:txBody>
      </p:sp>
      <p:graphicFrame>
        <p:nvGraphicFramePr>
          <p:cNvPr id="1310" name="Table 1310"/>
          <p:cNvGraphicFramePr/>
          <p:nvPr/>
        </p:nvGraphicFramePr>
        <p:xfrm>
          <a:off x="1192106" y="3534021"/>
          <a:ext cx="11267279" cy="10180319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174875"/>
                <a:gridCol w="1877912"/>
                <a:gridCol w="3311128"/>
                <a:gridCol w="1912292"/>
                <a:gridCol w="1991072"/>
              </a:tblGrid>
              <a:tr h="1681731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66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State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66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Event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66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Condition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66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Action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66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New
State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410124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66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Happy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66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Bump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66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“Excuse me”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66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Angry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1682490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66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Angry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66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Bump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66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”**shoves you**”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66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Angry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Shape 13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What is the eventual result of this AI?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Shape 13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A process: Falling Asleep</a:t>
            </a:r>
          </a:p>
        </p:txBody>
      </p:sp>
      <p:sp>
        <p:nvSpPr>
          <p:cNvPr id="1315" name="Shape 13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Unless I am a Narcoleptic, I don’t go from wide awake to fast asleep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I go from wide awake to sleepy to drifting to full sleep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We can model this process as a set of states in an FSA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Shape 12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Simple FSA: Tick Clock</a:t>
            </a:r>
          </a:p>
        </p:txBody>
      </p:sp>
      <p:pic>
        <p:nvPicPr>
          <p:cNvPr id="1238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41333" y="3041226"/>
            <a:ext cx="3183468" cy="4270041"/>
          </a:xfrm>
          <a:prstGeom prst="rect">
            <a:avLst/>
          </a:prstGeom>
          <a:ln w="12700">
            <a:miter lim="400000"/>
          </a:ln>
        </p:spPr>
      </p:pic>
      <p:sp>
        <p:nvSpPr>
          <p:cNvPr id="1239" name="Shape 1239"/>
          <p:cNvSpPr>
            <a:spLocks noGrp="1"/>
          </p:cNvSpPr>
          <p:nvPr>
            <p:ph type="body" idx="1"/>
          </p:nvPr>
        </p:nvSpPr>
        <p:spPr>
          <a:xfrm>
            <a:off x="1273386" y="7355840"/>
            <a:ext cx="10464801" cy="894081"/>
          </a:xfrm>
          <a:prstGeom prst="rect">
            <a:avLst/>
          </a:prstGeom>
        </p:spPr>
        <p:txBody>
          <a:bodyPr/>
          <a:lstStyle>
            <a:lvl1pPr marL="1300118">
              <a:buBlip>
                <a:blip r:embed="rId3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What is the output of this FSA?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Shape 13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FSA for falling asleep</a:t>
            </a:r>
          </a:p>
        </p:txBody>
      </p:sp>
      <p:sp>
        <p:nvSpPr>
          <p:cNvPr id="1318" name="Shape 1318"/>
          <p:cNvSpPr>
            <a:spLocks noGrp="1"/>
          </p:cNvSpPr>
          <p:nvPr>
            <p:ph type="body" idx="1"/>
          </p:nvPr>
        </p:nvSpPr>
        <p:spPr>
          <a:xfrm>
            <a:off x="1273386" y="6515946"/>
            <a:ext cx="10464801" cy="1219201"/>
          </a:xfrm>
          <a:prstGeom prst="rect">
            <a:avLst/>
          </a:prstGeom>
        </p:spPr>
        <p:txBody>
          <a:bodyPr>
            <a:normAutofit/>
          </a:bodyPr>
          <a:lstStyle>
            <a:lvl1pPr marL="1261114" indent="-287913" defTabSz="628269">
              <a:spcBef>
                <a:spcPts val="4000"/>
              </a:spcBef>
              <a:buBlip>
                <a:blip r:embed="rId2"/>
              </a:buBlip>
              <a:defRPr sz="3298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98">
                <a:solidFill>
                  <a:srgbClr val="FFFFFF"/>
                </a:solidFill>
              </a:rPr>
              <a:t>Note the use of the pervasive transition. A loud noise returns us to Wide Awake from any state</a:t>
            </a:r>
          </a:p>
        </p:txBody>
      </p:sp>
      <p:pic>
        <p:nvPicPr>
          <p:cNvPr id="1319" name="dropped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06986" y="3725333"/>
            <a:ext cx="6346615" cy="22965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Shape 13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Miner 49er</a:t>
            </a:r>
          </a:p>
        </p:txBody>
      </p:sp>
      <p:sp>
        <p:nvSpPr>
          <p:cNvPr id="1322" name="Shape 13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Miner 49er is a simple textual simulation with an autonomous agent.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The agent is a miner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The miner is modeled with FSA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The simulation plays out in game turns called “ticks”.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The miner takes one action per tick. titickticktick.icktick.referredto as a “tick”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Shape 13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Miner 49er Rules</a:t>
            </a:r>
          </a:p>
        </p:txBody>
      </p:sp>
      <p:sp>
        <p:nvSpPr>
          <p:cNvPr id="1325" name="Shape 13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One action per tick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Mining action adds 1 to gold and 1 to thirst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Travel between mine and town adds 1 thirst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Can carry no more then 10 gold at a time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Cannot work when thirst is 15 or higher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Shape 13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Miner 49er State Transition Diagram</a:t>
            </a:r>
          </a:p>
        </p:txBody>
      </p:sp>
      <p:pic>
        <p:nvPicPr>
          <p:cNvPr id="1328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2506" y="3346026"/>
            <a:ext cx="6766575" cy="48700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Shape 1330"/>
          <p:cNvSpPr>
            <a:spLocks noGrp="1"/>
          </p:cNvSpPr>
          <p:nvPr>
            <p:ph type="title"/>
          </p:nvPr>
        </p:nvSpPr>
        <p:spPr>
          <a:xfrm>
            <a:off x="1273386" y="1374986"/>
            <a:ext cx="10464801" cy="17272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Miner 49er State Transition Table</a:t>
            </a:r>
          </a:p>
        </p:txBody>
      </p:sp>
      <p:graphicFrame>
        <p:nvGraphicFramePr>
          <p:cNvPr id="1331" name="Table 1331"/>
          <p:cNvGraphicFramePr/>
          <p:nvPr/>
        </p:nvGraphicFramePr>
        <p:xfrm>
          <a:off x="1192106" y="3135920"/>
          <a:ext cx="11429853" cy="5316253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174875"/>
                <a:gridCol w="2174875"/>
                <a:gridCol w="2174875"/>
                <a:gridCol w="2934045"/>
                <a:gridCol w="1971179"/>
              </a:tblGrid>
              <a:tr h="1026799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State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Event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Condition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Action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New
State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562376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thirst&lt;15 gold&lt;10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Mine 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604978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 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gold=10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Goto Bank 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Banking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604978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thirst=15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Goto Bar 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Drinking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648560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Banking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gold&gt;0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Deposit 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Banking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562376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Banking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gold=0 thirst&gt;=15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Goto Bar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Drinking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375610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Banking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gold=0 thirst&lt;15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Goto Mine 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368196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Drinking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thirst&gt;0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Drink 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Drinking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562376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Drinking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thirst=0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Goto Mine 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Shape 13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`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Shape 13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Homework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Optimize Miner49er</a:t>
            </a:r>
          </a:p>
        </p:txBody>
      </p:sp>
      <p:sp>
        <p:nvSpPr>
          <p:cNvPr id="1336" name="Shape 13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Current strategy is not optimal, final gold owned in 60 ticks is 20.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Study the rules and the state diagram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How can we increase the amount of gold mined </a:t>
            </a:r>
            <a:r>
              <a:rPr sz="3400" b="1">
                <a:solidFill>
                  <a:srgbClr val="FFFFFF"/>
                </a:solidFill>
              </a:rPr>
              <a:t>without breaking the rules?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 b="1">
                <a:solidFill>
                  <a:srgbClr val="FFFFFF"/>
                </a:solidFill>
              </a:rPr>
              <a:t>Hint:  Im going to change the number of turns for the competition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Shape 13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Lecture 2:  The FSA Library and More Miner 49er and Beyond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Shape 13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Class 1: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Review</a:t>
            </a:r>
          </a:p>
        </p:txBody>
      </p:sp>
      <p:sp>
        <p:nvSpPr>
          <p:cNvPr id="1341" name="Shape 13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780070" lvl="0" indent="-178090" defTabSz="388620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FFFFFF"/>
                </a:solidFill>
              </a:rPr>
              <a:t>An FSA is a collection of states, one of which is current</a:t>
            </a:r>
          </a:p>
          <a:p>
            <a:pPr marL="780070" lvl="0" indent="-178090" defTabSz="388620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FFFFFF"/>
                </a:solidFill>
              </a:rPr>
              <a:t>A state is a collection of transitions</a:t>
            </a:r>
          </a:p>
          <a:p>
            <a:pPr marL="1100110" lvl="1" indent="-178090" defTabSz="388620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FFFFFF"/>
                </a:solidFill>
              </a:rPr>
              <a:t>triggered by events, only one is triggered per event</a:t>
            </a:r>
          </a:p>
          <a:p>
            <a:pPr marL="1100110" lvl="1" indent="-178090" defTabSz="388620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FFFFFF"/>
                </a:solidFill>
              </a:rPr>
              <a:t>can have condition and action</a:t>
            </a:r>
          </a:p>
          <a:p>
            <a:pPr marL="1100110" lvl="1" indent="-178090" defTabSz="388620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FFFFFF"/>
                </a:solidFill>
              </a:rPr>
              <a:t>set the new current state</a:t>
            </a:r>
          </a:p>
          <a:p>
            <a:pPr marL="780070" lvl="0" indent="-178090" defTabSz="388620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FFFFFF"/>
                </a:solidFill>
              </a:rPr>
              <a:t>Pervasive transitions belong to all states</a:t>
            </a:r>
          </a:p>
          <a:p>
            <a:pPr marL="780070" lvl="0" indent="-178090" defTabSz="388620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FFFFFF"/>
                </a:solidFill>
              </a:rPr>
              <a:t>Push down transitions can remember previous state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Shape 13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Miner 49er State Transition Diagram</a:t>
            </a:r>
          </a:p>
        </p:txBody>
      </p:sp>
      <p:pic>
        <p:nvPicPr>
          <p:cNvPr id="1344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2506" y="3346026"/>
            <a:ext cx="6766575" cy="48700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Shape 124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Tick Clock Output</a:t>
            </a:r>
          </a:p>
        </p:txBody>
      </p:sp>
      <p:sp>
        <p:nvSpPr>
          <p:cNvPr id="1242" name="Shape 124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tick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tick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tick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tick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tick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...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Shape 1346"/>
          <p:cNvSpPr>
            <a:spLocks noGrp="1"/>
          </p:cNvSpPr>
          <p:nvPr>
            <p:ph type="title"/>
          </p:nvPr>
        </p:nvSpPr>
        <p:spPr>
          <a:xfrm>
            <a:off x="1273386" y="1374986"/>
            <a:ext cx="10464801" cy="17272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Miner 49er State Transition Table</a:t>
            </a:r>
          </a:p>
        </p:txBody>
      </p:sp>
      <p:graphicFrame>
        <p:nvGraphicFramePr>
          <p:cNvPr id="1347" name="Table 1347"/>
          <p:cNvGraphicFramePr/>
          <p:nvPr/>
        </p:nvGraphicFramePr>
        <p:xfrm>
          <a:off x="1192106" y="3135920"/>
          <a:ext cx="11429853" cy="5316254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174875"/>
                <a:gridCol w="2174875"/>
                <a:gridCol w="2174875"/>
                <a:gridCol w="2934045"/>
                <a:gridCol w="1971179"/>
              </a:tblGrid>
              <a:tr h="1035094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State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Event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Condition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Action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New
State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566919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tick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thirst&gt;14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+1 thirst Print “going to bar” 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Drinking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609865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tick 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gold&gt;=10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+1 thirst
Print “going to bank” 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Banking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653800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tick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+1 thirst, +1 gold Print “digging gold” 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566919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Banking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tick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gold&gt;0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account += gold, gold=0
Print “depositing gold”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Banking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378644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Banking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tick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thirst&gt;=15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“going to bar”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Drinking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371170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Banking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tick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“going to mine”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566919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Drinking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tick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thirst&gt;0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-1 thirst
Print “drinking”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Drinking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566919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Drinking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tick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+1 thirst
Print “going to mine” 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Shape 13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The FSAImpl Class</a:t>
            </a:r>
          </a:p>
        </p:txBody>
      </p:sp>
      <p:sp>
        <p:nvSpPr>
          <p:cNvPr id="1350" name="Shape 13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0118" lvl="0">
              <a:buBlip>
                <a:blip r:embed="rId2"/>
              </a:buBlip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Shape 13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The FSA Library</a:t>
            </a:r>
          </a:p>
        </p:txBody>
      </p:sp>
      <p:sp>
        <p:nvSpPr>
          <p:cNvPr id="1353" name="Shape 13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871079" lvl="0" indent="-198868" defTabSz="433959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78">
                <a:solidFill>
                  <a:srgbClr val="FFFFFF"/>
                </a:solidFill>
              </a:rPr>
              <a:t>Provides Finite State Automata framework</a:t>
            </a:r>
          </a:p>
          <a:p>
            <a:pPr marL="871079" lvl="0" indent="-198868" defTabSz="433959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78">
                <a:solidFill>
                  <a:srgbClr val="FFFFFF"/>
                </a:solidFill>
              </a:rPr>
              <a:t>Designed with interfaces</a:t>
            </a:r>
          </a:p>
          <a:p>
            <a:pPr marL="1228457" lvl="1" indent="-198868" defTabSz="433959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78">
                <a:solidFill>
                  <a:srgbClr val="FFFFFF"/>
                </a:solidFill>
              </a:rPr>
              <a:t>eg FSA is an interface that defines the public calls on an FSA</a:t>
            </a:r>
          </a:p>
          <a:p>
            <a:pPr marL="871079" lvl="0" indent="-198868" defTabSz="433959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78">
                <a:solidFill>
                  <a:srgbClr val="FFFFFF"/>
                </a:solidFill>
              </a:rPr>
              <a:t>Implemented with classes called ...Impl</a:t>
            </a:r>
          </a:p>
          <a:p>
            <a:pPr marL="1228457" lvl="1" indent="-198868" defTabSz="433959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78">
                <a:solidFill>
                  <a:srgbClr val="FFFFFF"/>
                </a:solidFill>
              </a:rPr>
              <a:t>eg the class that implements the FSA interface is called FSAImpl</a:t>
            </a:r>
          </a:p>
          <a:p>
            <a:pPr marL="871079" lvl="0" indent="-198868" defTabSz="433959">
              <a:spcBef>
                <a:spcPts val="2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78">
                <a:solidFill>
                  <a:srgbClr val="FFFFFF"/>
                </a:solidFill>
              </a:rPr>
              <a:t>Good paradigm:  Design with interfaces, implement with classes.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Shape 13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FSA  Interface</a:t>
            </a:r>
          </a:p>
        </p:txBody>
      </p:sp>
      <p:sp>
        <p:nvSpPr>
          <p:cNvPr id="1356" name="Shape 1356"/>
          <p:cNvSpPr/>
          <p:nvPr/>
        </p:nvSpPr>
        <p:spPr>
          <a:xfrm>
            <a:off x="1598506" y="2652606"/>
            <a:ext cx="6119430" cy="48547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lvl="0" algn="l" defTabSz="457200">
              <a:defRPr sz="1800"/>
            </a:pP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using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System;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namespace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KAI.FSA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This interface defines the publicly visible interface to a Finite State Automata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Author: Jeffrey P. Kesselman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public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interface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FSA</a:t>
            </a:r>
            <a:b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This call trigger's the first transition in the current state whose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event is equal to evt (case sensative) and whose conditions all resolve to true.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&lt;param name="evt"&gt;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 The event to process. &lt;see cref="String"/&gt;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&lt;/param&gt;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&lt;returns&gt;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The Transition that fired, or null if none fired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&lt;/returns&gt;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Transition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DoEvent(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evt);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This sets the current state of the FSA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&lt;param name="state"&gt;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The current state &lt;see cref="setCurrentState"/&gt;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&lt;/param&gt;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void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SetCurrentState(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state);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Creates a new state that is part of this FSA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MakeNewState(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name=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null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);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/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Creates a new state of the passed type that is part of this FSA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T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MakeNewState&lt;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T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&gt;(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name=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null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)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where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T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: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</a:p>
        </p:txBody>
      </p:sp>
      <p:sp>
        <p:nvSpPr>
          <p:cNvPr id="1357" name="Shape 1357"/>
          <p:cNvSpPr/>
          <p:nvPr/>
        </p:nvSpPr>
        <p:spPr>
          <a:xfrm>
            <a:off x="7030720" y="4929293"/>
            <a:ext cx="5263072" cy="32545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lvl="0" algn="l" defTabSz="457200">
              <a:defRPr sz="1800"/>
            </a:pP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		/// &lt;summary&gt;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Gets the current state of this FSA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&lt;returns&gt;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the current state &lt;see cref="State"/&gt;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&lt;/returns&gt;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GetCurrentState();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Pushes a state ontoi this FSA's state stack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&lt;param name="state"&gt;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the state to push &lt;see cref="State"/&gt;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&lt;/param&gt;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void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PushState(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state);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Pops the last pushed state and returns it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&lt;returns&gt;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the popped State or null if the stack is empty &lt;see cref="State"/&gt;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&lt;/returns&gt;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PopState();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GetName();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endParaRPr sz="800">
              <a:solidFill>
                <a:srgbClr val="565656"/>
              </a:solidFill>
              <a:latin typeface="Menlo Regular"/>
              <a:ea typeface="Menlo Regular"/>
              <a:cs typeface="Menlo Regular"/>
              <a:sym typeface="Menlo Regular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Shape 13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Using the FSA Library: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FSAImpl</a:t>
            </a:r>
          </a:p>
        </p:txBody>
      </p:sp>
      <p:sp>
        <p:nvSpPr>
          <p:cNvPr id="1360" name="Shape 13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300118">
              <a:buBlip>
                <a:blip r:embed="rId2"/>
              </a:buBlip>
            </a:lvl1pPr>
            <a:lvl2pPr marL="1833518">
              <a:buBlip>
                <a:blip r:embed="rId2"/>
              </a:buBlip>
            </a:lvl2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FSAImpl is the key class.  To create an FSA, you instance FSAImpl or instance a subclass thereof.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Miner.cs is a sub-class of FSAImpl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Shape 13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The FSA Library: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Creating States</a:t>
            </a:r>
          </a:p>
        </p:txBody>
      </p:sp>
      <p:sp>
        <p:nvSpPr>
          <p:cNvPr id="1363" name="Shape 13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The FSA starts out empty.  You create states by calling the factory method FSA.makeNewState()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This returns an object that implements the State interface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This object represents one State of the particular FSA.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Shape 13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The FSAImpl Class</a:t>
            </a:r>
          </a:p>
        </p:txBody>
      </p:sp>
      <p:sp>
        <p:nvSpPr>
          <p:cNvPr id="1366" name="Shape 1366"/>
          <p:cNvSpPr/>
          <p:nvPr/>
        </p:nvSpPr>
        <p:spPr>
          <a:xfrm>
            <a:off x="1002453" y="2239433"/>
            <a:ext cx="6393124" cy="66835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lvl="0" algn="l" defTabSz="457200">
              <a:defRPr sz="1800"/>
            </a:pP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using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System;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using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 System.Collections.Generic;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namespace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KAI.FSA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This class implements a fintie state machien that matches the FSA interface.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It is intended that this class be sub-classed by variosu kinds of machines to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suit their own needs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public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class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FSAImpl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: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FSA</a:t>
            </a:r>
            <a:b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private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List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&lt;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&gt; stateList =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new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List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&lt;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&gt;();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public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currentState;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public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Stack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&lt;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&gt; stateStack =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new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Stack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&lt;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&gt;();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private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name;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private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Boolean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traceStates=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false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/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public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FSAImpl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(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name)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this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.name=name;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This call trigger's the first transition in the current state whose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event is equal to evt (case sensative) and whose conditions all resolve to true.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&lt;param name="evt"&gt;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 The event to process. &lt;see cref="String"/&gt;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&lt;/param&gt;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&lt;returns&gt;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The transition that fire or null if no transition fired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&lt;/returns&gt;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public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virtual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Transition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DoEvent(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evt){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if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(currentState!=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null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){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return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currentState.doEvent(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this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,evt);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return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null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public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MakeNewState(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name=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null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){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return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MakeNewState&lt;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StateImpl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&gt; (name);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/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public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T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MakeNewState&lt;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T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&gt;(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name=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null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)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where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T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: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T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newState =  (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T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)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Activator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.CreateInstance(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typeof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T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),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new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object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[] {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this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, name});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stateList.Add(newState);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return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newState;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public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void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SetCurrentState(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state){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if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(traceStates){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	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Console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.WriteLine(</a:t>
            </a:r>
            <a:r>
              <a:rPr sz="800">
                <a:solidFill>
                  <a:srgbClr val="F99000"/>
                </a:solidFill>
                <a:latin typeface="Menlo Regular"/>
                <a:ea typeface="Menlo Regular"/>
                <a:cs typeface="Menlo Regular"/>
                <a:sym typeface="Menlo Regular"/>
              </a:rPr>
              <a:t>"FSA "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+name+</a:t>
            </a:r>
            <a:r>
              <a:rPr sz="800">
                <a:solidFill>
                  <a:srgbClr val="F99000"/>
                </a:solidFill>
                <a:latin typeface="Menlo Regular"/>
                <a:ea typeface="Menlo Regular"/>
                <a:cs typeface="Menlo Regular"/>
                <a:sym typeface="Menlo Regular"/>
              </a:rPr>
              <a:t>" set to state "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+state.GetName());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currentState = state;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</a:p>
        </p:txBody>
      </p:sp>
      <p:sp>
        <p:nvSpPr>
          <p:cNvPr id="1367" name="Shape 1367"/>
          <p:cNvSpPr/>
          <p:nvPr/>
        </p:nvSpPr>
        <p:spPr>
          <a:xfrm>
            <a:off x="6597226" y="3039533"/>
            <a:ext cx="5263073" cy="50833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lvl="0" algn="l" defTabSz="457200">
              <a:defRPr sz="1800"/>
            </a:pPr>
            <a:r>
              <a:rPr sz="800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protected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void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AddToStateList(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state){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stateList.Add(state);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Gets the current state of this FSA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&lt;returns&gt;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the current state &lt;see cref="State"/&gt;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&lt;/returns&gt;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public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GetCurrentState(){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return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currentState;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Pushes a state ontoi this FSA's state stack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&lt;param name="state"&gt;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the state to push &lt;see cref="State"/&gt;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&lt;/param&gt;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public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void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PushState(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state){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stateStack.Push(state);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Pops the last pushed state and returns it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&lt;returns&gt;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the popped State or null if the stack is empty &lt;see cref="State"/&gt;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&lt;/returns&gt;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public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PopState(){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if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(stateStack.Count==</a:t>
            </a:r>
            <a:r>
              <a:rPr sz="800">
                <a:solidFill>
                  <a:srgbClr val="F99000"/>
                </a:solidFill>
                <a:latin typeface="Menlo Regular"/>
                <a:ea typeface="Menlo Regular"/>
                <a:cs typeface="Menlo Regular"/>
                <a:sym typeface="Menlo Regular"/>
              </a:rPr>
              <a:t>0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){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return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null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} 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else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return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stateStack.Pop();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public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GetName(){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return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name;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endParaRPr sz="800">
              <a:solidFill>
                <a:srgbClr val="565656"/>
              </a:solidFill>
              <a:latin typeface="Menlo Regular"/>
              <a:ea typeface="Menlo Regular"/>
              <a:cs typeface="Menlo Regular"/>
              <a:sym typeface="Menlo Regular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Shape 1369"/>
          <p:cNvSpPr>
            <a:spLocks noGrp="1"/>
          </p:cNvSpPr>
          <p:nvPr>
            <p:ph type="title"/>
          </p:nvPr>
        </p:nvSpPr>
        <p:spPr>
          <a:xfrm>
            <a:off x="1273386" y="1374986"/>
            <a:ext cx="10464801" cy="127349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State Interface</a:t>
            </a:r>
          </a:p>
        </p:txBody>
      </p:sp>
      <p:sp>
        <p:nvSpPr>
          <p:cNvPr id="1370" name="Shape 1370"/>
          <p:cNvSpPr/>
          <p:nvPr/>
        </p:nvSpPr>
        <p:spPr>
          <a:xfrm>
            <a:off x="311573" y="1610783"/>
            <a:ext cx="6401939" cy="79408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 anchor="ctr">
            <a:spAutoFit/>
          </a:bodyPr>
          <a:lstStyle/>
          <a:p>
            <a:pPr lvl="0" algn="l" defTabSz="457200">
              <a:defRPr sz="1800"/>
            </a:pP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using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System;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namespace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KAI.FSA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This interface defines the publicly vidible  interface to an FSA state. 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Each object that implements this interface represents a single unique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state in its owning FiniteStateMachine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public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interface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State</a:t>
            </a:r>
            <a:b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/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/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This adds a new Standard transition to the end of the state's transition list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&lt;param name="evt"&gt;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The event to which the transition repsonds &lt;see cref="String"/&gt;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&lt;/param&gt;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&lt;param name="conditions"&gt;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A list of conditiosn that must all evaluate to true to fire this transitions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 &lt;see cref="ConditionDelegate[]"/&gt;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&lt;/param&gt;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&lt;param name="actions"&gt;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A list of actions to take when the transition fires&lt;see cref="ActionDelegate[]"/&gt;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&lt;/param&gt;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&lt;param name="nextState"&gt;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The new state to which to set this state's owning FSA's current state &lt;see cref="State"/&gt;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&lt;/param&gt;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&lt;returns&gt;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An object that represents this transition. &lt;see cref="Transition"/&gt;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&lt;/returns&gt;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Transition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addTransition(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evt,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ConditionDelegate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[] conditions,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ActionDelegate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[] actions,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nextState, </a:t>
            </a:r>
          </a:p>
          <a:p>
            <a:pPr lvl="0" algn="l" defTabSz="457200">
              <a:defRPr sz="1800"/>
            </a:pP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postEvent=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null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);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		/// This adds a new push transition to the end of the state's transition list.  A push transition is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like a standard tarnsition except that, when it fires, it pushes the tate's owning FSA's current state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to that FSA's state stack before executing the actions or transitioning to the new state.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&lt;param name="evt"&gt;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The event to which the transition repsonds &lt;see cref="String"/&gt;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&lt;/param&gt;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&lt;param name="conditions"&gt;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A list of conditiosn that must all evaluate to true to fire this transitions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 &lt;see cref="ConditionDelegate[]"/&gt;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&lt;/param&gt;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&lt;param name="actions"&gt;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A list of actions to take when the transition fires&lt;see cref="ActionDelegate[]"/&gt;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&lt;/param&gt;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&lt;param name="nextState"&gt;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The new state to which to set this state's owning FSA's current state &lt;see cref="State"/&gt;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&lt;/param&gt;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&lt;returns&gt;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An object that represents this transition. &lt;see cref="Transition"/&gt;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&lt;/returns&gt;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Transition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addPushTransition(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evt,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ConditionDelegate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[] conditions,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ActionDelegate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[] actions,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nextState,</a:t>
            </a:r>
          </a:p>
          <a:p>
            <a:pPr lvl="0" algn="l" defTabSz="457200">
              <a:defRPr sz="1800"/>
            </a:pP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			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postEvent=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null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);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</a:p>
        </p:txBody>
      </p:sp>
      <p:sp>
        <p:nvSpPr>
          <p:cNvPr id="1371" name="Shape 1371"/>
          <p:cNvSpPr/>
          <p:nvPr/>
        </p:nvSpPr>
        <p:spPr>
          <a:xfrm>
            <a:off x="7125546" y="2907030"/>
            <a:ext cx="7159292" cy="4969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lvl="0" algn="l" defTabSz="457200">
              <a:defRPr sz="1800"/>
            </a:pPr>
            <a:r>
              <a:rPr sz="800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This adds a new pop transition to the end of the state's transition list.  A pop transition is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like a standard transition except that it has no defiend new state.  Insteadwhen it fires it pops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the top emember of the state's ownign FSA's state stack off the stack, and sets the FSA's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current state to that popped state.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&lt;param name="evt"&gt;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The event to which the transition repsonds &lt;see cref="String"/&gt;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&lt;/param&gt;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&lt;param name="conditions"&gt;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A list of conditiosn that must all evaluate to true to fire this transitions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 &lt;see cref="ConditionDelegate[]"/&gt;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&lt;/param&gt;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&lt;param name="actions"&gt;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A list of actions to take when the transition fires&lt;see cref="ActionDelegate[]"/&gt;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&lt;/param&gt;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&lt;returns&gt;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An object that represents this transition. &lt;see cref="Transition"/&gt;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&lt;/returns&gt;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Transition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addPopTransition(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evt,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ConditionDelegate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[] conditions,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ActionDelegate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[] actions, </a:t>
            </a:r>
          </a:p>
          <a:p>
            <a:pPr lvl="0" algn="l" defTabSz="457200">
              <a:defRPr sz="1800"/>
            </a:pP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postEvent=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null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);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This method sends an event to the state.  The state will execute the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first transition it finds which matches the event and whose conditions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all resolve to true.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&lt;param name="fsa"&gt;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The fsa that is executing this state &lt;see cref="FSA"/&gt;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&lt;/param&gt;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&lt;param name="evt"&gt;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The event represented as a case-sensative string &lt;see cref="String"/&gt;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&lt;/param&gt;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&lt;returns&gt;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The transition that fired or null if none fired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&lt;/returns&gt;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   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Transition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doEvent(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FSA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fsa,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evt);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GetName();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/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endParaRPr sz="800">
              <a:solidFill>
                <a:srgbClr val="565656"/>
              </a:solidFill>
              <a:latin typeface="Menlo Regular"/>
              <a:ea typeface="Menlo Regular"/>
              <a:cs typeface="Menlo Regular"/>
              <a:sym typeface="Menlo Regular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Shape 13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The FSA Library: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Adding Transitions</a:t>
            </a:r>
          </a:p>
        </p:txBody>
      </p:sp>
      <p:sp>
        <p:nvSpPr>
          <p:cNvPr id="1374" name="Shape 137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780070" lvl="0" indent="-178090" defTabSz="388620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FFFFFF"/>
                </a:solidFill>
              </a:rPr>
              <a:t>Transitions are created by calling the State.addTransition(...) method</a:t>
            </a:r>
          </a:p>
          <a:p>
            <a:pPr marL="780070" lvl="0" indent="-178090" defTabSz="388620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FFFFFF"/>
                </a:solidFill>
              </a:rPr>
              <a:t>addTransition takes 4 parameters</a:t>
            </a:r>
          </a:p>
          <a:p>
            <a:pPr marL="1100110" lvl="1" indent="-178090" defTabSz="388620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FFFFFF"/>
                </a:solidFill>
              </a:rPr>
              <a:t>event string</a:t>
            </a:r>
          </a:p>
          <a:p>
            <a:pPr marL="1100110" lvl="1" indent="-178090" defTabSz="388620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FFFFFF"/>
                </a:solidFill>
              </a:rPr>
              <a:t>ConditionDelegate array</a:t>
            </a:r>
          </a:p>
          <a:p>
            <a:pPr marL="1100110" lvl="1" indent="-178090" defTabSz="388620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FFFFFF"/>
                </a:solidFill>
              </a:rPr>
              <a:t>ActionDelegate array</a:t>
            </a:r>
          </a:p>
          <a:p>
            <a:pPr marL="1100110" lvl="1" indent="-178090" defTabSz="388620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FFFFFF"/>
                </a:solidFill>
              </a:rPr>
              <a:t>new State to transition to</a:t>
            </a:r>
          </a:p>
          <a:p>
            <a:pPr marL="780070" lvl="0" indent="-178090" defTabSz="388620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040">
                <a:solidFill>
                  <a:srgbClr val="FFFFFF"/>
                </a:solidFill>
              </a:rPr>
              <a:t>Returns an object that implements the Transition interface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Shape 13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C# Delegates</a:t>
            </a:r>
          </a:p>
        </p:txBody>
      </p:sp>
      <p:sp>
        <p:nvSpPr>
          <p:cNvPr id="1377" name="Shape 13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Delegates are like C function pointers or Java Method objects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Unlike C or Java, C# Delegates contain both a method to invoke and the object to invoke it on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Unlike C or Java, C# Delegates are typed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Shape 12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Simple FSA: Tick Tock Clock</a:t>
            </a:r>
          </a:p>
        </p:txBody>
      </p:sp>
      <p:pic>
        <p:nvPicPr>
          <p:cNvPr id="1245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3999" y="3535679"/>
            <a:ext cx="4295777" cy="4267202"/>
          </a:xfrm>
          <a:prstGeom prst="rect">
            <a:avLst/>
          </a:prstGeom>
          <a:ln w="12700">
            <a:miter lim="400000"/>
          </a:ln>
        </p:spPr>
      </p:pic>
      <p:sp>
        <p:nvSpPr>
          <p:cNvPr id="1246" name="Shape 1246"/>
          <p:cNvSpPr>
            <a:spLocks noGrp="1"/>
          </p:cNvSpPr>
          <p:nvPr>
            <p:ph type="body" idx="1"/>
          </p:nvPr>
        </p:nvSpPr>
        <p:spPr>
          <a:xfrm>
            <a:off x="1273386" y="7667413"/>
            <a:ext cx="10464801" cy="792481"/>
          </a:xfrm>
          <a:prstGeom prst="rect">
            <a:avLst/>
          </a:prstGeom>
        </p:spPr>
        <p:txBody>
          <a:bodyPr/>
          <a:lstStyle>
            <a:lvl1pPr marL="1300118">
              <a:buBlip>
                <a:blip r:embed="rId3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What is the output of this FSA?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Shape 13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ConditionDelegate</a:t>
            </a:r>
          </a:p>
        </p:txBody>
      </p:sp>
      <p:sp>
        <p:nvSpPr>
          <p:cNvPr id="1380" name="Shape 138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754068" lvl="0" indent="-172154" defTabSz="37566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71">
                <a:solidFill>
                  <a:srgbClr val="FFFFFF"/>
                </a:solidFill>
              </a:rPr>
              <a:t>ConditionDelegate type defined in TransitionImpl.cs</a:t>
            </a:r>
          </a:p>
          <a:p>
            <a:pPr marL="754068" lvl="0" indent="-172154" defTabSz="37566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71">
                <a:solidFill>
                  <a:srgbClr val="FFFFFF"/>
                </a:solidFill>
              </a:rPr>
              <a:t> </a:t>
            </a:r>
          </a:p>
          <a:p>
            <a:pPr marL="754068" lvl="0" indent="-172154" defTabSz="37566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71">
                <a:solidFill>
                  <a:srgbClr val="FFFFFF"/>
                </a:solidFill>
              </a:rPr>
              <a:t>Defines a delegate to a method that takes one parameter of type FSA and returns a boolean.</a:t>
            </a:r>
          </a:p>
          <a:p>
            <a:pPr marL="754068" lvl="0" indent="-172154" defTabSz="37566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71">
                <a:solidFill>
                  <a:srgbClr val="FFFFFF"/>
                </a:solidFill>
              </a:rPr>
              <a:t>An instance of Condition Delegate is created with new ConditionDelegate(foo.bar) where method foo.bar() matches the parameters above.</a:t>
            </a:r>
          </a:p>
          <a:p>
            <a:pPr marL="1063440" lvl="1" indent="-172154" defTabSz="37566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71">
                <a:solidFill>
                  <a:srgbClr val="FFFFFF"/>
                </a:solidFill>
              </a:rPr>
              <a:t>eg public Boolean bar(FSA fsa)</a:t>
            </a:r>
          </a:p>
          <a:p>
            <a:pPr marL="754068" lvl="0" indent="-172154" defTabSz="375665">
              <a:spcBef>
                <a:spcPts val="2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71">
                <a:solidFill>
                  <a:srgbClr val="FFFFFF"/>
                </a:solidFill>
              </a:rPr>
              <a:t>Invoking the delegate is the same as invoking the method it “wraps”</a:t>
            </a:r>
          </a:p>
        </p:txBody>
      </p:sp>
      <p:pic>
        <p:nvPicPr>
          <p:cNvPr id="1381" name="Screen Shot 2011-08-21 at 7.04.38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79893" y="4124959"/>
            <a:ext cx="3826511" cy="1557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Shape 13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ActionDelegate</a:t>
            </a:r>
          </a:p>
        </p:txBody>
      </p:sp>
      <p:sp>
        <p:nvSpPr>
          <p:cNvPr id="1384" name="Shape 138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300118"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Like ConditionDelegate but returns void because actions have no return value</a:t>
            </a:r>
          </a:p>
        </p:txBody>
      </p:sp>
      <p:pic>
        <p:nvPicPr>
          <p:cNvPr id="1385" name="Screen Shot 2011-08-21 at 7.10.20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81493" y="6068906"/>
            <a:ext cx="3454401" cy="1903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Shape 13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The StateImpl Class</a:t>
            </a:r>
          </a:p>
        </p:txBody>
      </p:sp>
      <p:sp>
        <p:nvSpPr>
          <p:cNvPr id="1388" name="Shape 1388"/>
          <p:cNvSpPr/>
          <p:nvPr/>
        </p:nvSpPr>
        <p:spPr>
          <a:xfrm>
            <a:off x="257386" y="2789766"/>
            <a:ext cx="8260322" cy="53119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lvl="0" algn="l" defTabSz="457200">
              <a:defRPr sz="1800"/>
            </a:pP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using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System;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using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System.Collections.Generic;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namespace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KAI.FSA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This class is used internally by the FSAImpl and contains the actual state logic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Author: Jeffrey P. Kesselman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public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class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StateImpl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: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State</a:t>
            </a:r>
            <a:b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name;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FSA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parent;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This holds the states list of transition in evaluation order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private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List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&lt;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Transition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&gt; transitionList =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new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List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&lt;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Transition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&gt;();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This is an accessor that allows the transitionList to be acessed as a psuedo variable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StateImpl.transitions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public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List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&lt;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Transition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&gt; transitions 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Sets the state's transition list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set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{transitionList =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value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;}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 Gets the state's transition list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get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{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return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transitionList;}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public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StateImpl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FSA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parent,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name){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this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.name=name;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this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.parent = parent;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This method adds a new atrsnitio nto the end of the transition list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public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Transition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addTransition(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evt,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ConditionDelegate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[] conditions,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ActionDelegate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[] actions,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nextState, </a:t>
            </a:r>
          </a:p>
          <a:p>
            <a:pPr lvl="0" algn="l" defTabSz="457200">
              <a:defRPr sz="1800"/>
            </a:pP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postEvent=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null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){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Console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.WriteLine (</a:t>
            </a:r>
            <a:r>
              <a:rPr sz="800">
                <a:solidFill>
                  <a:srgbClr val="F99000"/>
                </a:solidFill>
                <a:latin typeface="Menlo Regular"/>
                <a:ea typeface="Menlo Regular"/>
                <a:cs typeface="Menlo Regular"/>
                <a:sym typeface="Menlo Regular"/>
              </a:rPr>
              <a:t>"Make transition"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);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Transition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t =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new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TransitionImpl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(evt,conditions,actions,nextState, postEvent);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Console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.WriteLine (</a:t>
            </a:r>
            <a:r>
              <a:rPr sz="800">
                <a:solidFill>
                  <a:srgbClr val="F99000"/>
                </a:solidFill>
                <a:latin typeface="Menlo Regular"/>
                <a:ea typeface="Menlo Regular"/>
                <a:cs typeface="Menlo Regular"/>
                <a:sym typeface="Menlo Regular"/>
              </a:rPr>
              <a:t>"Add transition to list"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);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transitionList.Add(t);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return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t;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</a:p>
        </p:txBody>
      </p:sp>
      <p:sp>
        <p:nvSpPr>
          <p:cNvPr id="1389" name="Shape 1389"/>
          <p:cNvSpPr/>
          <p:nvPr/>
        </p:nvSpPr>
        <p:spPr>
          <a:xfrm>
            <a:off x="7003626" y="2810933"/>
            <a:ext cx="7465134" cy="55405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lvl="0" algn="l" defTabSz="457200">
              <a:defRPr sz="1800"/>
            </a:pP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This method adds a new atrsnitio nto the end of the transition list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public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Transition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addPushTransition(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evt,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ConditionDelegate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[] conditions,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ActionDelegate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[] actions,</a:t>
            </a:r>
          </a:p>
          <a:p>
            <a:pPr lvl="0" algn="l" defTabSz="457200">
              <a:defRPr sz="1800"/>
            </a:pP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nextState,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postEvent=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null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){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Transition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t =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new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PushTransitionImpl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(evt,conditions,actions,nextState,postEvent);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transitionList.Add(t);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return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t;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This method adds a new atrsnitio nto the end of the transition list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public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Transition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addPopTransition(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evt,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ConditionDelegate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[] conditions,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ActionDelegate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[] actions,</a:t>
            </a:r>
          </a:p>
          <a:p>
            <a:pPr lvl="0" algn="l" defTabSz="457200">
              <a:defRPr sz="1800"/>
            </a:pP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postEvent=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null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){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Transition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t =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new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PopTransitionImpl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(evt,conditions,actions,postEvent);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transitionList.Add(t);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return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t;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This method sends an event to the state.  The state will execute the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first transition it finds which matches the event and whose conditions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all resolve to true.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&lt;param name="fsa"&gt;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The fsa that is executing this state &lt;see cref="FSA"/&gt;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&lt;/param&gt;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&lt;param name="evt"&gt;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The event represented as a case-sensative string &lt;see cref="String"/&gt;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&lt;/param&gt;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public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virtual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Transition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doEvent(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FSA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fsa,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evt){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foreach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(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Transition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t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in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transitionList){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if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(t.getEvent()==evt){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if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(t.conditionTest(fsa)){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			t.doit(fsa);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return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t;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return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null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public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GetName(){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return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name;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/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/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endParaRPr sz="800">
              <a:solidFill>
                <a:srgbClr val="565656"/>
              </a:solidFill>
              <a:latin typeface="Menlo Regular"/>
              <a:ea typeface="Menlo Regular"/>
              <a:cs typeface="Menlo Regular"/>
              <a:sym typeface="Menlo Regular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Shape 13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Transition Interface</a:t>
            </a:r>
          </a:p>
        </p:txBody>
      </p:sp>
      <p:sp>
        <p:nvSpPr>
          <p:cNvPr id="1392" name="Shape 1392"/>
          <p:cNvSpPr/>
          <p:nvPr/>
        </p:nvSpPr>
        <p:spPr>
          <a:xfrm>
            <a:off x="4074953" y="2868083"/>
            <a:ext cx="6364103" cy="54262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lvl="0" algn="l" defTabSz="457200">
              <a:defRPr sz="1800"/>
            </a:pP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using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System;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namespace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KAI.FSA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This interface represents a single state transition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public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interface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Transition</a:t>
            </a:r>
            <a:b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      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This method returns the event that fires this transition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&lt;returns&gt;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The event this transition responds to.  It is iused by the state to see if this is a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 transition for a specific event &lt;see cref="String"/&gt;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&lt;/returns&gt;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getEvent();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This method tests to see if all the transition's conditions return true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It is used  by the state to see if this transition can be fired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&lt;param name="fsa"&gt;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 The FSA that this condition's owning state belongs to.  It is passed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 into conditiosn for their use. &lt;see cref="FSA"/&gt;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&lt;/param&gt;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&lt;returns&gt;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true if all conditions resolve to true, else false &lt;see cref="Boolean"/&gt;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&lt;/returns&gt;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Boolean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conditionTest(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FSA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fsa); 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This call causes all actions of this transition to occur sequentially in the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order they were opassed in in this transition's constructor.  Then the passed in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FSA's state is set to this transition's new state.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&lt;param name="fsa"&gt;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 The FSA that this condition's owning state belongs to.  It is passed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 into actions for their use, then fas.setCurrentState(0 is invoked with this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Transition's new state. &lt;see cref="FSA"/&gt;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&lt;/param&gt;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void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doit(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FSA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fsa);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/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endParaRPr sz="800">
              <a:solidFill>
                <a:srgbClr val="565656"/>
              </a:solidFill>
              <a:latin typeface="Menlo Regular"/>
              <a:ea typeface="Menlo Regular"/>
              <a:cs typeface="Menlo Regular"/>
              <a:sym typeface="Menlo Regular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Shape 13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Class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TransitionImpl</a:t>
            </a:r>
          </a:p>
        </p:txBody>
      </p:sp>
      <p:sp>
        <p:nvSpPr>
          <p:cNvPr id="1395" name="Shape 1395"/>
          <p:cNvSpPr/>
          <p:nvPr/>
        </p:nvSpPr>
        <p:spPr>
          <a:xfrm>
            <a:off x="745066" y="2859193"/>
            <a:ext cx="6302935" cy="57691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lvl="0" algn="l" defTabSz="457200">
              <a:defRPr sz="1800"/>
            </a:pP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using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System;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using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System.Collections.Generic;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/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namespace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KAI.FSA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public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delegate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Boolean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ConditionDelegate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FSA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fsa );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public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delegate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void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ActionDelegate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(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FSA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fsa);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This class implements the Transition logic. TrabnsitionIMpls are immutable once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created.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Author: Jeffrey Kesselman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/// &lt;/summary&gt;</a:t>
            </a:r>
            <a:br>
              <a:rPr sz="800" i="1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public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class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TransitionImpl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: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Transition</a:t>
            </a:r>
            <a:b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private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ConditionDelegate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[] conditions;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private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ActionDelegate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[] actions;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protected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newState;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private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evt;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private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postEvent =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null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public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TransitionImpl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(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evt,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ConditionDelegate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[] conditions,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                      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ActionDelegate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[] actions,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newState,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postEvent=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null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)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this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.newState = newState;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this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.evt=evt;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this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.actions= actions;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this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.conditions = conditions;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this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.postEvent = postEvent;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public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String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getEvent(){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return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evt;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public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Boolean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conditionTest(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FSA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fsa){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if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(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this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.conditions !=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null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) 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foreach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(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ConditionDelegate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condition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in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conditions) 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if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(!condition (fsa)) 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return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false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;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return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true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</a:p>
        </p:txBody>
      </p:sp>
      <p:sp>
        <p:nvSpPr>
          <p:cNvPr id="1396" name="Shape 1396"/>
          <p:cNvSpPr/>
          <p:nvPr/>
        </p:nvSpPr>
        <p:spPr>
          <a:xfrm>
            <a:off x="6678506" y="4687993"/>
            <a:ext cx="4587096" cy="21115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lvl="0" algn="l" defTabSz="457200">
              <a:defRPr sz="1800"/>
            </a:pPr>
            <a:r>
              <a:rPr sz="800">
                <a:solidFill>
                  <a:srgbClr val="A9A99A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public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virtual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void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doit(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FSA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fsa){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if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(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this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.actions !=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null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) 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foreach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(</a:t>
            </a:r>
            <a:r>
              <a:rPr sz="800">
                <a:solidFill>
                  <a:srgbClr val="4179B3"/>
                </a:solidFill>
                <a:latin typeface="Menlo Regular"/>
                <a:ea typeface="Menlo Regular"/>
                <a:cs typeface="Menlo Regular"/>
                <a:sym typeface="Menlo Regular"/>
              </a:rPr>
              <a:t>ActionDelegate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action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in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actions) 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		action (fsa);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if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(newState != 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null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) 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	fsa.SetCurrentState (newState);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if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 (postEvent!=</a:t>
            </a:r>
            <a:r>
              <a:rPr sz="800">
                <a:solidFill>
                  <a:srgbClr val="00A5A6"/>
                </a:solidFill>
                <a:latin typeface="Menlo Regular"/>
                <a:ea typeface="Menlo Regular"/>
                <a:cs typeface="Menlo Regular"/>
                <a:sym typeface="Menlo Regular"/>
              </a:rPr>
              <a:t>null</a:t>
            </a: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){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	fsa.DoEvent(postEvent);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	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	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  <a:t>}</a:t>
            </a:r>
            <a:br>
              <a:rPr sz="800">
                <a:solidFill>
                  <a:srgbClr val="565656"/>
                </a:solidFill>
                <a:latin typeface="Menlo Regular"/>
                <a:ea typeface="Menlo Regular"/>
                <a:cs typeface="Menlo Regular"/>
                <a:sym typeface="Menlo Regular"/>
              </a:rPr>
            </a:br>
            <a:endParaRPr sz="800">
              <a:solidFill>
                <a:srgbClr val="565656"/>
              </a:solidFill>
              <a:latin typeface="Menlo Regular"/>
              <a:ea typeface="Menlo Regular"/>
              <a:cs typeface="Menlo Regular"/>
              <a:sym typeface="Menlo Regular"/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Shape 13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Communication Between FSA</a:t>
            </a:r>
          </a:p>
        </p:txBody>
      </p:sp>
      <p:sp>
        <p:nvSpPr>
          <p:cNvPr id="1399" name="Shape 13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Events can come from other GUI, game logic, or other FSA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Example: Miner’s Wife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Shape 14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State transition diagram Miner’s Wife</a:t>
            </a:r>
          </a:p>
        </p:txBody>
      </p:sp>
      <p:pic>
        <p:nvPicPr>
          <p:cNvPr id="1402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03893" y="3474719"/>
            <a:ext cx="3332481" cy="36181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Shape 14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Volunteer to draw the State Transition Table.</a:t>
            </a:r>
          </a:p>
        </p:txBody>
      </p:sp>
      <p:sp>
        <p:nvSpPr>
          <p:cNvPr id="1405" name="Shape 140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0118" lvl="0">
              <a:buBlip>
                <a:blip r:embed="rId2"/>
              </a:buBlip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Shape 1407"/>
          <p:cNvSpPr>
            <a:spLocks noGrp="1"/>
          </p:cNvSpPr>
          <p:nvPr>
            <p:ph type="title"/>
          </p:nvPr>
        </p:nvSpPr>
        <p:spPr>
          <a:xfrm>
            <a:off x="1273386" y="1374986"/>
            <a:ext cx="10464801" cy="17272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Miner’s Wife State Transition Table</a:t>
            </a:r>
          </a:p>
        </p:txBody>
      </p:sp>
      <p:graphicFrame>
        <p:nvGraphicFramePr>
          <p:cNvPr id="1408" name="Table 1408"/>
          <p:cNvGraphicFramePr/>
          <p:nvPr/>
        </p:nvGraphicFramePr>
        <p:xfrm>
          <a:off x="1192106" y="3135920"/>
          <a:ext cx="11429853" cy="5316253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174875"/>
                <a:gridCol w="2174875"/>
                <a:gridCol w="2174875"/>
                <a:gridCol w="3185277"/>
                <a:gridCol w="1719947"/>
              </a:tblGrid>
              <a:tr h="644351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State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Event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Condition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Action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New State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962294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Cooking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if cooking=20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Send Event DinnerBell Print “ringing dinner bell”
cooking=0 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Cooking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1033522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Cooking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if mess=7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Cleaning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1033522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Cooking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+1 cooking
+1 mess 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Cooking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1033522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Cleaning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if mess&gt;0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-1 mess
Print “cleaning”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Cleaning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609039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Cleaning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Cooking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Shape 14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State transition diagram Miner</a:t>
            </a:r>
          </a:p>
        </p:txBody>
      </p:sp>
      <p:pic>
        <p:nvPicPr>
          <p:cNvPr id="1411" name="dropped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7999" y="3210559"/>
            <a:ext cx="6916546" cy="5249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Shape 12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Output of TickTock Clock FSA</a:t>
            </a:r>
          </a:p>
        </p:txBody>
      </p:sp>
      <p:sp>
        <p:nvSpPr>
          <p:cNvPr id="1249" name="Shape 12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tick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tock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tick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tock</a:t>
            </a:r>
          </a:p>
          <a:p>
            <a:pPr marL="0" lvl="0" indent="0"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...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Shape 14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Anyone want to draw that?</a:t>
            </a:r>
          </a:p>
        </p:txBody>
      </p:sp>
      <p:sp>
        <p:nvSpPr>
          <p:cNvPr id="1414" name="Shape 14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0118" lvl="0">
              <a:buBlip>
                <a:blip r:embed="rId2"/>
              </a:buBlip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Shape 1416"/>
          <p:cNvSpPr>
            <a:spLocks noGrp="1"/>
          </p:cNvSpPr>
          <p:nvPr>
            <p:ph type="title"/>
          </p:nvPr>
        </p:nvSpPr>
        <p:spPr>
          <a:xfrm>
            <a:off x="1273386" y="1374986"/>
            <a:ext cx="10464801" cy="17272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Previous Miner 49er State Transition Table</a:t>
            </a:r>
          </a:p>
        </p:txBody>
      </p:sp>
      <p:graphicFrame>
        <p:nvGraphicFramePr>
          <p:cNvPr id="1417" name="Table 1417"/>
          <p:cNvGraphicFramePr/>
          <p:nvPr/>
        </p:nvGraphicFramePr>
        <p:xfrm>
          <a:off x="1192106" y="3135920"/>
          <a:ext cx="11429853" cy="5316254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174875"/>
                <a:gridCol w="2174875"/>
                <a:gridCol w="2174875"/>
                <a:gridCol w="2934045"/>
                <a:gridCol w="1971179"/>
              </a:tblGrid>
              <a:tr h="1035094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State</a:t>
                      </a:r>
                    </a:p>
                  </a:txBody>
                  <a:tcPr marL="50800" marR="50800" marT="50800" marB="50800" anchor="ctr" horzOverflow="overflow"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Event</a:t>
                      </a:r>
                    </a:p>
                  </a:txBody>
                  <a:tcPr marL="50800" marR="50800" marT="50800" marB="50800" anchor="ctr" horzOverflow="overflow"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Condition</a:t>
                      </a:r>
                    </a:p>
                  </a:txBody>
                  <a:tcPr marL="50800" marR="50800" marT="50800" marB="50800" anchor="ctr" horzOverflow="overflow"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Action</a:t>
                      </a:r>
                    </a:p>
                  </a:txBody>
                  <a:tcPr marL="50800" marR="50800" marT="50800" marB="50800" anchor="ctr" horzOverflow="overflow"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New
State</a:t>
                      </a:r>
                    </a:p>
                  </a:txBody>
                  <a:tcPr marL="50800" marR="50800" marT="50800" marB="50800" anchor="ctr" horzOverflow="overflow"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566919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thirst&gt;14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+1 thirst Print “going to bar” 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Drinking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609865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 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gold&gt;=10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+1 thirst
Print “going to bank” 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Banking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653800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+1 thirst, +1 gold Print “digging gold” 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566919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Banking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gold&gt;0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account += gold, gold=0
Print “depositing gold”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Banking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378644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Banking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thirst&gt;=15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“going to bar”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Drinking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371170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Banking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“going to mine”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566919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Drinking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thirst&gt;0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-1 thirst
Print “drinking”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Drinking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566919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Drinking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+1 thirst
Print “going to mine” 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Shape 1419"/>
          <p:cNvSpPr>
            <a:spLocks noGrp="1"/>
          </p:cNvSpPr>
          <p:nvPr>
            <p:ph type="title"/>
          </p:nvPr>
        </p:nvSpPr>
        <p:spPr>
          <a:xfrm>
            <a:off x="1273386" y="1374986"/>
            <a:ext cx="10464801" cy="17272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Miner 49er State Transition Table</a:t>
            </a:r>
          </a:p>
        </p:txBody>
      </p:sp>
      <p:graphicFrame>
        <p:nvGraphicFramePr>
          <p:cNvPr id="1420" name="Table 1420"/>
          <p:cNvGraphicFramePr/>
          <p:nvPr/>
        </p:nvGraphicFramePr>
        <p:xfrm>
          <a:off x="1192106" y="3135920"/>
          <a:ext cx="11429853" cy="5316253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174875"/>
                <a:gridCol w="2174875"/>
                <a:gridCol w="2174875"/>
                <a:gridCol w="3185277"/>
                <a:gridCol w="1719947"/>
              </a:tblGrid>
              <a:tr h="297383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State</a:t>
                      </a:r>
                    </a:p>
                  </a:txBody>
                  <a:tcPr marL="50800" marR="50800" marT="50800" marB="50800" anchor="ctr" horzOverflow="overflow"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Event</a:t>
                      </a:r>
                    </a:p>
                  </a:txBody>
                  <a:tcPr marL="50800" marR="50800" marT="50800" marB="50800" anchor="ctr" horzOverflow="overflow"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Condition</a:t>
                      </a:r>
                    </a:p>
                  </a:txBody>
                  <a:tcPr marL="50800" marR="50800" marT="50800" marB="50800" anchor="ctr" horzOverflow="overflow"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Action</a:t>
                      </a:r>
                    </a:p>
                  </a:txBody>
                  <a:tcPr marL="50800" marR="50800" marT="50800" marB="50800" anchor="ctr" horzOverflow="overflow"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New State</a:t>
                      </a:r>
                    </a:p>
                  </a:txBody>
                  <a:tcPr marL="50800" marR="50800" marT="50800" marB="50800" anchor="ctr" horzOverflow="overflow"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444121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thirst&gt;14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+1 thirst Print “going to bar” 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Drinking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476995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gold&gt;=10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+1 thirst
Print “going to bank” 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Banking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476995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+1 thirst, +1 gold, +1 hunger Print “digging gold” 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</a:tr>
              <a:tr h="476995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Banking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gold&gt;0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account += gold, gold=0
Print “depositing gold”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Banking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281086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Banking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thirst&gt;=15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“going to bar”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Drinking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281086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Banking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“going to mine”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425542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Drinking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thirst&gt;0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-1 thirst
Print “drinking”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Drinking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476995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Drinking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+1 thirst
Print “going to mine” 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281086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Dinner Bell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“going to dinner”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Eating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</a:tr>
              <a:tr h="281086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Drinking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Dinner Bell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“going to dinner”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Eating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</a:tr>
              <a:tr h="281086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Banking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Dinner Bell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“going to dinner”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Eating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</a:tr>
              <a:tr h="465059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Eating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hunger&gt;0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-1 hunger
Print “eating”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Eating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</a:tr>
              <a:tr h="370732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Eating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“Going back to mine”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Shape 1422"/>
          <p:cNvSpPr>
            <a:spLocks noGrp="1"/>
          </p:cNvSpPr>
          <p:nvPr>
            <p:ph type="title"/>
          </p:nvPr>
        </p:nvSpPr>
        <p:spPr>
          <a:xfrm>
            <a:off x="1273386" y="1374986"/>
            <a:ext cx="10464801" cy="17272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This is a waste...</a:t>
            </a:r>
          </a:p>
        </p:txBody>
      </p:sp>
      <p:graphicFrame>
        <p:nvGraphicFramePr>
          <p:cNvPr id="1423" name="Table 1423"/>
          <p:cNvGraphicFramePr/>
          <p:nvPr/>
        </p:nvGraphicFramePr>
        <p:xfrm>
          <a:off x="1192106" y="3135920"/>
          <a:ext cx="11429853" cy="5316253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174875"/>
                <a:gridCol w="2174875"/>
                <a:gridCol w="2174875"/>
                <a:gridCol w="3185277"/>
                <a:gridCol w="1719947"/>
              </a:tblGrid>
              <a:tr h="297383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State</a:t>
                      </a:r>
                    </a:p>
                  </a:txBody>
                  <a:tcPr marL="50800" marR="50800" marT="50800" marB="50800" anchor="ctr" horzOverflow="overflow"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Event</a:t>
                      </a:r>
                    </a:p>
                  </a:txBody>
                  <a:tcPr marL="50800" marR="50800" marT="50800" marB="50800" anchor="ctr" horzOverflow="overflow"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Condition</a:t>
                      </a:r>
                    </a:p>
                  </a:txBody>
                  <a:tcPr marL="50800" marR="50800" marT="50800" marB="50800" anchor="ctr" horzOverflow="overflow"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Action</a:t>
                      </a:r>
                    </a:p>
                  </a:txBody>
                  <a:tcPr marL="50800" marR="50800" marT="50800" marB="50800" anchor="ctr" horzOverflow="overflow"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New State</a:t>
                      </a:r>
                    </a:p>
                  </a:txBody>
                  <a:tcPr marL="50800" marR="50800" marT="50800" marB="50800" anchor="ctr" horzOverflow="overflow"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444121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thirst&gt;14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+1 thirst Print “going to bar” 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Drinking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476995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gold&gt;=10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+1 thirst
Print “going to bank” 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Banking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476995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+1 thirst, +1 gold, +1 hunger Print “digging gold” 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476995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Banking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gold&gt;0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account += gold, gold=0
Print “depositing gold”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Banking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281086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Banking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thirst&gt;=15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“going to bar”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Drinking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281086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Banking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“going to mine”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425542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Drinking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thirst&gt;0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-1 thirst
Print “drinking”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Drinking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476995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Drinking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+1 thirst
Print “going to mine” 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281086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Dinner Bell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“going to dinner”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Eating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</a:tr>
              <a:tr h="281086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Drinking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Dinner Bell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“going to dinner”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Eating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</a:tr>
              <a:tr h="281086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Banking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Dinner Bell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“going to dinner”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Eating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</a:tr>
              <a:tr h="465059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Eating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hunger&gt;0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-1 hunger
Print “eating”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Eating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370732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Eating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“Going back to mine”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Shape 1425"/>
          <p:cNvSpPr>
            <a:spLocks noGrp="1"/>
          </p:cNvSpPr>
          <p:nvPr>
            <p:ph type="title"/>
          </p:nvPr>
        </p:nvSpPr>
        <p:spPr>
          <a:xfrm>
            <a:off x="1273386" y="1374986"/>
            <a:ext cx="10464801" cy="17272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Natural place for a pervasive transition</a:t>
            </a:r>
          </a:p>
        </p:txBody>
      </p:sp>
      <p:graphicFrame>
        <p:nvGraphicFramePr>
          <p:cNvPr id="1426" name="Table 1426"/>
          <p:cNvGraphicFramePr/>
          <p:nvPr/>
        </p:nvGraphicFramePr>
        <p:xfrm>
          <a:off x="1192106" y="3135920"/>
          <a:ext cx="11429853" cy="5316253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174875"/>
                <a:gridCol w="2174875"/>
                <a:gridCol w="2174875"/>
                <a:gridCol w="3185277"/>
                <a:gridCol w="1719947"/>
              </a:tblGrid>
              <a:tr h="332549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State</a:t>
                      </a:r>
                    </a:p>
                  </a:txBody>
                  <a:tcPr marL="50800" marR="50800" marT="50800" marB="50800" anchor="ctr" horzOverflow="overflow"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Event</a:t>
                      </a:r>
                    </a:p>
                  </a:txBody>
                  <a:tcPr marL="50800" marR="50800" marT="50800" marB="50800" anchor="ctr" horzOverflow="overflow"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Condition</a:t>
                      </a:r>
                    </a:p>
                  </a:txBody>
                  <a:tcPr marL="50800" marR="50800" marT="50800" marB="50800" anchor="ctr" horzOverflow="overflow"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Action</a:t>
                      </a:r>
                    </a:p>
                  </a:txBody>
                  <a:tcPr marL="50800" marR="50800" marT="50800" marB="50800" anchor="ctr" horzOverflow="overflow"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New State</a:t>
                      </a:r>
                    </a:p>
                  </a:txBody>
                  <a:tcPr marL="50800" marR="50800" marT="50800" marB="50800" anchor="ctr" horzOverflow="overflow">
                    <a:blipFill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496639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thirst&gt;14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+1 thirst Print “going to bar” 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Drinking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gold&gt;=10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+1 thirst
Print “going to bank” 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Banking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+1 thirst, +1 gold, +1 hunger Print “digging gold” 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Banking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gold&gt;0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account += gold, gold=0
Print “depositing gold”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Banking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Banking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thirst&gt;=15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“going to bar”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Drinking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Banking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“going to mine”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475863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Drinking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thirst&gt;0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-1 thirst
Print “drinking”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Drinking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Drinking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+1 thirst
Print “going to mine” 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*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Dinner Bell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“going to dinner”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Eating</a:t>
                      </a:r>
                    </a:p>
                  </a:txBody>
                  <a:tcPr marL="50800" marR="50800" marT="50800" marB="50800" anchor="ctr" horzOverflow="overflow">
                    <a:solidFill>
                      <a:srgbClr val="D58400"/>
                    </a:solidFill>
                  </a:tcPr>
                </a:tc>
              </a:tr>
              <a:tr h="520053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Eating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hunger&gt;0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-1 hunger
Print “eating”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Eating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  <a:tr h="414572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Eating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Move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defRPr>
                      </a:pPr>
                      <a:endParaRPr/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“Going back to mine”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24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Mining</a:t>
                      </a:r>
                    </a:p>
                  </a:txBody>
                  <a:tcPr marL="50800" marR="50800" marT="50800" marB="50800" anchor="ctr" horzOverflow="overflow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Shape 14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How do we send  the DinnerBell event?</a:t>
            </a:r>
          </a:p>
        </p:txBody>
      </p:sp>
      <p:sp>
        <p:nvSpPr>
          <p:cNvPr id="1429" name="Shape 14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0118" lvl="0">
              <a:buBlip>
                <a:blip r:embed="rId2"/>
              </a:buBlip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Shape 14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How do we send  the DinnerBell event?</a:t>
            </a:r>
          </a:p>
        </p:txBody>
      </p:sp>
      <p:sp>
        <p:nvSpPr>
          <p:cNvPr id="1432" name="Shape 14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Miner’s Wife holds reference to Miner</a:t>
            </a:r>
          </a:p>
          <a:p>
            <a:pPr marL="1833518"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call Miner.doEvent()</a:t>
            </a:r>
          </a:p>
          <a:p>
            <a:pPr marL="1833518"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private communication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Shape 14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How do we send  the event?</a:t>
            </a:r>
          </a:p>
        </p:txBody>
      </p:sp>
      <p:sp>
        <p:nvSpPr>
          <p:cNvPr id="1435" name="Shape 14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910082" lvl="0" indent="-207772" defTabSz="453390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80">
                <a:solidFill>
                  <a:srgbClr val="FFFFFF"/>
                </a:solidFill>
              </a:rPr>
              <a:t>Event Bus</a:t>
            </a:r>
          </a:p>
          <a:p>
            <a:pPr marL="1283462" lvl="1" indent="-207772" defTabSz="453390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80">
                <a:solidFill>
                  <a:srgbClr val="FFFFFF"/>
                </a:solidFill>
              </a:rPr>
              <a:t>Bus holds references to all FSA</a:t>
            </a:r>
          </a:p>
          <a:p>
            <a:pPr marL="1283462" lvl="1" indent="-207772" defTabSz="453390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80">
                <a:solidFill>
                  <a:srgbClr val="FFFFFF"/>
                </a:solidFill>
              </a:rPr>
              <a:t>Miner’s Wife calls EventBus.sendEvent()</a:t>
            </a:r>
          </a:p>
          <a:p>
            <a:pPr marL="1283462" lvl="1" indent="-207772" defTabSz="453390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80">
                <a:solidFill>
                  <a:srgbClr val="FFFFFF"/>
                </a:solidFill>
              </a:rPr>
              <a:t>Bus calls all registered listeners</a:t>
            </a:r>
          </a:p>
          <a:p>
            <a:pPr marL="1283462" lvl="1" indent="-207772" defTabSz="453390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80">
                <a:solidFill>
                  <a:srgbClr val="FFFFFF"/>
                </a:solidFill>
              </a:rPr>
              <a:t>Broadcast communication</a:t>
            </a:r>
          </a:p>
          <a:p>
            <a:pPr marL="1283462" lvl="1" indent="-207772" defTabSz="453390">
              <a:spcBef>
                <a:spcPts val="2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80">
                <a:solidFill>
                  <a:srgbClr val="FFFFFF"/>
                </a:solidFill>
              </a:rPr>
              <a:t>Can also be used for tick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Shape 14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Lets look at some code</a:t>
            </a:r>
          </a:p>
        </p:txBody>
      </p:sp>
      <p:sp>
        <p:nvSpPr>
          <p:cNvPr id="1438" name="Shape 14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0118" lvl="0">
              <a:buBlip>
                <a:blip r:embed="rId2"/>
              </a:buBlip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Shape 14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Miner’s Wife header</a:t>
            </a:r>
          </a:p>
        </p:txBody>
      </p:sp>
      <p:pic>
        <p:nvPicPr>
          <p:cNvPr id="1441" name="Screen Shot 2011-09-13 at 10.50.56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40293" y="2905759"/>
            <a:ext cx="4924214" cy="25335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Shape 12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State/Transition Tables</a:t>
            </a:r>
          </a:p>
        </p:txBody>
      </p:sp>
      <p:sp>
        <p:nvSpPr>
          <p:cNvPr id="1252" name="Shape 1252"/>
          <p:cNvSpPr>
            <a:spLocks noGrp="1"/>
          </p:cNvSpPr>
          <p:nvPr>
            <p:ph type="body" idx="1"/>
          </p:nvPr>
        </p:nvSpPr>
        <p:spPr>
          <a:xfrm>
            <a:off x="1273386" y="3427306"/>
            <a:ext cx="10464801" cy="1286934"/>
          </a:xfrm>
          <a:prstGeom prst="rect">
            <a:avLst/>
          </a:prstGeom>
        </p:spPr>
        <p:txBody>
          <a:bodyPr/>
          <a:lstStyle>
            <a:lvl1pPr marL="1300118">
              <a:buBlip>
                <a:blip r:embed="rId2"/>
              </a:buBlip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An FSA can also be described by a state transition table</a:t>
            </a:r>
          </a:p>
        </p:txBody>
      </p:sp>
      <p:graphicFrame>
        <p:nvGraphicFramePr>
          <p:cNvPr id="1253" name="Table 1253"/>
          <p:cNvGraphicFramePr/>
          <p:nvPr/>
        </p:nvGraphicFramePr>
        <p:xfrm>
          <a:off x="2526453" y="5010396"/>
          <a:ext cx="7951892" cy="573024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2092603"/>
                <a:gridCol w="2092603"/>
                <a:gridCol w="2092603"/>
                <a:gridCol w="1674083"/>
              </a:tblGrid>
              <a:tr h="896337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State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Event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Action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5200">
                          <a:solidFill>
                            <a:srgbClr val="FFFFFF"/>
                          </a:solidFill>
                          <a:effectLst>
                            <a:outerShdw blurRad="63500" dist="25400" dir="2700000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New
State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</a:tr>
              <a:tr h="896337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Tick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Pulse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“Tick”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Tock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  <a:tr h="896337"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Tock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Pulse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Print “Tock”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1003300" algn="l"/>
                        </a:tabLst>
                      </a:pPr>
                      <a:r>
                        <a:rPr sz="5000">
                          <a:solidFill>
                            <a:srgbClr val="FFFFFF"/>
                          </a:solidFill>
                          <a:latin typeface="Chalkboard"/>
                          <a:ea typeface="Chalkboard"/>
                          <a:cs typeface="Chalkboard"/>
                          <a:sym typeface="Chalkboard"/>
                        </a:rPr>
                        <a:t>Tick</a:t>
                      </a:r>
                    </a:p>
                  </a:txBody>
                  <a:tcPr marL="50800" marR="50800" marT="50800" marB="50800" anchor="ctr" horzOverflow="overflow">
                    <a:lnL w="25400">
                      <a:solidFill>
                        <a:srgbClr val="FFFFFF"/>
                      </a:solidFill>
                      <a:miter lim="400000"/>
                    </a:lnL>
                    <a:lnR w="25400">
                      <a:solidFill>
                        <a:srgbClr val="FFFFFF"/>
                      </a:solidFill>
                      <a:miter lim="400000"/>
                    </a:lnR>
                    <a:lnT w="25400">
                      <a:solidFill>
                        <a:srgbClr val="FFFFFF"/>
                      </a:solidFill>
                      <a:miter lim="400000"/>
                    </a:lnT>
                    <a:lnB w="25400">
                      <a:solidFill>
                        <a:srgbClr val="FFFFFF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Shape 14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Miner’s Wife Constructor</a:t>
            </a:r>
          </a:p>
        </p:txBody>
      </p:sp>
      <p:pic>
        <p:nvPicPr>
          <p:cNvPr id="1444" name="Screen Shot 2014-01-22 at 9.39.58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8453" y="3141469"/>
            <a:ext cx="10301198" cy="48795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Shape 14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Miner’s Wife actions</a:t>
            </a:r>
          </a:p>
        </p:txBody>
      </p:sp>
      <p:pic>
        <p:nvPicPr>
          <p:cNvPr id="1447" name="Screen Shot 2014-01-22 at 9.37.58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3093" y="2871893"/>
            <a:ext cx="4852346" cy="5418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Shape 14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Event Bus </a:t>
            </a:r>
          </a:p>
        </p:txBody>
      </p:sp>
      <p:pic>
        <p:nvPicPr>
          <p:cNvPr id="1450" name="Screen Shot 2011-09-13 at 10.56.25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22865" y="2851299"/>
            <a:ext cx="5164027" cy="49464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2" name="Screen Shot 2014-01-22 at 9.41.24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6867" y="2995308"/>
            <a:ext cx="11449799" cy="4250506"/>
          </a:xfrm>
          <a:prstGeom prst="rect">
            <a:avLst/>
          </a:prstGeom>
          <a:ln w="12700">
            <a:miter lim="400000"/>
          </a:ln>
        </p:spPr>
      </p:pic>
      <p:sp>
        <p:nvSpPr>
          <p:cNvPr id="1453" name="Shape 14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Married Miner</a:t>
            </a:r>
          </a:p>
        </p:txBody>
      </p:sp>
      <p:sp>
        <p:nvSpPr>
          <p:cNvPr id="1454" name="Shape 1454"/>
          <p:cNvSpPr/>
          <p:nvPr/>
        </p:nvSpPr>
        <p:spPr>
          <a:xfrm>
            <a:off x="1015999" y="4124959"/>
            <a:ext cx="7389708" cy="277708"/>
          </a:xfrm>
          <a:prstGeom prst="rect">
            <a:avLst/>
          </a:prstGeom>
          <a:blipFill>
            <a:blip r:embed="rId3">
              <a:alphaModFix amt="40000"/>
            </a:blip>
          </a:blipFill>
          <a:ln w="12700">
            <a:solidFill>
              <a:srgbClr val="FFFFFF">
                <a:alpha val="40000"/>
              </a:srgbClr>
            </a:solidFill>
            <a:miter lim="400000"/>
          </a:ln>
        </p:spPr>
        <p:txBody>
          <a:bodyPr lIns="27093" tIns="27093" rIns="27093" bIns="27093" anchor="ctr"/>
          <a:lstStyle/>
          <a:p>
            <a:pPr lvl="0" defTabSz="647700">
              <a:defRPr sz="40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1455" name="Shape 1455"/>
          <p:cNvSpPr/>
          <p:nvPr/>
        </p:nvSpPr>
        <p:spPr>
          <a:xfrm>
            <a:off x="2695786" y="4734559"/>
            <a:ext cx="7389708" cy="277708"/>
          </a:xfrm>
          <a:prstGeom prst="rect">
            <a:avLst/>
          </a:prstGeom>
          <a:blipFill>
            <a:blip r:embed="rId3">
              <a:alphaModFix amt="40000"/>
            </a:blip>
          </a:blipFill>
          <a:ln w="12700">
            <a:solidFill>
              <a:srgbClr val="FFFFFF">
                <a:alpha val="40000"/>
              </a:srgbClr>
            </a:solidFill>
            <a:miter lim="400000"/>
          </a:ln>
        </p:spPr>
        <p:txBody>
          <a:bodyPr lIns="27093" tIns="27093" rIns="27093" bIns="27093" anchor="ctr"/>
          <a:lstStyle/>
          <a:p>
            <a:pPr lvl="0" defTabSz="647700">
              <a:defRPr sz="40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1456" name="Shape 1456"/>
          <p:cNvSpPr/>
          <p:nvPr/>
        </p:nvSpPr>
        <p:spPr>
          <a:xfrm>
            <a:off x="1015999" y="6360160"/>
            <a:ext cx="11201455" cy="277707"/>
          </a:xfrm>
          <a:prstGeom prst="rect">
            <a:avLst/>
          </a:prstGeom>
          <a:blipFill>
            <a:blip r:embed="rId3">
              <a:alphaModFix amt="40000"/>
            </a:blip>
          </a:blipFill>
          <a:ln w="12700">
            <a:solidFill>
              <a:srgbClr val="FFFFFF">
                <a:alpha val="40000"/>
              </a:srgbClr>
            </a:solidFill>
            <a:miter lim="400000"/>
          </a:ln>
        </p:spPr>
        <p:txBody>
          <a:bodyPr lIns="27093" tIns="27093" rIns="27093" bIns="27093" anchor="ctr"/>
          <a:lstStyle/>
          <a:p>
            <a:pPr lvl="0" defTabSz="647700">
              <a:defRPr sz="40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  <p:sp>
        <p:nvSpPr>
          <p:cNvPr id="1457" name="Shape 1457"/>
          <p:cNvSpPr/>
          <p:nvPr/>
        </p:nvSpPr>
        <p:spPr>
          <a:xfrm>
            <a:off x="1110826" y="6576906"/>
            <a:ext cx="10487873" cy="379308"/>
          </a:xfrm>
          <a:prstGeom prst="rect">
            <a:avLst/>
          </a:prstGeom>
          <a:blipFill>
            <a:blip r:embed="rId3">
              <a:alphaModFix amt="40000"/>
            </a:blip>
          </a:blipFill>
          <a:ln w="12700">
            <a:solidFill>
              <a:srgbClr val="FFFFFF">
                <a:alpha val="40000"/>
              </a:srgbClr>
            </a:solidFill>
            <a:miter lim="400000"/>
          </a:ln>
        </p:spPr>
        <p:txBody>
          <a:bodyPr lIns="27093" tIns="27093" rIns="27093" bIns="27093" anchor="ctr"/>
          <a:lstStyle/>
          <a:p>
            <a:pPr lvl="0" defTabSz="647700">
              <a:defRPr sz="40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9" name="Screen Shot 2014-01-22 at 9.45.56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7146" y="3601803"/>
            <a:ext cx="10067929" cy="3958847"/>
          </a:xfrm>
          <a:prstGeom prst="rect">
            <a:avLst/>
          </a:prstGeom>
          <a:ln w="12700">
            <a:miter lim="400000"/>
          </a:ln>
        </p:spPr>
      </p:pic>
      <p:sp>
        <p:nvSpPr>
          <p:cNvPr id="1460" name="Shape 14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Event Bus Setup in Married MinerGame</a:t>
            </a:r>
          </a:p>
        </p:txBody>
      </p:sp>
      <p:sp>
        <p:nvSpPr>
          <p:cNvPr id="1461" name="Shape 1461"/>
          <p:cNvSpPr/>
          <p:nvPr/>
        </p:nvSpPr>
        <p:spPr>
          <a:xfrm>
            <a:off x="2438399" y="6387253"/>
            <a:ext cx="9286506" cy="948373"/>
          </a:xfrm>
          <a:prstGeom prst="rect">
            <a:avLst/>
          </a:prstGeom>
          <a:blipFill>
            <a:blip r:embed="rId3">
              <a:alphaModFix amt="40000"/>
            </a:blip>
          </a:blipFill>
          <a:ln w="12700">
            <a:solidFill>
              <a:srgbClr val="FFFFFF">
                <a:alpha val="40000"/>
              </a:srgbClr>
            </a:solidFill>
            <a:miter lim="400000"/>
          </a:ln>
        </p:spPr>
        <p:txBody>
          <a:bodyPr lIns="27093" tIns="27093" rIns="27093" bIns="27093" anchor="ctr"/>
          <a:lstStyle/>
          <a:p>
            <a:pPr lvl="0" defTabSz="647700">
              <a:defRPr sz="4000">
                <a:solidFill>
                  <a:srgbClr val="FFFFFF"/>
                </a:solidFill>
                <a:effectLst>
                  <a:outerShdw blurRad="63500" dist="25400" dir="2700000" rotWithShape="0">
                    <a:srgbClr val="000000">
                      <a:alpha val="70000"/>
                    </a:srgbClr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Shape 14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Update in Married MinerGame</a:t>
            </a:r>
          </a:p>
        </p:txBody>
      </p:sp>
      <p:pic>
        <p:nvPicPr>
          <p:cNvPr id="1464" name="Screen Shot 2014-01-22 at 9.44.19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5493" y="2880574"/>
            <a:ext cx="7712974" cy="54013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Shape 14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New Interface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PervasiveFSA </a:t>
            </a:r>
          </a:p>
        </p:txBody>
      </p:sp>
      <p:pic>
        <p:nvPicPr>
          <p:cNvPr id="1467" name="Screen Shot 2011-09-13 at 11.41.12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47146" y="4124959"/>
            <a:ext cx="8832428" cy="9242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Shape 146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pic>
        <p:nvPicPr>
          <p:cNvPr id="1470" name="Screen Shot 2011-09-13 at 11.44.01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3999" y="3095413"/>
            <a:ext cx="4871805" cy="4402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Shape 14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Pervasive Married Miner</a:t>
            </a:r>
          </a:p>
        </p:txBody>
      </p:sp>
      <p:pic>
        <p:nvPicPr>
          <p:cNvPr id="1473" name="Screen Shot 2011-09-13 at 1.45.48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9199" y="2783839"/>
            <a:ext cx="5750829" cy="56015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Shape 14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Hirearchical State Machines</a:t>
            </a:r>
          </a:p>
        </p:txBody>
      </p:sp>
      <p:sp>
        <p:nvSpPr>
          <p:cNvPr id="1476" name="Shape 14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858077" lvl="0" indent="-195899" defTabSz="427481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44">
                <a:solidFill>
                  <a:srgbClr val="FFFFFF"/>
                </a:solidFill>
              </a:rPr>
              <a:t>In the real-world, state machines are often stacked</a:t>
            </a:r>
          </a:p>
          <a:p>
            <a:pPr marL="858077" lvl="0" indent="-195899" defTabSz="427481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44">
                <a:solidFill>
                  <a:srgbClr val="FFFFFF"/>
                </a:solidFill>
              </a:rPr>
              <a:t>A parent state machine can have, as its states, a set of state machines.</a:t>
            </a:r>
          </a:p>
          <a:p>
            <a:pPr marL="858077" lvl="0" indent="-195899" defTabSz="427481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44">
                <a:solidFill>
                  <a:srgbClr val="FFFFFF"/>
                </a:solidFill>
              </a:rPr>
              <a:t>When a parent state machine is sent an event, which ever child machine is the parent’s “current state” gets the event.</a:t>
            </a:r>
          </a:p>
          <a:p>
            <a:pPr marL="858077" lvl="0" indent="-195899" defTabSz="427481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44">
                <a:solidFill>
                  <a:srgbClr val="FFFFFF"/>
                </a:solidFill>
              </a:rPr>
              <a:t>If an event is not handled by the child state machine,it is “percolated” or “bubbled” up to the parent.</a:t>
            </a:r>
          </a:p>
          <a:p>
            <a:pPr marL="858077" lvl="0" indent="-195899" defTabSz="427481">
              <a:spcBef>
                <a:spcPts val="27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244">
                <a:solidFill>
                  <a:srgbClr val="FFFFFF"/>
                </a:solidFill>
              </a:rPr>
              <a:t>Allows for more control and state re-use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Shape 12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All common computers are very complex FSAs</a:t>
            </a:r>
          </a:p>
        </p:txBody>
      </p:sp>
      <p:sp>
        <p:nvSpPr>
          <p:cNvPr id="1256" name="Shape 12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Based on something called a “j/k flip-flop.”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j/k flip-flop can be modeled as a fairly simple FSA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j/k flip-flops are combined to create “gates”.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Gates are combined to create computers.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This kind of computer is called a von Neumann architecture machine.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Shape 14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Why Hierarchical FSA?</a:t>
            </a:r>
          </a:p>
        </p:txBody>
      </p:sp>
      <p:sp>
        <p:nvSpPr>
          <p:cNvPr id="1479" name="Shape 147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0118" lvl="0">
              <a:buBlip>
                <a:blip r:embed="rId2"/>
              </a:buBlip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Shape 14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Often used in robotics</a:t>
            </a:r>
          </a:p>
        </p:txBody>
      </p:sp>
      <p:pic>
        <p:nvPicPr>
          <p:cNvPr id="1482" name="Screen Shot 2011-09-11 at 5.42.25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21013" y="3169919"/>
            <a:ext cx="3427308" cy="2818009"/>
          </a:xfrm>
          <a:prstGeom prst="rect">
            <a:avLst/>
          </a:prstGeom>
          <a:ln w="12700">
            <a:miter lim="400000"/>
          </a:ln>
        </p:spPr>
      </p:pic>
      <p:sp>
        <p:nvSpPr>
          <p:cNvPr id="1483" name="Shape 1483"/>
          <p:cNvSpPr/>
          <p:nvPr/>
        </p:nvSpPr>
        <p:spPr>
          <a:xfrm>
            <a:off x="968586" y="6287770"/>
            <a:ext cx="7394146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lvl="0" algn="l" defTabSz="345440">
              <a:tabLst>
                <a:tab pos="254000" algn="l"/>
                <a:tab pos="533400" algn="l"/>
                <a:tab pos="787400" algn="l"/>
                <a:tab pos="1066800" algn="l"/>
                <a:tab pos="1333500" algn="l"/>
                <a:tab pos="1587500" algn="l"/>
                <a:tab pos="1866900" algn="l"/>
                <a:tab pos="2133600" algn="l"/>
                <a:tab pos="2387600" algn="l"/>
                <a:tab pos="2667000" algn="l"/>
                <a:tab pos="2921000" algn="l"/>
                <a:tab pos="3200400" algn="l"/>
              </a:tabLst>
              <a:defRPr sz="1800"/>
            </a:pPr>
            <a:r>
              <a:rPr sz="1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Robust Behavior and Perception using Hierarchical</a:t>
            </a:r>
          </a:p>
          <a:p>
            <a:pPr lvl="0" algn="l" defTabSz="345440">
              <a:tabLst>
                <a:tab pos="254000" algn="l"/>
                <a:tab pos="533400" algn="l"/>
                <a:tab pos="787400" algn="l"/>
                <a:tab pos="1066800" algn="l"/>
                <a:tab pos="1333500" algn="l"/>
                <a:tab pos="1587500" algn="l"/>
                <a:tab pos="1866900" algn="l"/>
                <a:tab pos="2133600" algn="l"/>
                <a:tab pos="2387600" algn="l"/>
                <a:tab pos="2667000" algn="l"/>
                <a:tab pos="2921000" algn="l"/>
                <a:tab pos="3200400" algn="l"/>
              </a:tabLst>
              <a:defRPr sz="1800"/>
            </a:pPr>
            <a:r>
              <a:rPr sz="16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State Machines: A Pallet Manipulation Experiment </a:t>
            </a:r>
            <a:r>
              <a:rPr sz="7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R. Cintas, L. J. Manso, L. Pinero, P. Bachiller and P. Bustos</a:t>
            </a:r>
          </a:p>
        </p:txBody>
      </p:sp>
      <p:sp>
        <p:nvSpPr>
          <p:cNvPr id="1484" name="Shape 1484"/>
          <p:cNvSpPr/>
          <p:nvPr/>
        </p:nvSpPr>
        <p:spPr>
          <a:xfrm>
            <a:off x="4016586" y="7165763"/>
            <a:ext cx="3110627" cy="190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093" tIns="27093" rIns="27093" bIns="27093" anchor="ctr">
            <a:spAutoFit/>
          </a:bodyPr>
          <a:lstStyle/>
          <a:p>
            <a:pPr lvl="0" algn="l" defTabSz="345440">
              <a:defRPr sz="1800"/>
            </a:pPr>
            <a:r>
              <a:rPr sz="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http://</a:t>
            </a:r>
            <a:r>
              <a:rPr sz="9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www.jopha.net/index.php/jopha/article/download/86/77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Shape 14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Reason 1: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Organizational Power</a:t>
            </a:r>
          </a:p>
        </p:txBody>
      </p:sp>
      <p:pic>
        <p:nvPicPr>
          <p:cNvPr id="1487" name="Screen Shot 2011-09-11 at 5.45.25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6986" y="3088639"/>
            <a:ext cx="6190828" cy="49812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Shape 14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Reason 2: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State Proliferation</a:t>
            </a:r>
          </a:p>
        </p:txBody>
      </p:sp>
      <p:sp>
        <p:nvSpPr>
          <p:cNvPr id="1490" name="Shape 14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An adjunct to PFSA</a:t>
            </a:r>
          </a:p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Each FSA remembers its current state independently</a:t>
            </a:r>
            <a:br>
              <a:rPr sz="3400">
                <a:solidFill>
                  <a:srgbClr val="FFFFFF"/>
                </a:solidFill>
              </a:rPr>
            </a:br>
            <a:r>
              <a:rPr sz="3400">
                <a:solidFill>
                  <a:srgbClr val="FFFFFF"/>
                </a:solidFill>
              </a:rPr>
              <a:t/>
            </a:r>
            <a:br>
              <a:rPr sz="3400">
                <a:solidFill>
                  <a:srgbClr val="FFFFFF"/>
                </a:solidFill>
              </a:rPr>
            </a:br>
            <a:endParaRPr sz="34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Shape 14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The Trashbot</a:t>
            </a:r>
          </a:p>
        </p:txBody>
      </p:sp>
      <p:pic>
        <p:nvPicPr>
          <p:cNvPr id="1493" name="Screen Shot 2011-09-12 at 8.04.56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8533" y="3406986"/>
            <a:ext cx="5400676" cy="35750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Shape 14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Interruption</a:t>
            </a:r>
          </a:p>
        </p:txBody>
      </p:sp>
      <p:pic>
        <p:nvPicPr>
          <p:cNvPr id="1496" name="Screen Shot 2011-09-12 at 7.55.28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21759" y="3068319"/>
            <a:ext cx="5154508" cy="41373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Shape 14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Another interruption</a:t>
            </a:r>
          </a:p>
        </p:txBody>
      </p:sp>
      <p:pic>
        <p:nvPicPr>
          <p:cNvPr id="1499" name="Screen Shot 2011-09-12 at 7.55.45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3386" y="3068319"/>
            <a:ext cx="4710767" cy="40576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Shape 15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Hierarchical FSA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1 interruption</a:t>
            </a:r>
          </a:p>
        </p:txBody>
      </p:sp>
      <p:pic>
        <p:nvPicPr>
          <p:cNvPr id="1502" name="Screen Shot 2011-09-12 at 7.55.57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69546" y="3305386"/>
            <a:ext cx="5867555" cy="3314701"/>
          </a:xfrm>
          <a:prstGeom prst="rect">
            <a:avLst/>
          </a:prstGeom>
          <a:ln w="12700">
            <a:miter lim="400000"/>
          </a:ln>
        </p:spPr>
      </p:pic>
      <p:sp>
        <p:nvSpPr>
          <p:cNvPr id="1503" name="Shape 1503"/>
          <p:cNvSpPr/>
          <p:nvPr/>
        </p:nvSpPr>
        <p:spPr>
          <a:xfrm>
            <a:off x="2580639" y="6508308"/>
            <a:ext cx="7823202" cy="1342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093" tIns="27093" rIns="27093" bIns="27093" anchor="ctr">
            <a:spAutoFit/>
          </a:bodyPr>
          <a:lstStyle>
            <a:lvl1pPr defTabSz="647700">
              <a:defRPr sz="40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What would two interruptions look like?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Shape 150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Hierarchical FSA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2 Interruptions</a:t>
            </a:r>
          </a:p>
        </p:txBody>
      </p:sp>
      <p:pic>
        <p:nvPicPr>
          <p:cNvPr id="1506" name="Screen Shot 2011-09-12 at 7.56.21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2426" y="3555999"/>
            <a:ext cx="5143502" cy="34404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Shape 15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Lets build a Hierarchical Stationary FSA Guard</a:t>
            </a:r>
          </a:p>
        </p:txBody>
      </p:sp>
      <p:sp>
        <p:nvSpPr>
          <p:cNvPr id="1509" name="Shape 1509"/>
          <p:cNvSpPr>
            <a:spLocks noGrp="1"/>
          </p:cNvSpPr>
          <p:nvPr>
            <p:ph type="body" idx="1"/>
          </p:nvPr>
        </p:nvSpPr>
        <p:spPr>
          <a:xfrm>
            <a:off x="1273386" y="3095413"/>
            <a:ext cx="10464801" cy="4754881"/>
          </a:xfrm>
          <a:prstGeom prst="rect">
            <a:avLst/>
          </a:prstGeom>
        </p:spPr>
        <p:txBody>
          <a:bodyPr numCol="2" spcCol="523240">
            <a:normAutofit/>
          </a:bodyPr>
          <a:lstStyle/>
          <a:p>
            <a:pPr marL="769575" lvl="0" indent="-137496" defTabSz="408051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008">
                <a:solidFill>
                  <a:srgbClr val="FFFFFF"/>
                </a:solidFill>
              </a:rPr>
              <a:t>Standing Guard</a:t>
            </a:r>
          </a:p>
          <a:p>
            <a:pPr marL="1105617" lvl="1" indent="-137496" defTabSz="408051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008">
                <a:solidFill>
                  <a:srgbClr val="FFFFFF"/>
                </a:solidFill>
              </a:rPr>
              <a:t>Goes to Investigating state if he hears a noise</a:t>
            </a:r>
          </a:p>
          <a:p>
            <a:pPr marL="1105617" lvl="1" indent="-137496" defTabSz="408051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008">
                <a:solidFill>
                  <a:srgbClr val="FFFFFF"/>
                </a:solidFill>
              </a:rPr>
              <a:t>Goes to Alarmed state if the alarm is triggered</a:t>
            </a:r>
          </a:p>
          <a:p>
            <a:pPr marL="769575" lvl="0" indent="-137496" defTabSz="408051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008">
                <a:solidFill>
                  <a:srgbClr val="FFFFFF"/>
                </a:solidFill>
              </a:rPr>
              <a:t>Investigating</a:t>
            </a:r>
          </a:p>
          <a:p>
            <a:pPr marL="1105617" lvl="1" indent="-137496" defTabSz="408051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008">
                <a:solidFill>
                  <a:srgbClr val="FFFFFF"/>
                </a:solidFill>
              </a:rPr>
              <a:t>Walks in direction of noise for distance D</a:t>
            </a:r>
          </a:p>
          <a:p>
            <a:pPr marL="1105617" lvl="1" indent="-137496" defTabSz="408051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008">
                <a:solidFill>
                  <a:srgbClr val="FFFFFF"/>
                </a:solidFill>
              </a:rPr>
              <a:t>Returns to previous state if he sees nothing</a:t>
            </a:r>
          </a:p>
          <a:p>
            <a:pPr marL="1105617" lvl="1" indent="-137496" defTabSz="408051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008">
                <a:solidFill>
                  <a:srgbClr val="FFFFFF"/>
                </a:solidFill>
              </a:rPr>
              <a:t>Goes to Alarm state if he sees anything</a:t>
            </a:r>
          </a:p>
          <a:p>
            <a:pPr marL="1105617" lvl="1" indent="-137496" defTabSz="408051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008">
                <a:solidFill>
                  <a:srgbClr val="FFFFFF"/>
                </a:solidFill>
              </a:rPr>
              <a:t>Goes to Alarmed state if the alarm is triggered</a:t>
            </a:r>
          </a:p>
          <a:p>
            <a:pPr marL="769575" lvl="0" indent="-137496" defTabSz="408051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008">
                <a:solidFill>
                  <a:srgbClr val="FFFFFF"/>
                </a:solidFill>
              </a:rPr>
              <a:t>Alarm state</a:t>
            </a:r>
          </a:p>
          <a:p>
            <a:pPr marL="1105617" lvl="1" indent="-137496" defTabSz="408051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008">
                <a:solidFill>
                  <a:srgbClr val="FFFFFF"/>
                </a:solidFill>
              </a:rPr>
              <a:t>Goes to closest check point</a:t>
            </a:r>
          </a:p>
          <a:p>
            <a:pPr marL="1105617" lvl="1" indent="-137496" defTabSz="408051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008">
                <a:solidFill>
                  <a:srgbClr val="FFFFFF"/>
                </a:solidFill>
              </a:rPr>
              <a:t>Triggers alarm</a:t>
            </a:r>
          </a:p>
          <a:p>
            <a:pPr marL="1105617" lvl="1" indent="-137496" defTabSz="408051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008">
                <a:solidFill>
                  <a:srgbClr val="FFFFFF"/>
                </a:solidFill>
              </a:rPr>
              <a:t>Goes to Alarmed state </a:t>
            </a:r>
          </a:p>
          <a:p>
            <a:pPr marL="769575" lvl="0" indent="-137496" defTabSz="408051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008">
                <a:solidFill>
                  <a:srgbClr val="FFFFFF"/>
                </a:solidFill>
              </a:rPr>
              <a:t>Alarmed state</a:t>
            </a:r>
          </a:p>
          <a:p>
            <a:pPr marL="1105617" lvl="1" indent="-137496" defTabSz="408051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008">
                <a:solidFill>
                  <a:srgbClr val="FFFFFF"/>
                </a:solidFill>
              </a:rPr>
              <a:t>Goes to triggered alarm</a:t>
            </a:r>
          </a:p>
          <a:p>
            <a:pPr marL="1105617" lvl="1" indent="-137496" defTabSz="408051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008">
                <a:solidFill>
                  <a:srgbClr val="FFFFFF"/>
                </a:solidFill>
              </a:rPr>
              <a:t>Goes to closest noise</a:t>
            </a:r>
          </a:p>
          <a:p>
            <a:pPr marL="1105617" lvl="1" indent="-137496" defTabSz="408051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008">
                <a:solidFill>
                  <a:srgbClr val="FFFFFF"/>
                </a:solidFill>
              </a:rPr>
              <a:t>Attacks</a:t>
            </a:r>
          </a:p>
          <a:p>
            <a:pPr marL="1105617" lvl="1" indent="-137496" defTabSz="408051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008">
                <a:solidFill>
                  <a:srgbClr val="FFFFFF"/>
                </a:solidFill>
              </a:rPr>
              <a:t>if opponent defeated, go to next closest noise and attack</a:t>
            </a:r>
          </a:p>
          <a:p>
            <a:pPr marL="1105617" lvl="1" indent="-137496" defTabSz="408051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008">
                <a:solidFill>
                  <a:srgbClr val="FFFFFF"/>
                </a:solidFill>
              </a:rPr>
              <a:t>if no noise, go to standing guard</a:t>
            </a:r>
          </a:p>
          <a:p>
            <a:pPr marL="1105617" lvl="1" indent="-137496" defTabSz="408051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008">
                <a:solidFill>
                  <a:srgbClr val="FFFFFF"/>
                </a:solidFill>
              </a:rPr>
              <a:t/>
            </a:r>
            <a:br>
              <a:rPr sz="1008">
                <a:solidFill>
                  <a:srgbClr val="FFFFFF"/>
                </a:solidFill>
              </a:rPr>
            </a:br>
            <a:endParaRPr sz="1008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Shape 12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FSAs in Games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Shape 15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Reason 3: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State Reuse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Shape 15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Lets build a Hierarchical Patrolling FSA Guard</a:t>
            </a:r>
          </a:p>
        </p:txBody>
      </p:sp>
      <p:sp>
        <p:nvSpPr>
          <p:cNvPr id="1514" name="Shape 1514"/>
          <p:cNvSpPr>
            <a:spLocks noGrp="1"/>
          </p:cNvSpPr>
          <p:nvPr>
            <p:ph type="body" idx="1"/>
          </p:nvPr>
        </p:nvSpPr>
        <p:spPr>
          <a:xfrm>
            <a:off x="1273386" y="3095413"/>
            <a:ext cx="10464801" cy="4781974"/>
          </a:xfrm>
          <a:prstGeom prst="rect">
            <a:avLst/>
          </a:prstGeom>
        </p:spPr>
        <p:txBody>
          <a:bodyPr numCol="2" spcCol="523240">
            <a:normAutofit/>
          </a:bodyPr>
          <a:lstStyle/>
          <a:p>
            <a:pPr marL="671851" lvl="0" indent="-120036" defTabSz="356235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880" b="1">
                <a:solidFill>
                  <a:srgbClr val="FFFFFF"/>
                </a:solidFill>
              </a:rPr>
              <a:t>Patrolling</a:t>
            </a:r>
          </a:p>
          <a:p>
            <a:pPr marL="965221" lvl="1" indent="-120036" defTabSz="356235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880" b="1">
                <a:solidFill>
                  <a:srgbClr val="FFFFFF"/>
                </a:solidFill>
              </a:rPr>
              <a:t>Walks between 3 check points.</a:t>
            </a:r>
          </a:p>
          <a:p>
            <a:pPr marL="965221" lvl="1" indent="-120036" defTabSz="356235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880" b="1">
                <a:solidFill>
                  <a:srgbClr val="FFFFFF"/>
                </a:solidFill>
              </a:rPr>
              <a:t>Clocks in at each check point</a:t>
            </a:r>
          </a:p>
          <a:p>
            <a:pPr marL="965221" lvl="1" indent="-120036" defTabSz="356235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880" b="1">
                <a:solidFill>
                  <a:srgbClr val="FFFFFF"/>
                </a:solidFill>
              </a:rPr>
              <a:t>Goes to Investigating state if he hears a noise</a:t>
            </a:r>
          </a:p>
          <a:p>
            <a:pPr marL="965221" lvl="1" indent="-120036" defTabSz="356235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880" b="1">
                <a:solidFill>
                  <a:srgbClr val="FFFFFF"/>
                </a:solidFill>
              </a:rPr>
              <a:t>Goes to Alarmed state if the alarm is triggered</a:t>
            </a:r>
          </a:p>
          <a:p>
            <a:pPr marL="671851" lvl="0" indent="-120036" defTabSz="356235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880">
                <a:solidFill>
                  <a:srgbClr val="FFFFFF"/>
                </a:solidFill>
              </a:rPr>
              <a:t>Investigating</a:t>
            </a:r>
          </a:p>
          <a:p>
            <a:pPr marL="965221" lvl="1" indent="-120036" defTabSz="356235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880">
                <a:solidFill>
                  <a:srgbClr val="FFFFFF"/>
                </a:solidFill>
              </a:rPr>
              <a:t>Walks in direction of noise for distance D</a:t>
            </a:r>
          </a:p>
          <a:p>
            <a:pPr marL="965221" lvl="1" indent="-120036" defTabSz="356235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880">
                <a:solidFill>
                  <a:srgbClr val="FFFFFF"/>
                </a:solidFill>
              </a:rPr>
              <a:t>Returns to previous state if he sees nothing</a:t>
            </a:r>
          </a:p>
          <a:p>
            <a:pPr marL="965221" lvl="1" indent="-120036" defTabSz="356235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880">
                <a:solidFill>
                  <a:srgbClr val="FFFFFF"/>
                </a:solidFill>
              </a:rPr>
              <a:t>Goes to Alarm state if he sees anything</a:t>
            </a:r>
          </a:p>
          <a:p>
            <a:pPr marL="965221" lvl="1" indent="-120036" defTabSz="356235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880">
                <a:solidFill>
                  <a:srgbClr val="FFFFFF"/>
                </a:solidFill>
              </a:rPr>
              <a:t>Goes to Alarmed state if the alarm is triggered</a:t>
            </a:r>
          </a:p>
          <a:p>
            <a:pPr marL="671851" lvl="0" indent="-120036" defTabSz="356235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880">
                <a:solidFill>
                  <a:srgbClr val="FFFFFF"/>
                </a:solidFill>
              </a:rPr>
              <a:t>Alarm state</a:t>
            </a:r>
          </a:p>
          <a:p>
            <a:pPr marL="965221" lvl="1" indent="-120036" defTabSz="356235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880">
                <a:solidFill>
                  <a:srgbClr val="FFFFFF"/>
                </a:solidFill>
              </a:rPr>
              <a:t>Goes to closest check point</a:t>
            </a:r>
          </a:p>
          <a:p>
            <a:pPr marL="965221" lvl="1" indent="-120036" defTabSz="356235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880">
                <a:solidFill>
                  <a:srgbClr val="FFFFFF"/>
                </a:solidFill>
              </a:rPr>
              <a:t>Triggers alarm</a:t>
            </a:r>
          </a:p>
          <a:p>
            <a:pPr marL="965221" lvl="1" indent="-120036" defTabSz="356235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880">
                <a:solidFill>
                  <a:srgbClr val="FFFFFF"/>
                </a:solidFill>
              </a:rPr>
              <a:t>Goes to Alarmed state </a:t>
            </a:r>
          </a:p>
          <a:p>
            <a:pPr marL="671851" lvl="0" indent="-120036" defTabSz="356235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880">
                <a:solidFill>
                  <a:srgbClr val="FFFFFF"/>
                </a:solidFill>
              </a:rPr>
              <a:t>Alarmed state</a:t>
            </a:r>
          </a:p>
          <a:p>
            <a:pPr marL="965221" lvl="1" indent="-120036" defTabSz="356235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880">
                <a:solidFill>
                  <a:srgbClr val="FFFFFF"/>
                </a:solidFill>
              </a:rPr>
              <a:t>Goes to triggered alarm</a:t>
            </a:r>
          </a:p>
          <a:p>
            <a:pPr marL="965221" lvl="1" indent="-120036" defTabSz="356235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880">
                <a:solidFill>
                  <a:srgbClr val="FFFFFF"/>
                </a:solidFill>
              </a:rPr>
              <a:t>Goes to closest noise</a:t>
            </a:r>
          </a:p>
          <a:p>
            <a:pPr marL="965221" lvl="1" indent="-120036" defTabSz="356235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880">
                <a:solidFill>
                  <a:srgbClr val="FFFFFF"/>
                </a:solidFill>
              </a:rPr>
              <a:t>Attacks</a:t>
            </a:r>
          </a:p>
          <a:p>
            <a:pPr marL="965221" lvl="1" indent="-120036" defTabSz="356235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880">
                <a:solidFill>
                  <a:srgbClr val="FFFFFF"/>
                </a:solidFill>
              </a:rPr>
              <a:t>if opponent defeated, go to next closest noise and attack</a:t>
            </a:r>
          </a:p>
          <a:p>
            <a:pPr marL="965221" lvl="1" indent="-120036" defTabSz="356235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880" b="1">
                <a:solidFill>
                  <a:srgbClr val="FFFFFF"/>
                </a:solidFill>
              </a:rPr>
              <a:t>if no noise, go to patrolling</a:t>
            </a:r>
          </a:p>
          <a:p>
            <a:pPr marL="965221" lvl="1" indent="-120036" defTabSz="356235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88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Shape 15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How could we improve state reuse?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Shape 15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Adding Push/Pop to the FSA</a:t>
            </a:r>
          </a:p>
        </p:txBody>
      </p:sp>
      <p:sp>
        <p:nvSpPr>
          <p:cNvPr id="1519" name="Shape 15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0118"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Two new kinds of Transitions</a:t>
            </a:r>
          </a:p>
          <a:p>
            <a:pPr marL="1833518"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PushTransitionImpl</a:t>
            </a:r>
          </a:p>
          <a:p>
            <a:pPr marL="1833518"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PopTransitionImpl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Shape 1521"/>
          <p:cNvSpPr>
            <a:spLocks noGrp="1"/>
          </p:cNvSpPr>
          <p:nvPr>
            <p:ph type="title"/>
          </p:nvPr>
        </p:nvSpPr>
        <p:spPr>
          <a:xfrm>
            <a:off x="1273386" y="1374986"/>
            <a:ext cx="10464801" cy="138853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PushTransitionImpl</a:t>
            </a:r>
          </a:p>
        </p:txBody>
      </p:sp>
      <p:pic>
        <p:nvPicPr>
          <p:cNvPr id="1522" name="Screen Shot 2011-09-17 at 2.57.52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25226" y="3264746"/>
            <a:ext cx="8950676" cy="33934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Shape 1524"/>
          <p:cNvSpPr>
            <a:spLocks noGrp="1"/>
          </p:cNvSpPr>
          <p:nvPr>
            <p:ph type="title"/>
          </p:nvPr>
        </p:nvSpPr>
        <p:spPr>
          <a:xfrm>
            <a:off x="1273386" y="1374986"/>
            <a:ext cx="10464801" cy="144949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PopTransitionImpl</a:t>
            </a:r>
          </a:p>
        </p:txBody>
      </p:sp>
      <p:pic>
        <p:nvPicPr>
          <p:cNvPr id="1525" name="Screen Shot 2011-09-17 at 3.00.20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2853" y="3149599"/>
            <a:ext cx="7146179" cy="31157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7" name="Shape 15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31113">
              <a:defRPr sz="57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740">
                <a:solidFill>
                  <a:srgbClr val="FFFFFF"/>
                </a:solidFill>
              </a:rPr>
              <a:t>New State methods to make Push and Pop transitions</a:t>
            </a:r>
          </a:p>
        </p:txBody>
      </p:sp>
      <p:pic>
        <p:nvPicPr>
          <p:cNvPr id="1528" name="Screen Shot 2011-09-17 at 3.08.06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799" y="3305386"/>
            <a:ext cx="9353975" cy="40387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" name="Shape 1530"/>
          <p:cNvSpPr>
            <a:spLocks noGrp="1"/>
          </p:cNvSpPr>
          <p:nvPr>
            <p:ph type="title"/>
          </p:nvPr>
        </p:nvSpPr>
        <p:spPr>
          <a:xfrm>
            <a:off x="1273386" y="1374986"/>
            <a:ext cx="10464801" cy="982134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New StateImpl.cs</a:t>
            </a:r>
          </a:p>
        </p:txBody>
      </p:sp>
      <p:pic>
        <p:nvPicPr>
          <p:cNvPr id="1531" name="Screen Shot 2011-09-17 at 3.12.22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14133" y="2618030"/>
            <a:ext cx="6962988" cy="45163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Shape 1533"/>
          <p:cNvSpPr>
            <a:spLocks noGrp="1"/>
          </p:cNvSpPr>
          <p:nvPr>
            <p:ph type="title"/>
          </p:nvPr>
        </p:nvSpPr>
        <p:spPr>
          <a:xfrm>
            <a:off x="1273386" y="1374986"/>
            <a:ext cx="10464801" cy="13208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New FSA Methods</a:t>
            </a:r>
          </a:p>
        </p:txBody>
      </p:sp>
      <p:pic>
        <p:nvPicPr>
          <p:cNvPr id="1534" name="Screen Shot 2011-09-17 at 3.10.24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2346" y="2973493"/>
            <a:ext cx="9307859" cy="40775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Shape 1536"/>
          <p:cNvSpPr>
            <a:spLocks noGrp="1"/>
          </p:cNvSpPr>
          <p:nvPr>
            <p:ph type="title"/>
          </p:nvPr>
        </p:nvSpPr>
        <p:spPr>
          <a:xfrm>
            <a:off x="1273386" y="1374986"/>
            <a:ext cx="10464801" cy="1016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FFFFFF"/>
                </a:solidFill>
              </a:rPr>
              <a:t>New FSAImpl.cs</a:t>
            </a:r>
          </a:p>
        </p:txBody>
      </p:sp>
      <p:pic>
        <p:nvPicPr>
          <p:cNvPr id="1537" name="Screen Shot 2011-09-17 at 3.15.30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7359" y="2580639"/>
            <a:ext cx="6995609" cy="45815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3299</Words>
  <Application>Microsoft Macintosh PowerPoint</Application>
  <PresentationFormat>Custom</PresentationFormat>
  <Paragraphs>837</Paragraphs>
  <Slides>104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5" baseType="lpstr">
      <vt:lpstr>White</vt:lpstr>
      <vt:lpstr>Finite State Automata</vt:lpstr>
      <vt:lpstr>Definition</vt:lpstr>
      <vt:lpstr>Simple FSA: Tick Clock</vt:lpstr>
      <vt:lpstr>Tick Clock Output</vt:lpstr>
      <vt:lpstr>Simple FSA: Tick Tock Clock</vt:lpstr>
      <vt:lpstr>Output of TickTock Clock FSA</vt:lpstr>
      <vt:lpstr>State/Transition Tables</vt:lpstr>
      <vt:lpstr>All common computers are very complex FSAs</vt:lpstr>
      <vt:lpstr>FSAs in Games</vt:lpstr>
      <vt:lpstr>In the beginning</vt:lpstr>
      <vt:lpstr>Adventure game 101</vt:lpstr>
      <vt:lpstr>Example: Flood Control Dam #9</vt:lpstr>
      <vt:lpstr>Example: East Passage</vt:lpstr>
      <vt:lpstr>PowerPoint Presentation</vt:lpstr>
      <vt:lpstr>Mini-adventure state transition table</vt:lpstr>
      <vt:lpstr>What about look?</vt:lpstr>
      <vt:lpstr>A look event for every state</vt:lpstr>
      <vt:lpstr>Pervasive Transitions</vt:lpstr>
      <vt:lpstr>Mini-adventure state transition table</vt:lpstr>
      <vt:lpstr>What else might a pervasive transition be used for?</vt:lpstr>
      <vt:lpstr>Sub functions</vt:lpstr>
      <vt:lpstr>Mini-adventure state transition table</vt:lpstr>
      <vt:lpstr>FSA for AI</vt:lpstr>
      <vt:lpstr>Autonomous Agents</vt:lpstr>
      <vt:lpstr>FSA are Context Sensitive</vt:lpstr>
      <vt:lpstr>A simple AI</vt:lpstr>
      <vt:lpstr>State Transition table for Bump</vt:lpstr>
      <vt:lpstr>What is the eventual result of this AI?</vt:lpstr>
      <vt:lpstr>A process: Falling Asleep</vt:lpstr>
      <vt:lpstr>FSA for falling asleep</vt:lpstr>
      <vt:lpstr>Miner 49er</vt:lpstr>
      <vt:lpstr>Miner 49er Rules</vt:lpstr>
      <vt:lpstr>Miner 49er State Transition Diagram</vt:lpstr>
      <vt:lpstr>Miner 49er State Transition Table</vt:lpstr>
      <vt:lpstr>`</vt:lpstr>
      <vt:lpstr>Homework Optimize Miner49er</vt:lpstr>
      <vt:lpstr>Lecture 2:  The FSA Library and More Miner 49er and Beyond</vt:lpstr>
      <vt:lpstr>Class 1: Review</vt:lpstr>
      <vt:lpstr>Miner 49er State Transition Diagram</vt:lpstr>
      <vt:lpstr>Miner 49er State Transition Table</vt:lpstr>
      <vt:lpstr>The FSAImpl Class</vt:lpstr>
      <vt:lpstr>The FSA Library</vt:lpstr>
      <vt:lpstr>FSA  Interface</vt:lpstr>
      <vt:lpstr>Using the FSA Library: FSAImpl</vt:lpstr>
      <vt:lpstr>The FSA Library: Creating States</vt:lpstr>
      <vt:lpstr>The FSAImpl Class</vt:lpstr>
      <vt:lpstr>State Interface</vt:lpstr>
      <vt:lpstr>The FSA Library: Adding Transitions</vt:lpstr>
      <vt:lpstr>C# Delegates</vt:lpstr>
      <vt:lpstr>ConditionDelegate</vt:lpstr>
      <vt:lpstr>ActionDelegate</vt:lpstr>
      <vt:lpstr>The StateImpl Class</vt:lpstr>
      <vt:lpstr>Transition Interface</vt:lpstr>
      <vt:lpstr>Class TransitionImpl</vt:lpstr>
      <vt:lpstr>Communication Between FSA</vt:lpstr>
      <vt:lpstr>State transition diagram Miner’s Wife</vt:lpstr>
      <vt:lpstr>Volunteer to draw the State Transition Table.</vt:lpstr>
      <vt:lpstr>Miner’s Wife State Transition Table</vt:lpstr>
      <vt:lpstr>State transition diagram Miner</vt:lpstr>
      <vt:lpstr>Anyone want to draw that?</vt:lpstr>
      <vt:lpstr>Previous Miner 49er State Transition Table</vt:lpstr>
      <vt:lpstr>Miner 49er State Transition Table</vt:lpstr>
      <vt:lpstr>This is a waste...</vt:lpstr>
      <vt:lpstr>Natural place for a pervasive transition</vt:lpstr>
      <vt:lpstr>How do we send  the DinnerBell event?</vt:lpstr>
      <vt:lpstr>How do we send  the DinnerBell event?</vt:lpstr>
      <vt:lpstr>How do we send  the event?</vt:lpstr>
      <vt:lpstr>Lets look at some code</vt:lpstr>
      <vt:lpstr>Miner’s Wife header</vt:lpstr>
      <vt:lpstr>Miner’s Wife Constructor</vt:lpstr>
      <vt:lpstr>Miner’s Wife actions</vt:lpstr>
      <vt:lpstr>Event Bus </vt:lpstr>
      <vt:lpstr>Married Miner</vt:lpstr>
      <vt:lpstr>Event Bus Setup in Married MinerGame</vt:lpstr>
      <vt:lpstr>Update in Married MinerGame</vt:lpstr>
      <vt:lpstr>New Interface  PervasiveFSA </vt:lpstr>
      <vt:lpstr>PowerPoint Presentation</vt:lpstr>
      <vt:lpstr>Pervasive Married Miner</vt:lpstr>
      <vt:lpstr>Hirearchical State Machines</vt:lpstr>
      <vt:lpstr>Why Hierarchical FSA?</vt:lpstr>
      <vt:lpstr>Often used in robotics</vt:lpstr>
      <vt:lpstr>Reason 1:  Organizational Power</vt:lpstr>
      <vt:lpstr>Reason 2: State Proliferation</vt:lpstr>
      <vt:lpstr>The Trashbot</vt:lpstr>
      <vt:lpstr>Interruption</vt:lpstr>
      <vt:lpstr>Another interruption</vt:lpstr>
      <vt:lpstr>Hierarchical FSA  1 interruption</vt:lpstr>
      <vt:lpstr>Hierarchical FSA 2 Interruptions</vt:lpstr>
      <vt:lpstr>Lets build a Hierarchical Stationary FSA Guard</vt:lpstr>
      <vt:lpstr>Reason 3: State Reuse</vt:lpstr>
      <vt:lpstr>Lets build a Hierarchical Patrolling FSA Guard</vt:lpstr>
      <vt:lpstr>How could we improve state reuse?</vt:lpstr>
      <vt:lpstr>Adding Push/Pop to the FSA</vt:lpstr>
      <vt:lpstr>PushTransitionImpl</vt:lpstr>
      <vt:lpstr>PopTransitionImpl</vt:lpstr>
      <vt:lpstr>New State methods to make Push and Pop transitions</vt:lpstr>
      <vt:lpstr>New StateImpl.cs</vt:lpstr>
      <vt:lpstr>New FSA Methods</vt:lpstr>
      <vt:lpstr>New FSAImpl.cs</vt:lpstr>
      <vt:lpstr>Hierarchical FSA Implementation</vt:lpstr>
      <vt:lpstr>HierarchicalFSA is also a State</vt:lpstr>
      <vt:lpstr>HierarchicalFSAImpl.cs</vt:lpstr>
      <vt:lpstr>Implementation of Sneeker32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Finite State Automata</dc:title>
  <cp:lastModifiedBy>Rob Lindeman</cp:lastModifiedBy>
  <cp:revision>1</cp:revision>
  <dcterms:modified xsi:type="dcterms:W3CDTF">2014-04-07T04:56:07Z</dcterms:modified>
</cp:coreProperties>
</file>