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5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00096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>
            <a:noAutofit/>
          </a:bodyPr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>
            <a:noAutofit/>
          </a:bodyPr>
          <a:lstStyle>
            <a:lvl1pPr marL="8936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397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731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446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128897" indent="-436497" defTabSz="457200"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hyperlink" Target="http://www.facebook.com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7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nameserver.com/usernames" TargetMode="External"/><Relationship Id="rId4" Type="http://schemas.openxmlformats.org/officeDocument/2006/relationships/hyperlink" Target="http://nameserver.com/users?op=find" TargetMode="External"/><Relationship Id="rId5" Type="http://schemas.openxmlformats.org/officeDocument/2006/relationships/hyperlink" Target="http://nameserver.com/users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hyperlink" Target="https://graph.facebook.com/btaylo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Unit one: The history of Multi-player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Evolutionary Architecture of Online Games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Differences btw Turn Based and Real Time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40075" lvl="0" indent="-410307" defTabSz="42976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FFFFFF"/>
                </a:solidFill>
              </a:rPr>
              <a:t>Turn based</a:t>
            </a:r>
          </a:p>
          <a:p>
            <a:pPr marL="1353409" lvl="1" indent="-410307" defTabSz="42976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FFFFFF"/>
                </a:solidFill>
              </a:rPr>
              <a:t>Blocking input</a:t>
            </a:r>
          </a:p>
          <a:p>
            <a:pPr marL="1353409" lvl="1" indent="-410307" defTabSz="42976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FFFFFF"/>
                </a:solidFill>
              </a:rPr>
              <a:t>One trip around the loop == 1 game action</a:t>
            </a:r>
          </a:p>
          <a:p>
            <a:pPr marL="840075" lvl="0" indent="-410307" defTabSz="42976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FFFFFF"/>
                </a:solidFill>
              </a:rPr>
              <a:t>Real Time</a:t>
            </a:r>
          </a:p>
          <a:p>
            <a:pPr marL="1353409" lvl="1" indent="-410307" defTabSz="42976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FFFFFF"/>
                </a:solidFill>
              </a:rPr>
              <a:t>Polled input</a:t>
            </a:r>
          </a:p>
          <a:p>
            <a:pPr marL="1353409" lvl="1" indent="-410307" defTabSz="42976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FFFFFF"/>
                </a:solidFill>
              </a:rPr>
              <a:t>One trip around the loop == fraction of game action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Multi-player games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An evolutionary line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Multi-player, the next evolution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1689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7714" lvl="0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Multiple players on one computer</a:t>
            </a:r>
          </a:p>
          <a:p>
            <a:pPr marL="607714" lvl="0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Turn based</a:t>
            </a:r>
          </a:p>
          <a:p>
            <a:pPr marL="979062" lvl="1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Each player enters their move sequentially in Update</a:t>
            </a:r>
          </a:p>
          <a:p>
            <a:pPr marL="607714" lvl="0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Real Time</a:t>
            </a:r>
          </a:p>
          <a:p>
            <a:pPr marL="979062" lvl="1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Each player has their own set of keys or input device</a:t>
            </a:r>
          </a:p>
          <a:p>
            <a:pPr marL="979062" lvl="1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All players are polled in update</a:t>
            </a:r>
          </a:p>
        </p:txBody>
      </p:sp>
      <p:sp>
        <p:nvSpPr>
          <p:cNvPr id="77" name="Shape 77"/>
          <p:cNvSpPr/>
          <p:nvPr/>
        </p:nvSpPr>
        <p:spPr>
          <a:xfrm>
            <a:off x="7010400" y="3022600"/>
            <a:ext cx="5270500" cy="4953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708900" y="61849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804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7967662" y="64531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800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262937" y="64531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800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7913687" y="6840537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0680700" y="64135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75"/>
                  <a:pt x="21600" y="10804"/>
                </a:cubicBezTo>
                <a:cubicBezTo>
                  <a:pt x="21600" y="16916"/>
                  <a:pt x="16916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00D4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0939463" y="66817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774"/>
                  <a:pt x="21600" y="10800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774"/>
                  <a:pt x="4696" y="0"/>
                  <a:pt x="10800" y="0"/>
                </a:cubicBezTo>
              </a:path>
            </a:pathLst>
          </a:custGeom>
          <a:solidFill>
            <a:srgbClr val="00BBBD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0939463" y="66817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774"/>
                  <a:pt x="21600" y="10800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774"/>
                  <a:pt x="4696" y="0"/>
                  <a:pt x="108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1234738" y="66817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774"/>
                  <a:pt x="21600" y="10800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774"/>
                  <a:pt x="4696" y="0"/>
                  <a:pt x="10800" y="0"/>
                </a:cubicBezTo>
              </a:path>
            </a:pathLst>
          </a:custGeom>
          <a:solidFill>
            <a:srgbClr val="00BBBD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0885488" y="70691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8502650" y="52705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442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 flipV="1">
            <a:off x="8166100" y="5384799"/>
            <a:ext cx="398463" cy="801689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17760000">
            <a:off x="8244090" y="57559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90" name="Shape 90"/>
          <p:cNvSpPr/>
          <p:nvPr/>
        </p:nvSpPr>
        <p:spPr>
          <a:xfrm rot="17760000">
            <a:off x="8271366" y="566609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91" name="Shape 91"/>
          <p:cNvSpPr/>
          <p:nvPr/>
        </p:nvSpPr>
        <p:spPr>
          <a:xfrm rot="17760000">
            <a:off x="8326927" y="55533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92" name="Shape 92"/>
          <p:cNvSpPr/>
          <p:nvPr/>
        </p:nvSpPr>
        <p:spPr>
          <a:xfrm rot="17760000">
            <a:off x="8384077" y="54390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93" name="Shape 93"/>
          <p:cNvSpPr/>
          <p:nvPr/>
        </p:nvSpPr>
        <p:spPr>
          <a:xfrm>
            <a:off x="8623300" y="4127500"/>
            <a:ext cx="22856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2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7760000">
            <a:off x="8444115" y="535908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95" name="Shape 95"/>
          <p:cNvSpPr/>
          <p:nvPr/>
        </p:nvSpPr>
        <p:spPr>
          <a:xfrm>
            <a:off x="10887075" y="52705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flipH="1" flipV="1">
            <a:off x="10933113" y="5395912"/>
            <a:ext cx="206376" cy="1019176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916988" y="4568825"/>
            <a:ext cx="171536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  <a:tab pos="14478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Single Computer</a:t>
            </a:r>
          </a:p>
        </p:txBody>
      </p:sp>
      <p:sp>
        <p:nvSpPr>
          <p:cNvPr id="98" name="Shape 98"/>
          <p:cNvSpPr/>
          <p:nvPr/>
        </p:nvSpPr>
        <p:spPr>
          <a:xfrm rot="15540000">
            <a:off x="10998896" y="59014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99" name="Shape 99"/>
          <p:cNvSpPr/>
          <p:nvPr/>
        </p:nvSpPr>
        <p:spPr>
          <a:xfrm rot="15540000">
            <a:off x="10978110" y="58167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00" name="Shape 100"/>
          <p:cNvSpPr/>
          <p:nvPr/>
        </p:nvSpPr>
        <p:spPr>
          <a:xfrm rot="15540000">
            <a:off x="10954297" y="5694547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01" name="Shape 101"/>
          <p:cNvSpPr/>
          <p:nvPr/>
        </p:nvSpPr>
        <p:spPr>
          <a:xfrm rot="15540000">
            <a:off x="10928897" y="55691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02" name="Shape 102"/>
          <p:cNvSpPr/>
          <p:nvPr/>
        </p:nvSpPr>
        <p:spPr>
          <a:xfrm rot="15540000">
            <a:off x="10911583" y="54664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Multi-station, the first networked games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270000" y="2654300"/>
            <a:ext cx="4838700" cy="6032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4524" lvl="0" indent="-309912" defTabSz="324611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Played on  LANs</a:t>
            </a:r>
          </a:p>
          <a:p>
            <a:pPr marL="634524" lvl="0" indent="-309912" defTabSz="324611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Non-local players are on virtual devices</a:t>
            </a:r>
          </a:p>
          <a:p>
            <a:pPr marL="1022256" lvl="1" indent="-309912" defTabSz="324611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Other player input happens on foreign machines</a:t>
            </a:r>
          </a:p>
          <a:p>
            <a:pPr marL="1022256" lvl="1" indent="-309912" defTabSz="324611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Is communicated over network</a:t>
            </a:r>
          </a:p>
          <a:p>
            <a:pPr marL="1022256" lvl="1" indent="-309912" defTabSz="324611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6">
                <a:solidFill>
                  <a:srgbClr val="FFFFFF"/>
                </a:solidFill>
              </a:rPr>
              <a:t>Is processed on Update at every machine as is all input was local</a:t>
            </a:r>
          </a:p>
        </p:txBody>
      </p:sp>
      <p:sp>
        <p:nvSpPr>
          <p:cNvPr id="106" name="Shape 106"/>
          <p:cNvSpPr/>
          <p:nvPr/>
        </p:nvSpPr>
        <p:spPr>
          <a:xfrm>
            <a:off x="7010400" y="3022600"/>
            <a:ext cx="5270500" cy="4953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683500" y="59436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08"/>
                  <a:pt x="16908" y="21600"/>
                  <a:pt x="10796" y="21600"/>
                </a:cubicBezTo>
                <a:cubicBezTo>
                  <a:pt x="4675" y="21600"/>
                  <a:pt x="0" y="16908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942262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826"/>
                  <a:pt x="16826" y="21600"/>
                  <a:pt x="10800" y="21600"/>
                </a:cubicBezTo>
                <a:cubicBezTo>
                  <a:pt x="4696" y="21600"/>
                  <a:pt x="0" y="16826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8237537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826"/>
                  <a:pt x="16826" y="21600"/>
                  <a:pt x="10800" y="21600"/>
                </a:cubicBezTo>
                <a:cubicBezTo>
                  <a:pt x="4696" y="21600"/>
                  <a:pt x="0" y="16826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888287" y="6599237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0655300" y="61722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0914063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1209338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860088" y="68278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477250" y="50292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 flipV="1">
            <a:off x="8140700" y="5143499"/>
            <a:ext cx="398463" cy="801689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 rot="17760000">
            <a:off x="8218690" y="55146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18" name="Shape 118"/>
          <p:cNvSpPr/>
          <p:nvPr/>
        </p:nvSpPr>
        <p:spPr>
          <a:xfrm rot="17760000">
            <a:off x="8245966" y="542479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19" name="Shape 119"/>
          <p:cNvSpPr/>
          <p:nvPr/>
        </p:nvSpPr>
        <p:spPr>
          <a:xfrm rot="17760000">
            <a:off x="8301527" y="53120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20" name="Shape 120"/>
          <p:cNvSpPr/>
          <p:nvPr/>
        </p:nvSpPr>
        <p:spPr>
          <a:xfrm rot="17760000">
            <a:off x="8358677" y="51977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21" name="Shape 121"/>
          <p:cNvSpPr/>
          <p:nvPr/>
        </p:nvSpPr>
        <p:spPr>
          <a:xfrm>
            <a:off x="79121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17760000">
            <a:off x="8418715" y="511778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123" name="Shape 123"/>
          <p:cNvSpPr/>
          <p:nvPr/>
        </p:nvSpPr>
        <p:spPr>
          <a:xfrm>
            <a:off x="10861675" y="50292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 flipH="1" flipV="1">
            <a:off x="10907713" y="5154612"/>
            <a:ext cx="206376" cy="1019176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8002587" y="43275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126" name="Shape 126"/>
          <p:cNvSpPr/>
          <p:nvPr/>
        </p:nvSpPr>
        <p:spPr>
          <a:xfrm rot="15540000">
            <a:off x="10973496" y="56601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27" name="Shape 127"/>
          <p:cNvSpPr/>
          <p:nvPr/>
        </p:nvSpPr>
        <p:spPr>
          <a:xfrm rot="15540000">
            <a:off x="10952710" y="55754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28" name="Shape 128"/>
          <p:cNvSpPr/>
          <p:nvPr/>
        </p:nvSpPr>
        <p:spPr>
          <a:xfrm rot="15540000">
            <a:off x="10928897" y="5453247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29" name="Shape 129"/>
          <p:cNvSpPr/>
          <p:nvPr/>
        </p:nvSpPr>
        <p:spPr>
          <a:xfrm rot="15540000">
            <a:off x="10903497" y="53278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30" name="Shape 130"/>
          <p:cNvSpPr/>
          <p:nvPr/>
        </p:nvSpPr>
        <p:spPr>
          <a:xfrm>
            <a:off x="101981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rot="15540000">
            <a:off x="10886183" y="52251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132" name="Shape 132"/>
          <p:cNvSpPr/>
          <p:nvPr/>
        </p:nvSpPr>
        <p:spPr>
          <a:xfrm>
            <a:off x="9283700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80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0034588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lnTo>
                  <a:pt x="0" y="0"/>
                </a:lnTo>
                <a:lnTo>
                  <a:pt x="21600" y="1080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9412287" y="4572000"/>
            <a:ext cx="655638" cy="1588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0288588" y="43275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136" name="Shape 136"/>
          <p:cNvSpPr/>
          <p:nvPr/>
        </p:nvSpPr>
        <p:spPr>
          <a:xfrm>
            <a:off x="9486900" y="4441825"/>
            <a:ext cx="521135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Input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“Lock-step” execution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270000" y="2654300"/>
            <a:ext cx="4838700" cy="6032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201" lvl="0" indent="-401577" defTabSz="42062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FFFFFF"/>
                </a:solidFill>
              </a:rPr>
              <a:t>Every station is running the same game/simulation</a:t>
            </a:r>
          </a:p>
          <a:p>
            <a:pPr marL="822201" lvl="0" indent="-401577" defTabSz="42062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FFFFFF"/>
                </a:solidFill>
              </a:rPr>
              <a:t>Waiting for other input is latency sensitive</a:t>
            </a:r>
          </a:p>
          <a:p>
            <a:pPr marL="822201" lvl="0" indent="-401577" defTabSz="42062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FFFFFF"/>
                </a:solidFill>
              </a:rPr>
              <a:t>Works because LAN latency is effectively infinitesimal</a:t>
            </a:r>
          </a:p>
        </p:txBody>
      </p:sp>
      <p:sp>
        <p:nvSpPr>
          <p:cNvPr id="140" name="Shape 140"/>
          <p:cNvSpPr/>
          <p:nvPr/>
        </p:nvSpPr>
        <p:spPr>
          <a:xfrm>
            <a:off x="7010400" y="3022600"/>
            <a:ext cx="5270500" cy="4953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7683500" y="59436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08"/>
                  <a:pt x="16908" y="21600"/>
                  <a:pt x="10796" y="21600"/>
                </a:cubicBezTo>
                <a:cubicBezTo>
                  <a:pt x="4675" y="21600"/>
                  <a:pt x="0" y="16908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942262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826"/>
                  <a:pt x="16826" y="21600"/>
                  <a:pt x="10800" y="21600"/>
                </a:cubicBezTo>
                <a:cubicBezTo>
                  <a:pt x="4696" y="21600"/>
                  <a:pt x="0" y="16826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8237537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826"/>
                  <a:pt x="16826" y="21600"/>
                  <a:pt x="10800" y="21600"/>
                </a:cubicBezTo>
                <a:cubicBezTo>
                  <a:pt x="4696" y="21600"/>
                  <a:pt x="0" y="16826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888287" y="6599237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0655300" y="61722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914063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209338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0860088" y="68278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8477250" y="50292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 flipV="1">
            <a:off x="8140700" y="5143499"/>
            <a:ext cx="398463" cy="801689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 rot="17760000">
            <a:off x="8218690" y="55146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52" name="Shape 152"/>
          <p:cNvSpPr/>
          <p:nvPr/>
        </p:nvSpPr>
        <p:spPr>
          <a:xfrm rot="17760000">
            <a:off x="8245966" y="542479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53" name="Shape 153"/>
          <p:cNvSpPr/>
          <p:nvPr/>
        </p:nvSpPr>
        <p:spPr>
          <a:xfrm rot="17760000">
            <a:off x="8301527" y="53120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54" name="Shape 154"/>
          <p:cNvSpPr/>
          <p:nvPr/>
        </p:nvSpPr>
        <p:spPr>
          <a:xfrm rot="17760000">
            <a:off x="8358677" y="51977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55" name="Shape 155"/>
          <p:cNvSpPr/>
          <p:nvPr/>
        </p:nvSpPr>
        <p:spPr>
          <a:xfrm>
            <a:off x="79121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17760000">
            <a:off x="8418715" y="511778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157" name="Shape 157"/>
          <p:cNvSpPr/>
          <p:nvPr/>
        </p:nvSpPr>
        <p:spPr>
          <a:xfrm>
            <a:off x="10861675" y="50292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H="1" flipV="1">
            <a:off x="10907713" y="5154612"/>
            <a:ext cx="206376" cy="1019176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8002587" y="43275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160" name="Shape 160"/>
          <p:cNvSpPr/>
          <p:nvPr/>
        </p:nvSpPr>
        <p:spPr>
          <a:xfrm rot="15540000">
            <a:off x="10973496" y="56601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61" name="Shape 161"/>
          <p:cNvSpPr/>
          <p:nvPr/>
        </p:nvSpPr>
        <p:spPr>
          <a:xfrm rot="15540000">
            <a:off x="10952710" y="55754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62" name="Shape 162"/>
          <p:cNvSpPr/>
          <p:nvPr/>
        </p:nvSpPr>
        <p:spPr>
          <a:xfrm rot="15540000">
            <a:off x="10928897" y="5453247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63" name="Shape 163"/>
          <p:cNvSpPr/>
          <p:nvPr/>
        </p:nvSpPr>
        <p:spPr>
          <a:xfrm rot="15540000">
            <a:off x="10903497" y="53278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64" name="Shape 164"/>
          <p:cNvSpPr/>
          <p:nvPr/>
        </p:nvSpPr>
        <p:spPr>
          <a:xfrm>
            <a:off x="101981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5540000">
            <a:off x="10886183" y="52251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166" name="Shape 166"/>
          <p:cNvSpPr/>
          <p:nvPr/>
        </p:nvSpPr>
        <p:spPr>
          <a:xfrm>
            <a:off x="9283700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80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0034588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lnTo>
                  <a:pt x="0" y="0"/>
                </a:lnTo>
                <a:lnTo>
                  <a:pt x="21600" y="1080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9412287" y="4572000"/>
            <a:ext cx="655638" cy="1588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0288588" y="43275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170" name="Shape 170"/>
          <p:cNvSpPr/>
          <p:nvPr/>
        </p:nvSpPr>
        <p:spPr>
          <a:xfrm>
            <a:off x="9486900" y="4441825"/>
            <a:ext cx="521135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Input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52627">
              <a:defRPr sz="71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128">
                <a:solidFill>
                  <a:srgbClr val="FFFFFF"/>
                </a:solidFill>
              </a:rPr>
              <a:t>Open Loop/Asynchronous Communication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0546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First used in Flight sims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Based on work for SimNet (DIS)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Each system has its own variant world state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Each vehicle is simulated on its “home” machine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Periodic time-stamped state updates sent to others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Lower freq then controller input</a:t>
            </a:r>
          </a:p>
        </p:txBody>
      </p:sp>
      <p:sp>
        <p:nvSpPr>
          <p:cNvPr id="174" name="Shape 174"/>
          <p:cNvSpPr/>
          <p:nvPr/>
        </p:nvSpPr>
        <p:spPr>
          <a:xfrm>
            <a:off x="7010400" y="3022600"/>
            <a:ext cx="5270500" cy="4953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7594600" y="59436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0"/>
                </a:moveTo>
                <a:cubicBezTo>
                  <a:pt x="16916" y="0"/>
                  <a:pt x="21600" y="4675"/>
                  <a:pt x="21600" y="10804"/>
                </a:cubicBezTo>
                <a:cubicBezTo>
                  <a:pt x="21600" y="16916"/>
                  <a:pt x="16916" y="21600"/>
                  <a:pt x="10804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804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853362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148637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799387" y="6599237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0566400" y="61722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804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10825163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774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774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1120438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774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774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0771188" y="68278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8388350" y="50292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442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flipV="1">
            <a:off x="8051800" y="5143499"/>
            <a:ext cx="398463" cy="801689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17760000">
            <a:off x="8129790" y="55146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86" name="Shape 186"/>
          <p:cNvSpPr/>
          <p:nvPr/>
        </p:nvSpPr>
        <p:spPr>
          <a:xfrm rot="17760000">
            <a:off x="8157066" y="542479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87" name="Shape 187"/>
          <p:cNvSpPr/>
          <p:nvPr/>
        </p:nvSpPr>
        <p:spPr>
          <a:xfrm rot="17760000">
            <a:off x="8212627" y="53120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88" name="Shape 188"/>
          <p:cNvSpPr/>
          <p:nvPr/>
        </p:nvSpPr>
        <p:spPr>
          <a:xfrm rot="17760000">
            <a:off x="8269777" y="51977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89" name="Shape 189"/>
          <p:cNvSpPr/>
          <p:nvPr/>
        </p:nvSpPr>
        <p:spPr>
          <a:xfrm>
            <a:off x="78232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17760000">
            <a:off x="8329815" y="511778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191" name="Shape 191"/>
          <p:cNvSpPr/>
          <p:nvPr/>
        </p:nvSpPr>
        <p:spPr>
          <a:xfrm>
            <a:off x="10772775" y="50292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H="1" flipV="1">
            <a:off x="10818813" y="5154612"/>
            <a:ext cx="206376" cy="1019176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913687" y="43275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194" name="Shape 194"/>
          <p:cNvSpPr/>
          <p:nvPr/>
        </p:nvSpPr>
        <p:spPr>
          <a:xfrm rot="15540000">
            <a:off x="10884596" y="56601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95" name="Shape 195"/>
          <p:cNvSpPr/>
          <p:nvPr/>
        </p:nvSpPr>
        <p:spPr>
          <a:xfrm rot="15540000">
            <a:off x="10863810" y="55754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96" name="Shape 196"/>
          <p:cNvSpPr/>
          <p:nvPr/>
        </p:nvSpPr>
        <p:spPr>
          <a:xfrm rot="15540000">
            <a:off x="10839997" y="5453247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97" name="Shape 197"/>
          <p:cNvSpPr/>
          <p:nvPr/>
        </p:nvSpPr>
        <p:spPr>
          <a:xfrm rot="15540000">
            <a:off x="10814597" y="53278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98" name="Shape 198"/>
          <p:cNvSpPr/>
          <p:nvPr/>
        </p:nvSpPr>
        <p:spPr>
          <a:xfrm>
            <a:off x="103378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rot="15540000">
            <a:off x="10797283" y="52251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200" name="Shape 200"/>
          <p:cNvSpPr/>
          <p:nvPr/>
        </p:nvSpPr>
        <p:spPr>
          <a:xfrm>
            <a:off x="9194800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8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0174288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lnTo>
                  <a:pt x="0" y="0"/>
                </a:lnTo>
                <a:lnTo>
                  <a:pt x="21600" y="108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9323387" y="4572000"/>
            <a:ext cx="884238" cy="1588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0428288" y="43275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204" name="Shape 204"/>
          <p:cNvSpPr/>
          <p:nvPr/>
        </p:nvSpPr>
        <p:spPr>
          <a:xfrm>
            <a:off x="9436100" y="4314825"/>
            <a:ext cx="67338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Object</a:t>
            </a:r>
          </a:p>
        </p:txBody>
      </p:sp>
      <p:sp>
        <p:nvSpPr>
          <p:cNvPr id="205" name="Shape 205"/>
          <p:cNvSpPr/>
          <p:nvPr/>
        </p:nvSpPr>
        <p:spPr>
          <a:xfrm>
            <a:off x="9499600" y="4570412"/>
            <a:ext cx="546473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State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Dead Reckoning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0546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4092" lvl="0" indent="-270628" defTabSz="28346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What to do between updates?</a:t>
            </a:r>
          </a:p>
          <a:p>
            <a:pPr marL="554092" lvl="0" indent="-270628" defTabSz="28346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Each sim makes a “best guess” at non-local positions</a:t>
            </a:r>
          </a:p>
          <a:p>
            <a:pPr marL="892674" lvl="1" indent="-270628" defTabSz="28346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Can use vehicle model to assist eg “tanks don’t fly”</a:t>
            </a:r>
          </a:p>
          <a:p>
            <a:pPr marL="554092" lvl="0" indent="-270628" defTabSz="28346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Correct as updates are received</a:t>
            </a:r>
          </a:p>
          <a:p>
            <a:pPr marL="892674" lvl="1" indent="-270628" defTabSz="28346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Note: Updates always in past</a:t>
            </a:r>
          </a:p>
          <a:p>
            <a:pPr marL="554092" lvl="0" indent="-270628" defTabSz="28346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Requires conflict resolution mechanism</a:t>
            </a:r>
          </a:p>
          <a:p>
            <a:pPr marL="892674" lvl="1" indent="-270628" defTabSz="28346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FFFFFF"/>
                </a:solidFill>
              </a:rPr>
              <a:t>Simplest is “shooter decides”</a:t>
            </a:r>
          </a:p>
        </p:txBody>
      </p:sp>
      <p:sp>
        <p:nvSpPr>
          <p:cNvPr id="209" name="Shape 209"/>
          <p:cNvSpPr/>
          <p:nvPr/>
        </p:nvSpPr>
        <p:spPr>
          <a:xfrm>
            <a:off x="7010400" y="3022600"/>
            <a:ext cx="5270500" cy="4953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7594600" y="59436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0"/>
                </a:moveTo>
                <a:cubicBezTo>
                  <a:pt x="16916" y="0"/>
                  <a:pt x="21600" y="4675"/>
                  <a:pt x="21600" y="10804"/>
                </a:cubicBezTo>
                <a:cubicBezTo>
                  <a:pt x="21600" y="16916"/>
                  <a:pt x="16916" y="21600"/>
                  <a:pt x="10804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804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853362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8148637" y="62118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7799387" y="6599237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0566400" y="61722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804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0825163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774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774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1120438" y="64404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774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774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0771188" y="68278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8388350" y="50292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442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 flipV="1">
            <a:off x="8051800" y="5143499"/>
            <a:ext cx="398463" cy="801689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 rot="17760000">
            <a:off x="8129790" y="55146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221" name="Shape 221"/>
          <p:cNvSpPr/>
          <p:nvPr/>
        </p:nvSpPr>
        <p:spPr>
          <a:xfrm rot="17760000">
            <a:off x="8157066" y="542479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222" name="Shape 222"/>
          <p:cNvSpPr/>
          <p:nvPr/>
        </p:nvSpPr>
        <p:spPr>
          <a:xfrm rot="17760000">
            <a:off x="8212627" y="53120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223" name="Shape 223"/>
          <p:cNvSpPr/>
          <p:nvPr/>
        </p:nvSpPr>
        <p:spPr>
          <a:xfrm rot="17760000">
            <a:off x="8269777" y="519778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224" name="Shape 224"/>
          <p:cNvSpPr/>
          <p:nvPr/>
        </p:nvSpPr>
        <p:spPr>
          <a:xfrm>
            <a:off x="78232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 rot="17760000">
            <a:off x="8329815" y="511778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226" name="Shape 226"/>
          <p:cNvSpPr/>
          <p:nvPr/>
        </p:nvSpPr>
        <p:spPr>
          <a:xfrm>
            <a:off x="10772775" y="50292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H="1" flipV="1">
            <a:off x="10818813" y="5154612"/>
            <a:ext cx="206376" cy="1019176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7913687" y="43275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229" name="Shape 229"/>
          <p:cNvSpPr/>
          <p:nvPr/>
        </p:nvSpPr>
        <p:spPr>
          <a:xfrm rot="15540000">
            <a:off x="10884596" y="56601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230" name="Shape 230"/>
          <p:cNvSpPr/>
          <p:nvPr/>
        </p:nvSpPr>
        <p:spPr>
          <a:xfrm rot="15540000">
            <a:off x="10863810" y="55754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231" name="Shape 231"/>
          <p:cNvSpPr/>
          <p:nvPr/>
        </p:nvSpPr>
        <p:spPr>
          <a:xfrm rot="15540000">
            <a:off x="10839997" y="5453247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232" name="Shape 232"/>
          <p:cNvSpPr/>
          <p:nvPr/>
        </p:nvSpPr>
        <p:spPr>
          <a:xfrm rot="15540000">
            <a:off x="10814597" y="53278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233" name="Shape 233"/>
          <p:cNvSpPr/>
          <p:nvPr/>
        </p:nvSpPr>
        <p:spPr>
          <a:xfrm>
            <a:off x="10337800" y="38862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 rot="15540000">
            <a:off x="10797283" y="52251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235" name="Shape 235"/>
          <p:cNvSpPr/>
          <p:nvPr/>
        </p:nvSpPr>
        <p:spPr>
          <a:xfrm>
            <a:off x="9194800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8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0174288" y="45180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lnTo>
                  <a:pt x="0" y="0"/>
                </a:lnTo>
                <a:lnTo>
                  <a:pt x="21600" y="108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9323387" y="4572000"/>
            <a:ext cx="884238" cy="1588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0428288" y="43275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239" name="Shape 239"/>
          <p:cNvSpPr/>
          <p:nvPr/>
        </p:nvSpPr>
        <p:spPr>
          <a:xfrm>
            <a:off x="9436100" y="4314825"/>
            <a:ext cx="67338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Object</a:t>
            </a:r>
          </a:p>
        </p:txBody>
      </p:sp>
      <p:sp>
        <p:nvSpPr>
          <p:cNvPr id="240" name="Shape 240"/>
          <p:cNvSpPr/>
          <p:nvPr/>
        </p:nvSpPr>
        <p:spPr>
          <a:xfrm>
            <a:off x="9499600" y="4570412"/>
            <a:ext cx="546473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State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Stepping into Cyberspace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6489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First Internet capable games/techniques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Kali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NBIOS emulator over TCP/IP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Lock-step games tended to play badly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reducing packets per second helped bandwidth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latency buffering helped “lag” to some degree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Open loop/asynch tended to play well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Already designed for limited bandwidth hand real net latencies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TCP/IP support added directly to games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Pluggable “net drivers”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More attention paid to latency and bandwidth issues upfront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Internet Play: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Lockstep Pros and Cons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2832100" cy="876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Pros 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Internet Play: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Lockstep Pros and Cons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1768" lvl="0" indent="-362292" defTabSz="3794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Pros</a:t>
            </a:r>
          </a:p>
          <a:p>
            <a:pPr marL="1195031" lvl="1" indent="-362292" defTabSz="3794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Reasonably cheat proof</a:t>
            </a:r>
          </a:p>
          <a:p>
            <a:pPr marL="1195031" lvl="1" indent="-362292" defTabSz="3794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Exact synchronization assured</a:t>
            </a:r>
          </a:p>
          <a:p>
            <a:pPr marL="741768" lvl="0" indent="-362292" defTabSz="37947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FFFFFF"/>
                </a:solidFill>
              </a:rPr>
              <a:t>Cons 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Lecture Overview, Day One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Day One, Lecture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Evolution of games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Review: Single Player Game Structure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Multi-Player game structure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Internet Play: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Lockstep Pros and Cons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Pros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Reasonably cheat proof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Exact synchronization assured</a:t>
            </a:r>
          </a:p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Cons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Everyones experience limited by worst case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Handles latency spikes poorly</a:t>
            </a:r>
          </a:p>
          <a:p>
            <a:pPr marL="1618021" lvl="2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Needs to wait til timeout to determine drop v. spike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Internet Play:</a:t>
            </a:r>
          </a:p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Open Loop/Asynch Pros and Cons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787400"/>
          </a:xfrm>
          <a:prstGeom prst="rect">
            <a:avLst/>
          </a:prstGeom>
        </p:spPr>
        <p:txBody>
          <a:bodyPr>
            <a:normAutofit/>
          </a:bodyPr>
          <a:lstStyle>
            <a:lvl1pPr marL="675448" indent="-218248">
              <a:buBlip>
                <a:blip r:embed="rId2"/>
              </a:buBlip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Pros?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Internet Play:</a:t>
            </a:r>
          </a:p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Open Loop/Asynch Pros and Cons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3441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4722" lvl="0" indent="-226978" defTabSz="237743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FFFFFF"/>
                </a:solidFill>
              </a:rPr>
              <a:t>Pros</a:t>
            </a:r>
          </a:p>
          <a:p>
            <a:pPr marL="748694" lvl="1" indent="-226978" defTabSz="237743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FFFFFF"/>
                </a:solidFill>
              </a:rPr>
              <a:t>Good at hiding latency</a:t>
            </a:r>
          </a:p>
          <a:p>
            <a:pPr marL="1026062" lvl="2" indent="-226978" defTabSz="237743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FFFFFF"/>
                </a:solidFill>
              </a:rPr>
              <a:t>Smooth predict/correct over many frames</a:t>
            </a:r>
          </a:p>
          <a:p>
            <a:pPr marL="748694" lvl="1" indent="-226978" defTabSz="237743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FFFFFF"/>
                </a:solidFill>
              </a:rPr>
              <a:t>Better bandwidth control</a:t>
            </a:r>
          </a:p>
          <a:p>
            <a:pPr marL="1026062" lvl="2" indent="-226978" defTabSz="237743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FFFFFF"/>
                </a:solidFill>
              </a:rPr>
              <a:t>Shapable</a:t>
            </a:r>
          </a:p>
          <a:p>
            <a:pPr marL="1026062" lvl="2" indent="-226978" defTabSz="237743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FFFFFF"/>
                </a:solidFill>
              </a:rPr>
              <a:t>“Out of sight, out of mind.”</a:t>
            </a:r>
          </a:p>
          <a:p>
            <a:pPr marL="464722" lvl="0" indent="-226978" defTabSz="237743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1">
                <a:solidFill>
                  <a:srgbClr val="FFFFFF"/>
                </a:solidFill>
              </a:rPr>
              <a:t>Cons 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Internet Play:</a:t>
            </a:r>
          </a:p>
          <a:p>
            <a:pPr lvl="0" defTabSz="34290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Open Loop/Asynch Pros and Cons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6848" lvl="0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Pros</a:t>
            </a:r>
          </a:p>
          <a:p>
            <a:pPr marL="719898" lvl="1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Good at hiding latency</a:t>
            </a:r>
          </a:p>
          <a:p>
            <a:pPr marL="986598" lvl="2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Smooth predict/correct over many frames</a:t>
            </a:r>
          </a:p>
          <a:p>
            <a:pPr marL="719898" lvl="1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Better bandwidth control</a:t>
            </a:r>
          </a:p>
          <a:p>
            <a:pPr marL="986598" lvl="2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Shapable</a:t>
            </a:r>
          </a:p>
          <a:p>
            <a:pPr marL="986598" lvl="2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“Out of sight, out of mind.”</a:t>
            </a:r>
          </a:p>
          <a:p>
            <a:pPr marL="446848" lvl="0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Cons</a:t>
            </a:r>
          </a:p>
          <a:p>
            <a:pPr marL="719898" lvl="1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Vulnerable to cheating</a:t>
            </a:r>
          </a:p>
          <a:p>
            <a:pPr marL="986598" lvl="2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Need to trust sender as to position</a:t>
            </a:r>
          </a:p>
          <a:p>
            <a:pPr marL="986598" lvl="2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Need to trust shooter as to hit/miss</a:t>
            </a:r>
          </a:p>
          <a:p>
            <a:pPr marL="719898" lvl="1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Occasional warping or other artifacts</a:t>
            </a:r>
          </a:p>
          <a:p>
            <a:pPr marL="446848" lvl="0" indent="-218248" defTabSz="228600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In general, used by all vehicle sims &amp; most MMORPGs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Quake, the first client/server game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1270000" y="3124200"/>
            <a:ext cx="36703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Server runs authoritative simulation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Clients sends controller up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Gets OpenLoop/Asynch messages back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Think of client as a really rich controller</a:t>
            </a:r>
          </a:p>
        </p:txBody>
      </p:sp>
      <p:sp>
        <p:nvSpPr>
          <p:cNvPr id="265" name="Shape 265"/>
          <p:cNvSpPr/>
          <p:nvPr/>
        </p:nvSpPr>
        <p:spPr>
          <a:xfrm>
            <a:off x="5867400" y="2959100"/>
            <a:ext cx="6223000" cy="60706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061200" y="75184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804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804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7319962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7615237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7265987" y="81740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0033000" y="77470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804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0291763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0587038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10237788" y="8402638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7854950" y="66040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442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 flipV="1">
            <a:off x="7518400" y="6718300"/>
            <a:ext cx="398463" cy="801688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 rot="17760000">
            <a:off x="7596390" y="7089460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277" name="Shape 277"/>
          <p:cNvSpPr/>
          <p:nvPr/>
        </p:nvSpPr>
        <p:spPr>
          <a:xfrm rot="17760000">
            <a:off x="7623666" y="6999595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278" name="Shape 278"/>
          <p:cNvSpPr/>
          <p:nvPr/>
        </p:nvSpPr>
        <p:spPr>
          <a:xfrm rot="17760000">
            <a:off x="7679227" y="68868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279" name="Shape 279"/>
          <p:cNvSpPr/>
          <p:nvPr/>
        </p:nvSpPr>
        <p:spPr>
          <a:xfrm rot="17760000">
            <a:off x="7736377" y="67725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280" name="Shape 280"/>
          <p:cNvSpPr/>
          <p:nvPr/>
        </p:nvSpPr>
        <p:spPr>
          <a:xfrm>
            <a:off x="72898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 rot="17760000">
            <a:off x="7796415" y="6692585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282" name="Shape 282"/>
          <p:cNvSpPr/>
          <p:nvPr/>
        </p:nvSpPr>
        <p:spPr>
          <a:xfrm>
            <a:off x="10239375" y="66040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 flipH="1" flipV="1">
            <a:off x="10285413" y="6729412"/>
            <a:ext cx="206376" cy="1019176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380287" y="59023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285" name="Shape 285"/>
          <p:cNvSpPr/>
          <p:nvPr/>
        </p:nvSpPr>
        <p:spPr>
          <a:xfrm rot="15540000">
            <a:off x="10351196" y="72349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286" name="Shape 286"/>
          <p:cNvSpPr/>
          <p:nvPr/>
        </p:nvSpPr>
        <p:spPr>
          <a:xfrm rot="15540000">
            <a:off x="10330410" y="71502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287" name="Shape 287"/>
          <p:cNvSpPr/>
          <p:nvPr/>
        </p:nvSpPr>
        <p:spPr>
          <a:xfrm rot="15540000">
            <a:off x="10306597" y="70280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288" name="Shape 288"/>
          <p:cNvSpPr/>
          <p:nvPr/>
        </p:nvSpPr>
        <p:spPr>
          <a:xfrm rot="15540000">
            <a:off x="10281197" y="69026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289" name="Shape 289"/>
          <p:cNvSpPr/>
          <p:nvPr/>
        </p:nvSpPr>
        <p:spPr>
          <a:xfrm>
            <a:off x="98044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rot="15540000">
            <a:off x="10263883" y="679837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291" name="Shape 291"/>
          <p:cNvSpPr/>
          <p:nvPr/>
        </p:nvSpPr>
        <p:spPr>
          <a:xfrm>
            <a:off x="8204200" y="3403600"/>
            <a:ext cx="20570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9894888" y="59023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293" name="Shape 293"/>
          <p:cNvSpPr/>
          <p:nvPr/>
        </p:nvSpPr>
        <p:spPr>
          <a:xfrm>
            <a:off x="8748713" y="4546600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191" y="21600"/>
                </a:lnTo>
                <a:lnTo>
                  <a:pt x="0" y="12998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V="1">
            <a:off x="8204200" y="4648200"/>
            <a:ext cx="608013" cy="8143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8553450" y="3844925"/>
            <a:ext cx="1372022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Game Server</a:t>
            </a:r>
          </a:p>
        </p:txBody>
      </p:sp>
      <p:sp>
        <p:nvSpPr>
          <p:cNvPr id="296" name="Shape 296"/>
          <p:cNvSpPr/>
          <p:nvPr/>
        </p:nvSpPr>
        <p:spPr>
          <a:xfrm rot="18420000">
            <a:off x="8368110" y="500865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297" name="Shape 297"/>
          <p:cNvSpPr/>
          <p:nvPr/>
        </p:nvSpPr>
        <p:spPr>
          <a:xfrm rot="18420000">
            <a:off x="8404074" y="49210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298" name="Shape 298"/>
          <p:cNvSpPr/>
          <p:nvPr/>
        </p:nvSpPr>
        <p:spPr>
          <a:xfrm rot="18420000">
            <a:off x="8480274" y="48194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299" name="Shape 299"/>
          <p:cNvSpPr/>
          <p:nvPr/>
        </p:nvSpPr>
        <p:spPr>
          <a:xfrm rot="18420000">
            <a:off x="8556474" y="47178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300" name="Shape 300"/>
          <p:cNvSpPr/>
          <p:nvPr/>
        </p:nvSpPr>
        <p:spPr>
          <a:xfrm>
            <a:off x="9563100" y="4546600"/>
            <a:ext cx="104417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72" y="0"/>
                </a:moveTo>
                <a:lnTo>
                  <a:pt x="21600" y="18175"/>
                </a:lnTo>
                <a:lnTo>
                  <a:pt x="0" y="21600"/>
                </a:lnTo>
                <a:lnTo>
                  <a:pt x="2672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 flipH="1" flipV="1">
            <a:off x="9605963" y="4670425"/>
            <a:ext cx="200026" cy="792164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 rot="18420000">
            <a:off x="8634809" y="465464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303" name="Shape 303"/>
          <p:cNvSpPr/>
          <p:nvPr/>
        </p:nvSpPr>
        <p:spPr>
          <a:xfrm rot="15360000">
            <a:off x="9675563" y="5057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304" name="Shape 304"/>
          <p:cNvSpPr/>
          <p:nvPr/>
        </p:nvSpPr>
        <p:spPr>
          <a:xfrm rot="15360000">
            <a:off x="9651269" y="4972111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305" name="Shape 305"/>
          <p:cNvSpPr/>
          <p:nvPr/>
        </p:nvSpPr>
        <p:spPr>
          <a:xfrm rot="15360000">
            <a:off x="9621107" y="4849874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306" name="Shape 306"/>
          <p:cNvSpPr/>
          <p:nvPr/>
        </p:nvSpPr>
        <p:spPr>
          <a:xfrm rot="15360000">
            <a:off x="9589357" y="472763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307" name="Shape 307"/>
          <p:cNvSpPr/>
          <p:nvPr/>
        </p:nvSpPr>
        <p:spPr>
          <a:xfrm>
            <a:off x="7518400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320" y="0"/>
                </a:lnTo>
                <a:lnTo>
                  <a:pt x="21600" y="8583"/>
                </a:lnTo>
                <a:lnTo>
                  <a:pt x="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 flipH="1">
            <a:off x="7594600" y="4546600"/>
            <a:ext cx="611188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 rot="15360000">
            <a:off x="9567613" y="462683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310" name="Shape 310"/>
          <p:cNvSpPr/>
          <p:nvPr/>
        </p:nvSpPr>
        <p:spPr>
          <a:xfrm rot="7620000">
            <a:off x="8018760" y="4678784"/>
            <a:ext cx="190514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311" name="Shape 311"/>
          <p:cNvSpPr/>
          <p:nvPr/>
        </p:nvSpPr>
        <p:spPr>
          <a:xfrm rot="7620000">
            <a:off x="7951506" y="482472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312" name="Shape 312"/>
          <p:cNvSpPr/>
          <p:nvPr/>
        </p:nvSpPr>
        <p:spPr>
          <a:xfrm rot="7620000">
            <a:off x="7886472" y="495797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313" name="Shape 313"/>
          <p:cNvSpPr/>
          <p:nvPr/>
        </p:nvSpPr>
        <p:spPr>
          <a:xfrm rot="7620000">
            <a:off x="7846731" y="4966012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314" name="Shape 314"/>
          <p:cNvSpPr/>
          <p:nvPr/>
        </p:nvSpPr>
        <p:spPr>
          <a:xfrm rot="7620000">
            <a:off x="7780645" y="506930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315" name="Shape 315"/>
          <p:cNvSpPr/>
          <p:nvPr/>
        </p:nvSpPr>
        <p:spPr>
          <a:xfrm rot="7620000">
            <a:off x="7712971" y="518483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316" name="Shape 316"/>
          <p:cNvSpPr/>
          <p:nvPr/>
        </p:nvSpPr>
        <p:spPr>
          <a:xfrm rot="7620000">
            <a:off x="7843676" y="4496052"/>
            <a:ext cx="17778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317" name="Shape 317"/>
          <p:cNvSpPr/>
          <p:nvPr/>
        </p:nvSpPr>
        <p:spPr>
          <a:xfrm rot="7620000">
            <a:off x="7778470" y="46294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318" name="Shape 318"/>
          <p:cNvSpPr/>
          <p:nvPr/>
        </p:nvSpPr>
        <p:spPr>
          <a:xfrm rot="7620000">
            <a:off x="7702270" y="47310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319" name="Shape 319"/>
          <p:cNvSpPr/>
          <p:nvPr/>
        </p:nvSpPr>
        <p:spPr>
          <a:xfrm rot="7620000">
            <a:off x="7626070" y="48326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320" name="Shape 320"/>
          <p:cNvSpPr/>
          <p:nvPr/>
        </p:nvSpPr>
        <p:spPr>
          <a:xfrm rot="7620000">
            <a:off x="7560571" y="4959414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321" name="Shape 321"/>
          <p:cNvSpPr/>
          <p:nvPr/>
        </p:nvSpPr>
        <p:spPr>
          <a:xfrm>
            <a:off x="10806113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8583"/>
                </a:lnTo>
                <a:lnTo>
                  <a:pt x="13246" y="0"/>
                </a:lnTo>
                <a:lnTo>
                  <a:pt x="2160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0261600" y="4546600"/>
            <a:ext cx="608014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 rot="7620000">
            <a:off x="7511770" y="49850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324" name="Shape 324"/>
          <p:cNvSpPr/>
          <p:nvPr/>
        </p:nvSpPr>
        <p:spPr>
          <a:xfrm rot="3180000">
            <a:off x="10470500" y="4522854"/>
            <a:ext cx="190513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325" name="Shape 325"/>
          <p:cNvSpPr/>
          <p:nvPr/>
        </p:nvSpPr>
        <p:spPr>
          <a:xfrm rot="3180000">
            <a:off x="10588427" y="46703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326" name="Shape 326"/>
          <p:cNvSpPr/>
          <p:nvPr/>
        </p:nvSpPr>
        <p:spPr>
          <a:xfrm rot="3180000">
            <a:off x="10666300" y="4803632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327" name="Shape 327"/>
          <p:cNvSpPr/>
          <p:nvPr/>
        </p:nvSpPr>
        <p:spPr>
          <a:xfrm rot="3180000">
            <a:off x="10694790" y="4811668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328" name="Shape 328"/>
          <p:cNvSpPr/>
          <p:nvPr/>
        </p:nvSpPr>
        <p:spPr>
          <a:xfrm rot="3180000">
            <a:off x="10772127" y="49149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329" name="Shape 329"/>
          <p:cNvSpPr/>
          <p:nvPr/>
        </p:nvSpPr>
        <p:spPr>
          <a:xfrm rot="3180000">
            <a:off x="10841388" y="503049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330" name="Shape 330"/>
          <p:cNvSpPr/>
          <p:nvPr/>
        </p:nvSpPr>
        <p:spPr>
          <a:xfrm rot="3180000">
            <a:off x="10247144" y="4649683"/>
            <a:ext cx="17778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331" name="Shape 331"/>
          <p:cNvSpPr/>
          <p:nvPr/>
        </p:nvSpPr>
        <p:spPr>
          <a:xfrm rot="3180000">
            <a:off x="10353477" y="478309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332" name="Shape 332"/>
          <p:cNvSpPr/>
          <p:nvPr/>
        </p:nvSpPr>
        <p:spPr>
          <a:xfrm rot="3180000">
            <a:off x="10429677" y="4886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333" name="Shape 333"/>
          <p:cNvSpPr/>
          <p:nvPr/>
        </p:nvSpPr>
        <p:spPr>
          <a:xfrm rot="3180000">
            <a:off x="10505877" y="49878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334" name="Shape 334"/>
          <p:cNvSpPr/>
          <p:nvPr/>
        </p:nvSpPr>
        <p:spPr>
          <a:xfrm rot="3180000">
            <a:off x="10582624" y="5113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335" name="Shape 335"/>
          <p:cNvSpPr/>
          <p:nvPr/>
        </p:nvSpPr>
        <p:spPr>
          <a:xfrm rot="3180000">
            <a:off x="10620177" y="5140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Quake, the first client/server game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idx="1"/>
          </p:nvPr>
        </p:nvSpPr>
        <p:spPr>
          <a:xfrm>
            <a:off x="1270000" y="3124200"/>
            <a:ext cx="4406900" cy="1155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8198" lvl="0" indent="-290998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Pros</a:t>
            </a:r>
            <a:r>
              <a:rPr sz="360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39" name="Shape 339"/>
          <p:cNvSpPr/>
          <p:nvPr/>
        </p:nvSpPr>
        <p:spPr>
          <a:xfrm>
            <a:off x="5867400" y="2959100"/>
            <a:ext cx="6223000" cy="60706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061200" y="75184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804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804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19962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7615237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7265987" y="81740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10033000" y="77470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804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10291763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0587038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10237788" y="8402638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7854950" y="66040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442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flipV="1">
            <a:off x="7518400" y="6718300"/>
            <a:ext cx="398463" cy="801688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rot="17760000">
            <a:off x="7596390" y="7089460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351" name="Shape 351"/>
          <p:cNvSpPr/>
          <p:nvPr/>
        </p:nvSpPr>
        <p:spPr>
          <a:xfrm rot="17760000">
            <a:off x="7623666" y="6999595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352" name="Shape 352"/>
          <p:cNvSpPr/>
          <p:nvPr/>
        </p:nvSpPr>
        <p:spPr>
          <a:xfrm rot="17760000">
            <a:off x="7679227" y="68868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353" name="Shape 353"/>
          <p:cNvSpPr/>
          <p:nvPr/>
        </p:nvSpPr>
        <p:spPr>
          <a:xfrm rot="17760000">
            <a:off x="7736377" y="67725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354" name="Shape 354"/>
          <p:cNvSpPr/>
          <p:nvPr/>
        </p:nvSpPr>
        <p:spPr>
          <a:xfrm>
            <a:off x="72898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 rot="17760000">
            <a:off x="7796415" y="6692585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356" name="Shape 356"/>
          <p:cNvSpPr/>
          <p:nvPr/>
        </p:nvSpPr>
        <p:spPr>
          <a:xfrm>
            <a:off x="10239375" y="66040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 flipH="1" flipV="1">
            <a:off x="10285413" y="6729412"/>
            <a:ext cx="206376" cy="1019176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7380287" y="59023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359" name="Shape 359"/>
          <p:cNvSpPr/>
          <p:nvPr/>
        </p:nvSpPr>
        <p:spPr>
          <a:xfrm rot="15540000">
            <a:off x="10351196" y="72349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360" name="Shape 360"/>
          <p:cNvSpPr/>
          <p:nvPr/>
        </p:nvSpPr>
        <p:spPr>
          <a:xfrm rot="15540000">
            <a:off x="10330410" y="71502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361" name="Shape 361"/>
          <p:cNvSpPr/>
          <p:nvPr/>
        </p:nvSpPr>
        <p:spPr>
          <a:xfrm rot="15540000">
            <a:off x="10306597" y="70280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362" name="Shape 362"/>
          <p:cNvSpPr/>
          <p:nvPr/>
        </p:nvSpPr>
        <p:spPr>
          <a:xfrm rot="15540000">
            <a:off x="10281197" y="69026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363" name="Shape 363"/>
          <p:cNvSpPr/>
          <p:nvPr/>
        </p:nvSpPr>
        <p:spPr>
          <a:xfrm>
            <a:off x="98044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 rot="15540000">
            <a:off x="10263883" y="679837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365" name="Shape 365"/>
          <p:cNvSpPr/>
          <p:nvPr/>
        </p:nvSpPr>
        <p:spPr>
          <a:xfrm>
            <a:off x="8204200" y="3403600"/>
            <a:ext cx="20570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9894888" y="59023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367" name="Shape 367"/>
          <p:cNvSpPr/>
          <p:nvPr/>
        </p:nvSpPr>
        <p:spPr>
          <a:xfrm>
            <a:off x="8748713" y="4546600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191" y="21600"/>
                </a:lnTo>
                <a:lnTo>
                  <a:pt x="0" y="12998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 flipV="1">
            <a:off x="8204200" y="4648200"/>
            <a:ext cx="608013" cy="8143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8553450" y="3844925"/>
            <a:ext cx="1372022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Game Server</a:t>
            </a:r>
          </a:p>
        </p:txBody>
      </p:sp>
      <p:sp>
        <p:nvSpPr>
          <p:cNvPr id="370" name="Shape 370"/>
          <p:cNvSpPr/>
          <p:nvPr/>
        </p:nvSpPr>
        <p:spPr>
          <a:xfrm rot="18420000">
            <a:off x="8368110" y="500865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371" name="Shape 371"/>
          <p:cNvSpPr/>
          <p:nvPr/>
        </p:nvSpPr>
        <p:spPr>
          <a:xfrm rot="18420000">
            <a:off x="8404074" y="49210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372" name="Shape 372"/>
          <p:cNvSpPr/>
          <p:nvPr/>
        </p:nvSpPr>
        <p:spPr>
          <a:xfrm rot="18420000">
            <a:off x="8480274" y="48194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373" name="Shape 373"/>
          <p:cNvSpPr/>
          <p:nvPr/>
        </p:nvSpPr>
        <p:spPr>
          <a:xfrm rot="18420000">
            <a:off x="8556474" y="47178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374" name="Shape 374"/>
          <p:cNvSpPr/>
          <p:nvPr/>
        </p:nvSpPr>
        <p:spPr>
          <a:xfrm>
            <a:off x="9563100" y="4546600"/>
            <a:ext cx="104417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72" y="0"/>
                </a:moveTo>
                <a:lnTo>
                  <a:pt x="21600" y="18175"/>
                </a:lnTo>
                <a:lnTo>
                  <a:pt x="0" y="21600"/>
                </a:lnTo>
                <a:lnTo>
                  <a:pt x="2672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5" name="Shape 375"/>
          <p:cNvSpPr/>
          <p:nvPr/>
        </p:nvSpPr>
        <p:spPr>
          <a:xfrm flipH="1" flipV="1">
            <a:off x="9605963" y="4670425"/>
            <a:ext cx="200026" cy="792164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 rot="18420000">
            <a:off x="8634809" y="465464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377" name="Shape 377"/>
          <p:cNvSpPr/>
          <p:nvPr/>
        </p:nvSpPr>
        <p:spPr>
          <a:xfrm rot="15360000">
            <a:off x="9675563" y="5057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378" name="Shape 378"/>
          <p:cNvSpPr/>
          <p:nvPr/>
        </p:nvSpPr>
        <p:spPr>
          <a:xfrm rot="15360000">
            <a:off x="9651269" y="4972111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379" name="Shape 379"/>
          <p:cNvSpPr/>
          <p:nvPr/>
        </p:nvSpPr>
        <p:spPr>
          <a:xfrm rot="15360000">
            <a:off x="9621107" y="4849874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380" name="Shape 380"/>
          <p:cNvSpPr/>
          <p:nvPr/>
        </p:nvSpPr>
        <p:spPr>
          <a:xfrm rot="15360000">
            <a:off x="9589357" y="472763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381" name="Shape 381"/>
          <p:cNvSpPr/>
          <p:nvPr/>
        </p:nvSpPr>
        <p:spPr>
          <a:xfrm>
            <a:off x="7518400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320" y="0"/>
                </a:lnTo>
                <a:lnTo>
                  <a:pt x="21600" y="8583"/>
                </a:lnTo>
                <a:lnTo>
                  <a:pt x="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 flipH="1">
            <a:off x="7594600" y="4546600"/>
            <a:ext cx="611188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 rot="15360000">
            <a:off x="9567613" y="462683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384" name="Shape 384"/>
          <p:cNvSpPr/>
          <p:nvPr/>
        </p:nvSpPr>
        <p:spPr>
          <a:xfrm rot="7620000">
            <a:off x="8018760" y="4678784"/>
            <a:ext cx="190514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385" name="Shape 385"/>
          <p:cNvSpPr/>
          <p:nvPr/>
        </p:nvSpPr>
        <p:spPr>
          <a:xfrm rot="7620000">
            <a:off x="7951506" y="482472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386" name="Shape 386"/>
          <p:cNvSpPr/>
          <p:nvPr/>
        </p:nvSpPr>
        <p:spPr>
          <a:xfrm rot="7620000">
            <a:off x="7886472" y="495797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387" name="Shape 387"/>
          <p:cNvSpPr/>
          <p:nvPr/>
        </p:nvSpPr>
        <p:spPr>
          <a:xfrm rot="7620000">
            <a:off x="7846731" y="4966012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388" name="Shape 388"/>
          <p:cNvSpPr/>
          <p:nvPr/>
        </p:nvSpPr>
        <p:spPr>
          <a:xfrm rot="7620000">
            <a:off x="7780645" y="506930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389" name="Shape 389"/>
          <p:cNvSpPr/>
          <p:nvPr/>
        </p:nvSpPr>
        <p:spPr>
          <a:xfrm rot="7620000">
            <a:off x="7712971" y="518483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390" name="Shape 390"/>
          <p:cNvSpPr/>
          <p:nvPr/>
        </p:nvSpPr>
        <p:spPr>
          <a:xfrm rot="7620000">
            <a:off x="7843676" y="4496052"/>
            <a:ext cx="17778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391" name="Shape 391"/>
          <p:cNvSpPr/>
          <p:nvPr/>
        </p:nvSpPr>
        <p:spPr>
          <a:xfrm rot="7620000">
            <a:off x="7778470" y="46294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392" name="Shape 392"/>
          <p:cNvSpPr/>
          <p:nvPr/>
        </p:nvSpPr>
        <p:spPr>
          <a:xfrm rot="7620000">
            <a:off x="7702270" y="47310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393" name="Shape 393"/>
          <p:cNvSpPr/>
          <p:nvPr/>
        </p:nvSpPr>
        <p:spPr>
          <a:xfrm rot="7620000">
            <a:off x="7626070" y="48326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394" name="Shape 394"/>
          <p:cNvSpPr/>
          <p:nvPr/>
        </p:nvSpPr>
        <p:spPr>
          <a:xfrm rot="7620000">
            <a:off x="7560571" y="4959414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395" name="Shape 395"/>
          <p:cNvSpPr/>
          <p:nvPr/>
        </p:nvSpPr>
        <p:spPr>
          <a:xfrm>
            <a:off x="10806113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8583"/>
                </a:lnTo>
                <a:lnTo>
                  <a:pt x="13246" y="0"/>
                </a:lnTo>
                <a:lnTo>
                  <a:pt x="2160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10261600" y="4546600"/>
            <a:ext cx="608014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 rot="7620000">
            <a:off x="7511770" y="49850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398" name="Shape 398"/>
          <p:cNvSpPr/>
          <p:nvPr/>
        </p:nvSpPr>
        <p:spPr>
          <a:xfrm rot="3180000">
            <a:off x="10470500" y="4522854"/>
            <a:ext cx="190513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399" name="Shape 399"/>
          <p:cNvSpPr/>
          <p:nvPr/>
        </p:nvSpPr>
        <p:spPr>
          <a:xfrm rot="3180000">
            <a:off x="10588427" y="46703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400" name="Shape 400"/>
          <p:cNvSpPr/>
          <p:nvPr/>
        </p:nvSpPr>
        <p:spPr>
          <a:xfrm rot="3180000">
            <a:off x="10666300" y="4803632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401" name="Shape 401"/>
          <p:cNvSpPr/>
          <p:nvPr/>
        </p:nvSpPr>
        <p:spPr>
          <a:xfrm rot="3180000">
            <a:off x="10694790" y="4811668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402" name="Shape 402"/>
          <p:cNvSpPr/>
          <p:nvPr/>
        </p:nvSpPr>
        <p:spPr>
          <a:xfrm rot="3180000">
            <a:off x="10772127" y="49149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403" name="Shape 403"/>
          <p:cNvSpPr/>
          <p:nvPr/>
        </p:nvSpPr>
        <p:spPr>
          <a:xfrm rot="3180000">
            <a:off x="10841388" y="503049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404" name="Shape 404"/>
          <p:cNvSpPr/>
          <p:nvPr/>
        </p:nvSpPr>
        <p:spPr>
          <a:xfrm rot="3180000">
            <a:off x="10247144" y="4649683"/>
            <a:ext cx="17778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405" name="Shape 405"/>
          <p:cNvSpPr/>
          <p:nvPr/>
        </p:nvSpPr>
        <p:spPr>
          <a:xfrm rot="3180000">
            <a:off x="10353477" y="478309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406" name="Shape 406"/>
          <p:cNvSpPr/>
          <p:nvPr/>
        </p:nvSpPr>
        <p:spPr>
          <a:xfrm rot="3180000">
            <a:off x="10429677" y="4886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407" name="Shape 407"/>
          <p:cNvSpPr/>
          <p:nvPr/>
        </p:nvSpPr>
        <p:spPr>
          <a:xfrm rot="3180000">
            <a:off x="10505877" y="49878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408" name="Shape 408"/>
          <p:cNvSpPr/>
          <p:nvPr/>
        </p:nvSpPr>
        <p:spPr>
          <a:xfrm rot="3180000">
            <a:off x="10582624" y="5113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409" name="Shape 409"/>
          <p:cNvSpPr/>
          <p:nvPr/>
        </p:nvSpPr>
        <p:spPr>
          <a:xfrm rot="3180000">
            <a:off x="10620177" y="5140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Quake, the first client/server game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body" idx="1"/>
          </p:nvPr>
        </p:nvSpPr>
        <p:spPr>
          <a:xfrm>
            <a:off x="1270000" y="3124200"/>
            <a:ext cx="4406900" cy="3213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Pros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Cheating more difficult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Still not impossible eg. Aimbot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Cons ?</a:t>
            </a:r>
          </a:p>
        </p:txBody>
      </p:sp>
      <p:sp>
        <p:nvSpPr>
          <p:cNvPr id="413" name="Shape 413"/>
          <p:cNvSpPr/>
          <p:nvPr/>
        </p:nvSpPr>
        <p:spPr>
          <a:xfrm>
            <a:off x="5867400" y="2959100"/>
            <a:ext cx="6223000" cy="60706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7061200" y="75184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804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804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7319962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7615237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7265987" y="81740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0033000" y="77470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804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10291763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10587038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10237788" y="8402638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7854950" y="66040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442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 flipV="1">
            <a:off x="7518400" y="6718300"/>
            <a:ext cx="398463" cy="801688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 rot="17760000">
            <a:off x="7596390" y="7089460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425" name="Shape 425"/>
          <p:cNvSpPr/>
          <p:nvPr/>
        </p:nvSpPr>
        <p:spPr>
          <a:xfrm rot="17760000">
            <a:off x="7623666" y="6999595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426" name="Shape 426"/>
          <p:cNvSpPr/>
          <p:nvPr/>
        </p:nvSpPr>
        <p:spPr>
          <a:xfrm rot="17760000">
            <a:off x="7679227" y="68868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427" name="Shape 427"/>
          <p:cNvSpPr/>
          <p:nvPr/>
        </p:nvSpPr>
        <p:spPr>
          <a:xfrm rot="17760000">
            <a:off x="7736377" y="67725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428" name="Shape 428"/>
          <p:cNvSpPr/>
          <p:nvPr/>
        </p:nvSpPr>
        <p:spPr>
          <a:xfrm>
            <a:off x="72898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 rot="17760000">
            <a:off x="7796415" y="6692585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430" name="Shape 430"/>
          <p:cNvSpPr/>
          <p:nvPr/>
        </p:nvSpPr>
        <p:spPr>
          <a:xfrm>
            <a:off x="10239375" y="66040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 flipH="1" flipV="1">
            <a:off x="10285413" y="6729412"/>
            <a:ext cx="206376" cy="1019176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7380287" y="59023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433" name="Shape 433"/>
          <p:cNvSpPr/>
          <p:nvPr/>
        </p:nvSpPr>
        <p:spPr>
          <a:xfrm rot="15540000">
            <a:off x="10351196" y="72349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434" name="Shape 434"/>
          <p:cNvSpPr/>
          <p:nvPr/>
        </p:nvSpPr>
        <p:spPr>
          <a:xfrm rot="15540000">
            <a:off x="10330410" y="71502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435" name="Shape 435"/>
          <p:cNvSpPr/>
          <p:nvPr/>
        </p:nvSpPr>
        <p:spPr>
          <a:xfrm rot="15540000">
            <a:off x="10306597" y="70280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436" name="Shape 436"/>
          <p:cNvSpPr/>
          <p:nvPr/>
        </p:nvSpPr>
        <p:spPr>
          <a:xfrm rot="15540000">
            <a:off x="10281197" y="69026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437" name="Shape 437"/>
          <p:cNvSpPr/>
          <p:nvPr/>
        </p:nvSpPr>
        <p:spPr>
          <a:xfrm>
            <a:off x="98044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 rot="15540000">
            <a:off x="10263883" y="679837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439" name="Shape 439"/>
          <p:cNvSpPr/>
          <p:nvPr/>
        </p:nvSpPr>
        <p:spPr>
          <a:xfrm>
            <a:off x="8204200" y="3403600"/>
            <a:ext cx="20570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9894888" y="59023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441" name="Shape 441"/>
          <p:cNvSpPr/>
          <p:nvPr/>
        </p:nvSpPr>
        <p:spPr>
          <a:xfrm>
            <a:off x="8748713" y="4546600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191" y="21600"/>
                </a:lnTo>
                <a:lnTo>
                  <a:pt x="0" y="12998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 flipV="1">
            <a:off x="8204200" y="4648200"/>
            <a:ext cx="608013" cy="8143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8553450" y="3844925"/>
            <a:ext cx="1372022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Game Server</a:t>
            </a:r>
          </a:p>
        </p:txBody>
      </p:sp>
      <p:sp>
        <p:nvSpPr>
          <p:cNvPr id="444" name="Shape 444"/>
          <p:cNvSpPr/>
          <p:nvPr/>
        </p:nvSpPr>
        <p:spPr>
          <a:xfrm rot="18420000">
            <a:off x="8368110" y="500865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445" name="Shape 445"/>
          <p:cNvSpPr/>
          <p:nvPr/>
        </p:nvSpPr>
        <p:spPr>
          <a:xfrm rot="18420000">
            <a:off x="8404074" y="49210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446" name="Shape 446"/>
          <p:cNvSpPr/>
          <p:nvPr/>
        </p:nvSpPr>
        <p:spPr>
          <a:xfrm rot="18420000">
            <a:off x="8480274" y="48194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447" name="Shape 447"/>
          <p:cNvSpPr/>
          <p:nvPr/>
        </p:nvSpPr>
        <p:spPr>
          <a:xfrm rot="18420000">
            <a:off x="8556474" y="47178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448" name="Shape 448"/>
          <p:cNvSpPr/>
          <p:nvPr/>
        </p:nvSpPr>
        <p:spPr>
          <a:xfrm>
            <a:off x="9563100" y="4546600"/>
            <a:ext cx="104417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72" y="0"/>
                </a:moveTo>
                <a:lnTo>
                  <a:pt x="21600" y="18175"/>
                </a:lnTo>
                <a:lnTo>
                  <a:pt x="0" y="21600"/>
                </a:lnTo>
                <a:lnTo>
                  <a:pt x="2672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 flipH="1" flipV="1">
            <a:off x="9605963" y="4670425"/>
            <a:ext cx="200026" cy="792164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 rot="18420000">
            <a:off x="8634809" y="465464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451" name="Shape 451"/>
          <p:cNvSpPr/>
          <p:nvPr/>
        </p:nvSpPr>
        <p:spPr>
          <a:xfrm rot="15360000">
            <a:off x="9675563" y="5057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452" name="Shape 452"/>
          <p:cNvSpPr/>
          <p:nvPr/>
        </p:nvSpPr>
        <p:spPr>
          <a:xfrm rot="15360000">
            <a:off x="9651269" y="4972111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453" name="Shape 453"/>
          <p:cNvSpPr/>
          <p:nvPr/>
        </p:nvSpPr>
        <p:spPr>
          <a:xfrm rot="15360000">
            <a:off x="9621107" y="4849874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454" name="Shape 454"/>
          <p:cNvSpPr/>
          <p:nvPr/>
        </p:nvSpPr>
        <p:spPr>
          <a:xfrm rot="15360000">
            <a:off x="9589357" y="472763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455" name="Shape 455"/>
          <p:cNvSpPr/>
          <p:nvPr/>
        </p:nvSpPr>
        <p:spPr>
          <a:xfrm>
            <a:off x="7518400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320" y="0"/>
                </a:lnTo>
                <a:lnTo>
                  <a:pt x="21600" y="8583"/>
                </a:lnTo>
                <a:lnTo>
                  <a:pt x="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 flipH="1">
            <a:off x="7594600" y="4546600"/>
            <a:ext cx="611188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 rot="15360000">
            <a:off x="9567613" y="462683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458" name="Shape 458"/>
          <p:cNvSpPr/>
          <p:nvPr/>
        </p:nvSpPr>
        <p:spPr>
          <a:xfrm rot="7620000">
            <a:off x="8018760" y="4678784"/>
            <a:ext cx="190514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459" name="Shape 459"/>
          <p:cNvSpPr/>
          <p:nvPr/>
        </p:nvSpPr>
        <p:spPr>
          <a:xfrm rot="7620000">
            <a:off x="7951506" y="482472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460" name="Shape 460"/>
          <p:cNvSpPr/>
          <p:nvPr/>
        </p:nvSpPr>
        <p:spPr>
          <a:xfrm rot="7620000">
            <a:off x="7886472" y="495797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461" name="Shape 461"/>
          <p:cNvSpPr/>
          <p:nvPr/>
        </p:nvSpPr>
        <p:spPr>
          <a:xfrm rot="7620000">
            <a:off x="7846731" y="4966012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462" name="Shape 462"/>
          <p:cNvSpPr/>
          <p:nvPr/>
        </p:nvSpPr>
        <p:spPr>
          <a:xfrm rot="7620000">
            <a:off x="7780645" y="506930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463" name="Shape 463"/>
          <p:cNvSpPr/>
          <p:nvPr/>
        </p:nvSpPr>
        <p:spPr>
          <a:xfrm rot="7620000">
            <a:off x="7712971" y="518483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464" name="Shape 464"/>
          <p:cNvSpPr/>
          <p:nvPr/>
        </p:nvSpPr>
        <p:spPr>
          <a:xfrm rot="7620000">
            <a:off x="7843676" y="4496052"/>
            <a:ext cx="17778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465" name="Shape 465"/>
          <p:cNvSpPr/>
          <p:nvPr/>
        </p:nvSpPr>
        <p:spPr>
          <a:xfrm rot="7620000">
            <a:off x="7778470" y="46294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466" name="Shape 466"/>
          <p:cNvSpPr/>
          <p:nvPr/>
        </p:nvSpPr>
        <p:spPr>
          <a:xfrm rot="7620000">
            <a:off x="7702270" y="47310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467" name="Shape 467"/>
          <p:cNvSpPr/>
          <p:nvPr/>
        </p:nvSpPr>
        <p:spPr>
          <a:xfrm rot="7620000">
            <a:off x="7626070" y="48326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468" name="Shape 468"/>
          <p:cNvSpPr/>
          <p:nvPr/>
        </p:nvSpPr>
        <p:spPr>
          <a:xfrm rot="7620000">
            <a:off x="7560571" y="4959414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469" name="Shape 469"/>
          <p:cNvSpPr/>
          <p:nvPr/>
        </p:nvSpPr>
        <p:spPr>
          <a:xfrm>
            <a:off x="10806113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8583"/>
                </a:lnTo>
                <a:lnTo>
                  <a:pt x="13246" y="0"/>
                </a:lnTo>
                <a:lnTo>
                  <a:pt x="2160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10261600" y="4546600"/>
            <a:ext cx="608014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 rot="7620000">
            <a:off x="7511770" y="49850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472" name="Shape 472"/>
          <p:cNvSpPr/>
          <p:nvPr/>
        </p:nvSpPr>
        <p:spPr>
          <a:xfrm rot="3180000">
            <a:off x="10470500" y="4522854"/>
            <a:ext cx="190513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473" name="Shape 473"/>
          <p:cNvSpPr/>
          <p:nvPr/>
        </p:nvSpPr>
        <p:spPr>
          <a:xfrm rot="3180000">
            <a:off x="10588427" y="46703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474" name="Shape 474"/>
          <p:cNvSpPr/>
          <p:nvPr/>
        </p:nvSpPr>
        <p:spPr>
          <a:xfrm rot="3180000">
            <a:off x="10666300" y="4803632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475" name="Shape 475"/>
          <p:cNvSpPr/>
          <p:nvPr/>
        </p:nvSpPr>
        <p:spPr>
          <a:xfrm rot="3180000">
            <a:off x="10694790" y="4811668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476" name="Shape 476"/>
          <p:cNvSpPr/>
          <p:nvPr/>
        </p:nvSpPr>
        <p:spPr>
          <a:xfrm rot="3180000">
            <a:off x="10772127" y="49149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477" name="Shape 477"/>
          <p:cNvSpPr/>
          <p:nvPr/>
        </p:nvSpPr>
        <p:spPr>
          <a:xfrm rot="3180000">
            <a:off x="10841388" y="503049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478" name="Shape 478"/>
          <p:cNvSpPr/>
          <p:nvPr/>
        </p:nvSpPr>
        <p:spPr>
          <a:xfrm rot="3180000">
            <a:off x="10247144" y="4649683"/>
            <a:ext cx="17778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479" name="Shape 479"/>
          <p:cNvSpPr/>
          <p:nvPr/>
        </p:nvSpPr>
        <p:spPr>
          <a:xfrm rot="3180000">
            <a:off x="10353477" y="478309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480" name="Shape 480"/>
          <p:cNvSpPr/>
          <p:nvPr/>
        </p:nvSpPr>
        <p:spPr>
          <a:xfrm rot="3180000">
            <a:off x="10429677" y="4886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481" name="Shape 481"/>
          <p:cNvSpPr/>
          <p:nvPr/>
        </p:nvSpPr>
        <p:spPr>
          <a:xfrm rot="3180000">
            <a:off x="10505877" y="49878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482" name="Shape 482"/>
          <p:cNvSpPr/>
          <p:nvPr/>
        </p:nvSpPr>
        <p:spPr>
          <a:xfrm rot="3180000">
            <a:off x="10582624" y="5113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483" name="Shape 483"/>
          <p:cNvSpPr/>
          <p:nvPr/>
        </p:nvSpPr>
        <p:spPr>
          <a:xfrm rot="3180000">
            <a:off x="10620177" y="5140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Quake, the first client/server game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idx="1"/>
          </p:nvPr>
        </p:nvSpPr>
        <p:spPr>
          <a:xfrm>
            <a:off x="1270000" y="3124200"/>
            <a:ext cx="44069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Pros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Cheating more difficult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Still not impossible eg. Aimbot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Cons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What looks like a hit to shooter can miss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“Low Ping Bastard” effect</a:t>
            </a:r>
          </a:p>
        </p:txBody>
      </p:sp>
      <p:sp>
        <p:nvSpPr>
          <p:cNvPr id="487" name="Shape 487"/>
          <p:cNvSpPr/>
          <p:nvPr/>
        </p:nvSpPr>
        <p:spPr>
          <a:xfrm>
            <a:off x="5867400" y="2959100"/>
            <a:ext cx="6223000" cy="60706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7061200" y="75184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804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804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7319962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7615237" y="77866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722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7265987" y="81740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10033000" y="77470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804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804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10291763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10587038" y="80152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8" y="0"/>
                </a:moveTo>
                <a:cubicBezTo>
                  <a:pt x="16904" y="0"/>
                  <a:pt x="21600" y="4696"/>
                  <a:pt x="21600" y="10800"/>
                </a:cubicBezTo>
                <a:cubicBezTo>
                  <a:pt x="21600" y="16904"/>
                  <a:pt x="16904" y="21600"/>
                  <a:pt x="10878" y="21600"/>
                </a:cubicBezTo>
                <a:cubicBezTo>
                  <a:pt x="4696" y="21600"/>
                  <a:pt x="0" y="16904"/>
                  <a:pt x="0" y="10800"/>
                </a:cubicBezTo>
                <a:cubicBezTo>
                  <a:pt x="0" y="4696"/>
                  <a:pt x="4696" y="0"/>
                  <a:pt x="10878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10237788" y="8402638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37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7854950" y="66040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442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 flipV="1">
            <a:off x="7518400" y="6718300"/>
            <a:ext cx="398463" cy="801688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 rot="17760000">
            <a:off x="7596390" y="7089460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499" name="Shape 499"/>
          <p:cNvSpPr/>
          <p:nvPr/>
        </p:nvSpPr>
        <p:spPr>
          <a:xfrm rot="17760000">
            <a:off x="7623666" y="6999595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500" name="Shape 500"/>
          <p:cNvSpPr/>
          <p:nvPr/>
        </p:nvSpPr>
        <p:spPr>
          <a:xfrm rot="17760000">
            <a:off x="7679227" y="68868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501" name="Shape 501"/>
          <p:cNvSpPr/>
          <p:nvPr/>
        </p:nvSpPr>
        <p:spPr>
          <a:xfrm rot="17760000">
            <a:off x="7736377" y="677258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502" name="Shape 502"/>
          <p:cNvSpPr/>
          <p:nvPr/>
        </p:nvSpPr>
        <p:spPr>
          <a:xfrm>
            <a:off x="72898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 rot="17760000">
            <a:off x="7796415" y="6692585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504" name="Shape 504"/>
          <p:cNvSpPr/>
          <p:nvPr/>
        </p:nvSpPr>
        <p:spPr>
          <a:xfrm>
            <a:off x="10239375" y="66040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 flipH="1" flipV="1">
            <a:off x="10285413" y="6729412"/>
            <a:ext cx="206376" cy="1019176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7380287" y="5902325"/>
            <a:ext cx="120704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1</a:t>
            </a:r>
          </a:p>
        </p:txBody>
      </p:sp>
      <p:sp>
        <p:nvSpPr>
          <p:cNvPr id="507" name="Shape 507"/>
          <p:cNvSpPr/>
          <p:nvPr/>
        </p:nvSpPr>
        <p:spPr>
          <a:xfrm rot="15540000">
            <a:off x="10351196" y="72349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508" name="Shape 508"/>
          <p:cNvSpPr/>
          <p:nvPr/>
        </p:nvSpPr>
        <p:spPr>
          <a:xfrm rot="15540000">
            <a:off x="10330410" y="71502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509" name="Shape 509"/>
          <p:cNvSpPr/>
          <p:nvPr/>
        </p:nvSpPr>
        <p:spPr>
          <a:xfrm rot="15540000">
            <a:off x="10306597" y="70280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510" name="Shape 510"/>
          <p:cNvSpPr/>
          <p:nvPr/>
        </p:nvSpPr>
        <p:spPr>
          <a:xfrm rot="15540000">
            <a:off x="10281197" y="69026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511" name="Shape 511"/>
          <p:cNvSpPr/>
          <p:nvPr/>
        </p:nvSpPr>
        <p:spPr>
          <a:xfrm>
            <a:off x="9804400" y="54610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3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 rot="15540000">
            <a:off x="10263883" y="679837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513" name="Shape 513"/>
          <p:cNvSpPr/>
          <p:nvPr/>
        </p:nvSpPr>
        <p:spPr>
          <a:xfrm>
            <a:off x="8204200" y="3403600"/>
            <a:ext cx="20570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FF40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9894888" y="5902325"/>
            <a:ext cx="1207046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Computer 2</a:t>
            </a:r>
          </a:p>
        </p:txBody>
      </p:sp>
      <p:sp>
        <p:nvSpPr>
          <p:cNvPr id="515" name="Shape 515"/>
          <p:cNvSpPr/>
          <p:nvPr/>
        </p:nvSpPr>
        <p:spPr>
          <a:xfrm>
            <a:off x="8748713" y="4546600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191" y="21600"/>
                </a:lnTo>
                <a:lnTo>
                  <a:pt x="0" y="12998"/>
                </a:lnTo>
                <a:lnTo>
                  <a:pt x="21600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6" name="Shape 516"/>
          <p:cNvSpPr/>
          <p:nvPr/>
        </p:nvSpPr>
        <p:spPr>
          <a:xfrm flipV="1">
            <a:off x="8204200" y="4648200"/>
            <a:ext cx="608013" cy="8143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8553450" y="3844925"/>
            <a:ext cx="1372022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Game Server</a:t>
            </a:r>
          </a:p>
        </p:txBody>
      </p:sp>
      <p:sp>
        <p:nvSpPr>
          <p:cNvPr id="518" name="Shape 518"/>
          <p:cNvSpPr/>
          <p:nvPr/>
        </p:nvSpPr>
        <p:spPr>
          <a:xfrm rot="18420000">
            <a:off x="8368110" y="500865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519" name="Shape 519"/>
          <p:cNvSpPr/>
          <p:nvPr/>
        </p:nvSpPr>
        <p:spPr>
          <a:xfrm rot="18420000">
            <a:off x="8404074" y="49210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520" name="Shape 520"/>
          <p:cNvSpPr/>
          <p:nvPr/>
        </p:nvSpPr>
        <p:spPr>
          <a:xfrm rot="18420000">
            <a:off x="8480274" y="48194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521" name="Shape 521"/>
          <p:cNvSpPr/>
          <p:nvPr/>
        </p:nvSpPr>
        <p:spPr>
          <a:xfrm rot="18420000">
            <a:off x="8556474" y="4717896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522" name="Shape 522"/>
          <p:cNvSpPr/>
          <p:nvPr/>
        </p:nvSpPr>
        <p:spPr>
          <a:xfrm>
            <a:off x="9563100" y="4546600"/>
            <a:ext cx="104417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72" y="0"/>
                </a:moveTo>
                <a:lnTo>
                  <a:pt x="21600" y="18175"/>
                </a:lnTo>
                <a:lnTo>
                  <a:pt x="0" y="21600"/>
                </a:lnTo>
                <a:lnTo>
                  <a:pt x="2672" y="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3" name="Shape 523"/>
          <p:cNvSpPr/>
          <p:nvPr/>
        </p:nvSpPr>
        <p:spPr>
          <a:xfrm flipH="1" flipV="1">
            <a:off x="9605963" y="4670425"/>
            <a:ext cx="200026" cy="792164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4" name="Shape 524"/>
          <p:cNvSpPr/>
          <p:nvPr/>
        </p:nvSpPr>
        <p:spPr>
          <a:xfrm rot="18420000">
            <a:off x="8634809" y="465464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525" name="Shape 525"/>
          <p:cNvSpPr/>
          <p:nvPr/>
        </p:nvSpPr>
        <p:spPr>
          <a:xfrm rot="15360000">
            <a:off x="9675563" y="5057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I</a:t>
            </a:r>
          </a:p>
        </p:txBody>
      </p:sp>
      <p:sp>
        <p:nvSpPr>
          <p:cNvPr id="526" name="Shape 526"/>
          <p:cNvSpPr/>
          <p:nvPr/>
        </p:nvSpPr>
        <p:spPr>
          <a:xfrm rot="15360000">
            <a:off x="9651269" y="4972111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n</a:t>
            </a:r>
          </a:p>
        </p:txBody>
      </p:sp>
      <p:sp>
        <p:nvSpPr>
          <p:cNvPr id="527" name="Shape 527"/>
          <p:cNvSpPr/>
          <p:nvPr/>
        </p:nvSpPr>
        <p:spPr>
          <a:xfrm rot="15360000">
            <a:off x="9621107" y="4849874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p</a:t>
            </a:r>
          </a:p>
        </p:txBody>
      </p:sp>
      <p:sp>
        <p:nvSpPr>
          <p:cNvPr id="528" name="Shape 528"/>
          <p:cNvSpPr/>
          <p:nvPr/>
        </p:nvSpPr>
        <p:spPr>
          <a:xfrm rot="15360000">
            <a:off x="9589357" y="4727636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u</a:t>
            </a:r>
          </a:p>
        </p:txBody>
      </p:sp>
      <p:sp>
        <p:nvSpPr>
          <p:cNvPr id="529" name="Shape 529"/>
          <p:cNvSpPr/>
          <p:nvPr/>
        </p:nvSpPr>
        <p:spPr>
          <a:xfrm>
            <a:off x="7518400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320" y="0"/>
                </a:lnTo>
                <a:lnTo>
                  <a:pt x="21600" y="8583"/>
                </a:lnTo>
                <a:lnTo>
                  <a:pt x="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0" name="Shape 530"/>
          <p:cNvSpPr/>
          <p:nvPr/>
        </p:nvSpPr>
        <p:spPr>
          <a:xfrm flipH="1">
            <a:off x="7594600" y="4546600"/>
            <a:ext cx="611188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1" name="Shape 531"/>
          <p:cNvSpPr/>
          <p:nvPr/>
        </p:nvSpPr>
        <p:spPr>
          <a:xfrm rot="15360000">
            <a:off x="9567613" y="462683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532" name="Shape 532"/>
          <p:cNvSpPr/>
          <p:nvPr/>
        </p:nvSpPr>
        <p:spPr>
          <a:xfrm rot="7620000">
            <a:off x="8018760" y="4678784"/>
            <a:ext cx="190514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533" name="Shape 533"/>
          <p:cNvSpPr/>
          <p:nvPr/>
        </p:nvSpPr>
        <p:spPr>
          <a:xfrm rot="7620000">
            <a:off x="7951506" y="4824723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534" name="Shape 534"/>
          <p:cNvSpPr/>
          <p:nvPr/>
        </p:nvSpPr>
        <p:spPr>
          <a:xfrm rot="7620000">
            <a:off x="7886472" y="495797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535" name="Shape 535"/>
          <p:cNvSpPr/>
          <p:nvPr/>
        </p:nvSpPr>
        <p:spPr>
          <a:xfrm rot="7620000">
            <a:off x="7846731" y="4966012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536" name="Shape 536"/>
          <p:cNvSpPr/>
          <p:nvPr/>
        </p:nvSpPr>
        <p:spPr>
          <a:xfrm rot="7620000">
            <a:off x="7780645" y="506930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537" name="Shape 537"/>
          <p:cNvSpPr/>
          <p:nvPr/>
        </p:nvSpPr>
        <p:spPr>
          <a:xfrm rot="7620000">
            <a:off x="7712971" y="518483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538" name="Shape 538"/>
          <p:cNvSpPr/>
          <p:nvPr/>
        </p:nvSpPr>
        <p:spPr>
          <a:xfrm rot="7620000">
            <a:off x="7843676" y="4496052"/>
            <a:ext cx="17778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539" name="Shape 539"/>
          <p:cNvSpPr/>
          <p:nvPr/>
        </p:nvSpPr>
        <p:spPr>
          <a:xfrm rot="7620000">
            <a:off x="7778470" y="46294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540" name="Shape 540"/>
          <p:cNvSpPr/>
          <p:nvPr/>
        </p:nvSpPr>
        <p:spPr>
          <a:xfrm rot="7620000">
            <a:off x="7702270" y="473106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541" name="Shape 541"/>
          <p:cNvSpPr/>
          <p:nvPr/>
        </p:nvSpPr>
        <p:spPr>
          <a:xfrm rot="7620000">
            <a:off x="7626070" y="48326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542" name="Shape 542"/>
          <p:cNvSpPr/>
          <p:nvPr/>
        </p:nvSpPr>
        <p:spPr>
          <a:xfrm rot="7620000">
            <a:off x="7560571" y="4959414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543" name="Shape 543"/>
          <p:cNvSpPr/>
          <p:nvPr/>
        </p:nvSpPr>
        <p:spPr>
          <a:xfrm>
            <a:off x="10806113" y="52974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8583"/>
                </a:lnTo>
                <a:lnTo>
                  <a:pt x="13246" y="0"/>
                </a:lnTo>
                <a:lnTo>
                  <a:pt x="21600" y="21600"/>
                </a:lnTo>
              </a:path>
            </a:pathLst>
          </a:custGeom>
          <a:solidFill>
            <a:srgbClr val="00F900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10261600" y="4546600"/>
            <a:ext cx="608014" cy="809625"/>
          </a:xfrm>
          <a:prstGeom prst="line">
            <a:avLst/>
          </a:prstGeom>
          <a:ln w="3175">
            <a:solidFill>
              <a:srgbClr val="00F900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5" name="Shape 545"/>
          <p:cNvSpPr/>
          <p:nvPr/>
        </p:nvSpPr>
        <p:spPr>
          <a:xfrm rot="7620000">
            <a:off x="7511770" y="498506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546" name="Shape 546"/>
          <p:cNvSpPr/>
          <p:nvPr/>
        </p:nvSpPr>
        <p:spPr>
          <a:xfrm rot="3180000">
            <a:off x="10470500" y="4522854"/>
            <a:ext cx="190513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O</a:t>
            </a:r>
          </a:p>
        </p:txBody>
      </p:sp>
      <p:sp>
        <p:nvSpPr>
          <p:cNvPr id="547" name="Shape 547"/>
          <p:cNvSpPr/>
          <p:nvPr/>
        </p:nvSpPr>
        <p:spPr>
          <a:xfrm rot="3180000">
            <a:off x="10588427" y="46703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b</a:t>
            </a:r>
          </a:p>
        </p:txBody>
      </p:sp>
      <p:sp>
        <p:nvSpPr>
          <p:cNvPr id="548" name="Shape 548"/>
          <p:cNvSpPr/>
          <p:nvPr/>
        </p:nvSpPr>
        <p:spPr>
          <a:xfrm rot="3180000">
            <a:off x="10666300" y="4803632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j</a:t>
            </a:r>
          </a:p>
        </p:txBody>
      </p:sp>
      <p:sp>
        <p:nvSpPr>
          <p:cNvPr id="549" name="Shape 549"/>
          <p:cNvSpPr/>
          <p:nvPr/>
        </p:nvSpPr>
        <p:spPr>
          <a:xfrm rot="3180000">
            <a:off x="10694790" y="4811668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  <p:sp>
        <p:nvSpPr>
          <p:cNvPr id="550" name="Shape 550"/>
          <p:cNvSpPr/>
          <p:nvPr/>
        </p:nvSpPr>
        <p:spPr>
          <a:xfrm rot="3180000">
            <a:off x="10772127" y="49149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c</a:t>
            </a:r>
          </a:p>
        </p:txBody>
      </p:sp>
      <p:sp>
        <p:nvSpPr>
          <p:cNvPr id="551" name="Shape 551"/>
          <p:cNvSpPr/>
          <p:nvPr/>
        </p:nvSpPr>
        <p:spPr>
          <a:xfrm rot="3180000">
            <a:off x="10841388" y="503049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552" name="Shape 552"/>
          <p:cNvSpPr/>
          <p:nvPr/>
        </p:nvSpPr>
        <p:spPr>
          <a:xfrm rot="3180000">
            <a:off x="10247144" y="4649683"/>
            <a:ext cx="17778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U</a:t>
            </a:r>
          </a:p>
        </p:txBody>
      </p:sp>
      <p:sp>
        <p:nvSpPr>
          <p:cNvPr id="553" name="Shape 553"/>
          <p:cNvSpPr/>
          <p:nvPr/>
        </p:nvSpPr>
        <p:spPr>
          <a:xfrm rot="3180000">
            <a:off x="10353477" y="4783093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p</a:t>
            </a:r>
          </a:p>
        </p:txBody>
      </p:sp>
      <p:sp>
        <p:nvSpPr>
          <p:cNvPr id="554" name="Shape 554"/>
          <p:cNvSpPr/>
          <p:nvPr/>
        </p:nvSpPr>
        <p:spPr>
          <a:xfrm rot="3180000">
            <a:off x="10429677" y="4886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d</a:t>
            </a:r>
          </a:p>
        </p:txBody>
      </p:sp>
      <p:sp>
        <p:nvSpPr>
          <p:cNvPr id="555" name="Shape 555"/>
          <p:cNvSpPr/>
          <p:nvPr/>
        </p:nvSpPr>
        <p:spPr>
          <a:xfrm rot="3180000">
            <a:off x="10505877" y="49878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a</a:t>
            </a:r>
          </a:p>
        </p:txBody>
      </p:sp>
      <p:sp>
        <p:nvSpPr>
          <p:cNvPr id="556" name="Shape 556"/>
          <p:cNvSpPr/>
          <p:nvPr/>
        </p:nvSpPr>
        <p:spPr>
          <a:xfrm rot="3180000">
            <a:off x="10582624" y="51130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t</a:t>
            </a:r>
          </a:p>
        </p:txBody>
      </p:sp>
      <p:sp>
        <p:nvSpPr>
          <p:cNvPr id="557" name="Shape 557"/>
          <p:cNvSpPr/>
          <p:nvPr/>
        </p:nvSpPr>
        <p:spPr>
          <a:xfrm rot="3180000">
            <a:off x="10620177" y="5140280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F900"/>
                </a:solidFill>
                <a:uFill>
                  <a:solidFill>
                    <a:srgbClr val="00F900"/>
                  </a:solidFill>
                </a:uFill>
              </a:rPr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First Person Shooters Today</a:t>
            </a:r>
          </a:p>
        </p:txBody>
      </p:sp>
      <p:sp>
        <p:nvSpPr>
          <p:cNvPr id="560" name="Shape 5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Still fundamentally the Quake model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Player interactivity limited to control LPB effect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Packet encryption to defeat aimbot and its kin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Far from perfect protection, but generally good enough give transitory nature of game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Game Discovery: LANs</a:t>
            </a:r>
          </a:p>
        </p:txBody>
      </p:sp>
      <p:sp>
        <p:nvSpPr>
          <p:cNvPr id="563" name="Shape 5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31138" lvl="0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How to find other players?</a:t>
            </a:r>
          </a:p>
          <a:p>
            <a:pPr marL="831138" lvl="0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On LAN, done with broadcast</a:t>
            </a:r>
          </a:p>
          <a:p>
            <a:pPr marL="1339011" lvl="1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Initially, game data was broadcast</a:t>
            </a:r>
          </a:p>
          <a:p>
            <a:pPr marL="1835073" lvl="2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Limit: One game session per LAN</a:t>
            </a:r>
          </a:p>
          <a:p>
            <a:pPr marL="1339011" lvl="1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Later, broadcast game announcement, multi-cast game data</a:t>
            </a:r>
          </a:p>
          <a:p>
            <a:pPr marL="1835073" lvl="2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Allows multiple game sessions on same LAN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Where game architecture comes from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68579" lvl="0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Game software has DNA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It carries the history of the industry within it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In order to understand current games, you need to understand that history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Game Discovery: WANs</a:t>
            </a:r>
          </a:p>
          <a:p>
            <a:pPr marL="436497" lvl="0" indent="-436497" algn="l">
              <a:spcBef>
                <a:spcPts val="3000"/>
              </a:spcBef>
              <a:buSzPct val="43000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In Cyberspace, nobody can hear you scream</a:t>
            </a:r>
          </a:p>
        </p:txBody>
      </p:sp>
      <p:sp>
        <p:nvSpPr>
          <p:cNvPr id="566" name="Shape 5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07714" lvl="0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Internet doesn’t allow broadcast</a:t>
            </a:r>
          </a:p>
          <a:p>
            <a:pPr marL="979062" lvl="1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Initially, players manually entered IPs</a:t>
            </a:r>
          </a:p>
          <a:p>
            <a:pPr marL="1341774" lvl="2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Found each other through IRC</a:t>
            </a:r>
          </a:p>
          <a:p>
            <a:pPr marL="979062" lvl="1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GameSpy offered discovery service </a:t>
            </a:r>
          </a:p>
          <a:p>
            <a:pPr marL="1341774" lvl="2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Programmatic but still over IRC</a:t>
            </a:r>
          </a:p>
          <a:p>
            <a:pPr marL="1341774" lvl="2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Simple directory server &amp; chat channels</a:t>
            </a:r>
          </a:p>
          <a:p>
            <a:pPr marL="1341774" lvl="2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Funded by advertising on client</a:t>
            </a:r>
          </a:p>
          <a:p>
            <a:pPr marL="979062" lvl="1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TEN and MPath offered complete services</a:t>
            </a:r>
          </a:p>
          <a:p>
            <a:pPr marL="1341774" lvl="2" indent="-296818" defTabSz="31089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48">
                <a:solidFill>
                  <a:srgbClr val="FFFFFF"/>
                </a:solidFill>
              </a:rPr>
              <a:t>Star network with central matcher and packet server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Game Discovery Today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idx="1"/>
          </p:nvPr>
        </p:nvSpPr>
        <p:spPr>
          <a:xfrm>
            <a:off x="1270000" y="2273300"/>
            <a:ext cx="10464800" cy="6413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TEN and MPath are gone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Gamespy offers game-integrated services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Paid for by license fee from developer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Now has comm API</a:t>
            </a:r>
          </a:p>
          <a:p>
            <a:pPr marL="1361506" lvl="2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Thin wrapper over sockets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XBox Live/PC Live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Microsoft’s attempt to be TEN/Mpath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Funded by user fees and purchases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Seeing new activity attached to digital distribution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Most notably Steam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Next Up</a:t>
            </a:r>
          </a:p>
        </p:txBody>
      </p:sp>
      <p:sp>
        <p:nvSpPr>
          <p:cNvPr id="572" name="Shape 5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MUDS and MMORPGs</a:t>
            </a:r>
            <a:br>
              <a:rPr sz="3600">
                <a:solidFill>
                  <a:srgbClr val="FFFFFF"/>
                </a:solidFill>
              </a:rPr>
            </a:br>
            <a:r>
              <a:rPr sz="3600">
                <a:solidFill>
                  <a:srgbClr val="FFFFFF"/>
                </a:solidFill>
              </a:rPr>
              <a:t>or</a:t>
            </a:r>
            <a:br>
              <a:rPr sz="3600">
                <a:solidFill>
                  <a:srgbClr val="FFFFFF"/>
                </a:solidFill>
              </a:rPr>
            </a:br>
            <a:r>
              <a:rPr sz="3600">
                <a:solidFill>
                  <a:srgbClr val="FFFFFF"/>
                </a:solidFill>
              </a:rPr>
              <a:t>“The British are coming!”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British are coming</a:t>
            </a:r>
          </a:p>
        </p:txBody>
      </p:sp>
      <p:sp>
        <p:nvSpPr>
          <p:cNvPr id="575" name="Shape 5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evolution of MUDs and MMORPGs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Also, the technologies of the Internet Part 1 or “There and back again”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MUD’s and MMORPGs</a:t>
            </a:r>
          </a:p>
        </p:txBody>
      </p:sp>
      <p:sp>
        <p:nvSpPr>
          <p:cNvPr id="578" name="Shape 5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Foreign DNA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Born in England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Multi-User Dungeon</a:t>
            </a:r>
          </a:p>
        </p:txBody>
      </p:sp>
      <p:sp>
        <p:nvSpPr>
          <p:cNvPr id="581" name="Shape 581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8166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3461" lvl="0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Extension of text adventures for multiple simultaneous players</a:t>
            </a:r>
          </a:p>
          <a:p>
            <a:pPr marL="643461" lvl="0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Textual commands and world simulation</a:t>
            </a:r>
          </a:p>
          <a:p>
            <a:pPr marL="1036654" lvl="1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Player submits string to server eg “take sword”</a:t>
            </a:r>
          </a:p>
          <a:p>
            <a:pPr marL="1036654" lvl="1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Server updates world state and sends text describing new state to all players</a:t>
            </a:r>
          </a:p>
          <a:p>
            <a:pPr marL="643461" lvl="0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Scaling issue... (any thoughts?)</a:t>
            </a:r>
          </a:p>
        </p:txBody>
      </p:sp>
      <p:sp>
        <p:nvSpPr>
          <p:cNvPr id="582" name="Shape 582"/>
          <p:cNvSpPr/>
          <p:nvPr/>
        </p:nvSpPr>
        <p:spPr>
          <a:xfrm>
            <a:off x="7785100" y="2781300"/>
            <a:ext cx="4559300" cy="5715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8102600" y="71755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08"/>
                  <a:pt x="16908" y="21600"/>
                  <a:pt x="10796" y="21600"/>
                </a:cubicBezTo>
                <a:cubicBezTo>
                  <a:pt x="4675" y="21600"/>
                  <a:pt x="0" y="16908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8656637" y="74437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826"/>
                  <a:pt x="16826" y="21600"/>
                  <a:pt x="10800" y="21600"/>
                </a:cubicBezTo>
                <a:cubicBezTo>
                  <a:pt x="4696" y="21600"/>
                  <a:pt x="0" y="16826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8307387" y="7831137"/>
            <a:ext cx="502878" cy="6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11074400" y="74041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11333163" y="76723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11628438" y="7672387"/>
            <a:ext cx="99652" cy="99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826" y="0"/>
                  <a:pt x="21600" y="4696"/>
                  <a:pt x="21600" y="10722"/>
                </a:cubicBezTo>
                <a:cubicBezTo>
                  <a:pt x="21600" y="16904"/>
                  <a:pt x="16826" y="21600"/>
                  <a:pt x="10800" y="21600"/>
                </a:cubicBezTo>
                <a:cubicBezTo>
                  <a:pt x="4696" y="21600"/>
                  <a:pt x="0" y="16904"/>
                  <a:pt x="0" y="10722"/>
                </a:cubicBezTo>
                <a:cubicBezTo>
                  <a:pt x="0" y="4696"/>
                  <a:pt x="4696" y="0"/>
                  <a:pt x="10800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11279188" y="8059737"/>
            <a:ext cx="502878" cy="6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22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8896350" y="6261100"/>
            <a:ext cx="121877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 flipV="1">
            <a:off x="8559800" y="6375400"/>
            <a:ext cx="398463" cy="8016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2" name="Shape 592"/>
          <p:cNvSpPr/>
          <p:nvPr/>
        </p:nvSpPr>
        <p:spPr>
          <a:xfrm rot="17760000">
            <a:off x="8651725" y="6664562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T</a:t>
            </a:r>
          </a:p>
        </p:txBody>
      </p:sp>
      <p:sp>
        <p:nvSpPr>
          <p:cNvPr id="593" name="Shape 593"/>
          <p:cNvSpPr/>
          <p:nvPr/>
        </p:nvSpPr>
        <p:spPr>
          <a:xfrm rot="17760000">
            <a:off x="8707927" y="6570970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e</a:t>
            </a:r>
          </a:p>
        </p:txBody>
      </p:sp>
      <p:sp>
        <p:nvSpPr>
          <p:cNvPr id="594" name="Shape 594"/>
          <p:cNvSpPr/>
          <p:nvPr/>
        </p:nvSpPr>
        <p:spPr>
          <a:xfrm rot="17760000">
            <a:off x="8768639" y="6469513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x</a:t>
            </a:r>
          </a:p>
        </p:txBody>
      </p:sp>
      <p:sp>
        <p:nvSpPr>
          <p:cNvPr id="595" name="Shape 595"/>
          <p:cNvSpPr/>
          <p:nvPr/>
        </p:nvSpPr>
        <p:spPr>
          <a:xfrm>
            <a:off x="8331200" y="51181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 rot="17760000">
            <a:off x="8817178" y="63893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t</a:t>
            </a:r>
          </a:p>
        </p:txBody>
      </p:sp>
      <p:sp>
        <p:nvSpPr>
          <p:cNvPr id="597" name="Shape 597"/>
          <p:cNvSpPr/>
          <p:nvPr/>
        </p:nvSpPr>
        <p:spPr>
          <a:xfrm>
            <a:off x="11280775" y="6261100"/>
            <a:ext cx="107588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64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364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 flipH="1" flipV="1">
            <a:off x="11326813" y="6386512"/>
            <a:ext cx="206376" cy="1019176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8370887" y="5559425"/>
            <a:ext cx="1308510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 terminal</a:t>
            </a:r>
          </a:p>
        </p:txBody>
      </p:sp>
      <p:sp>
        <p:nvSpPr>
          <p:cNvPr id="600" name="Shape 600"/>
          <p:cNvSpPr/>
          <p:nvPr/>
        </p:nvSpPr>
        <p:spPr>
          <a:xfrm rot="15540000">
            <a:off x="11369056" y="6820154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01" name="Shape 601"/>
          <p:cNvSpPr/>
          <p:nvPr/>
        </p:nvSpPr>
        <p:spPr>
          <a:xfrm rot="15540000">
            <a:off x="11352760" y="671372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02" name="Shape 602"/>
          <p:cNvSpPr/>
          <p:nvPr/>
        </p:nvSpPr>
        <p:spPr>
          <a:xfrm rot="15540000">
            <a:off x="11336815" y="660109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03" name="Shape 603"/>
          <p:cNvSpPr/>
          <p:nvPr/>
        </p:nvSpPr>
        <p:spPr>
          <a:xfrm>
            <a:off x="10845800" y="51181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 rot="15540000">
            <a:off x="11314808" y="649992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05" name="Shape 605"/>
          <p:cNvSpPr/>
          <p:nvPr/>
        </p:nvSpPr>
        <p:spPr>
          <a:xfrm>
            <a:off x="9245600" y="3060700"/>
            <a:ext cx="20570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10861675" y="5559425"/>
            <a:ext cx="135516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 Terminal</a:t>
            </a:r>
          </a:p>
        </p:txBody>
      </p:sp>
      <p:sp>
        <p:nvSpPr>
          <p:cNvPr id="607" name="Shape 607"/>
          <p:cNvSpPr/>
          <p:nvPr/>
        </p:nvSpPr>
        <p:spPr>
          <a:xfrm>
            <a:off x="9790113" y="4203700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246" y="21600"/>
                </a:lnTo>
                <a:lnTo>
                  <a:pt x="0" y="12998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 flipV="1">
            <a:off x="9245600" y="4305300"/>
            <a:ext cx="608014" cy="8143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9645650" y="3502025"/>
            <a:ext cx="1270112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MUD Server</a:t>
            </a:r>
          </a:p>
        </p:txBody>
      </p:sp>
      <p:sp>
        <p:nvSpPr>
          <p:cNvPr id="610" name="Shape 610"/>
          <p:cNvSpPr/>
          <p:nvPr/>
        </p:nvSpPr>
        <p:spPr>
          <a:xfrm rot="18420000">
            <a:off x="9431858" y="4582719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11" name="Shape 611"/>
          <p:cNvSpPr/>
          <p:nvPr/>
        </p:nvSpPr>
        <p:spPr>
          <a:xfrm rot="18420000">
            <a:off x="9502624" y="4500409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12" name="Shape 612"/>
          <p:cNvSpPr/>
          <p:nvPr/>
        </p:nvSpPr>
        <p:spPr>
          <a:xfrm rot="18420000">
            <a:off x="9582503" y="441172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13" name="Shape 613"/>
          <p:cNvSpPr/>
          <p:nvPr/>
        </p:nvSpPr>
        <p:spPr>
          <a:xfrm>
            <a:off x="10617200" y="4203700"/>
            <a:ext cx="120292" cy="16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5442"/>
                </a:lnTo>
                <a:lnTo>
                  <a:pt x="4307" y="21600"/>
                </a:lnTo>
                <a:lnTo>
                  <a:pt x="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4" name="Shape 614"/>
          <p:cNvSpPr/>
          <p:nvPr/>
        </p:nvSpPr>
        <p:spPr>
          <a:xfrm flipH="1" flipV="1">
            <a:off x="10674349" y="4318000"/>
            <a:ext cx="401639" cy="801689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5" name="Shape 615"/>
          <p:cNvSpPr/>
          <p:nvPr/>
        </p:nvSpPr>
        <p:spPr>
          <a:xfrm rot="18420000">
            <a:off x="9649222" y="4346668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16" name="Shape 616"/>
          <p:cNvSpPr/>
          <p:nvPr/>
        </p:nvSpPr>
        <p:spPr>
          <a:xfrm rot="14580000">
            <a:off x="10834486" y="4606187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17" name="Shape 617"/>
          <p:cNvSpPr/>
          <p:nvPr/>
        </p:nvSpPr>
        <p:spPr>
          <a:xfrm rot="14580000">
            <a:off x="10790758" y="4512609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18" name="Shape 618"/>
          <p:cNvSpPr/>
          <p:nvPr/>
        </p:nvSpPr>
        <p:spPr>
          <a:xfrm rot="14580000">
            <a:off x="10742872" y="441274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19" name="Shape 619"/>
          <p:cNvSpPr/>
          <p:nvPr/>
        </p:nvSpPr>
        <p:spPr>
          <a:xfrm>
            <a:off x="8559800" y="4965700"/>
            <a:ext cx="152042" cy="153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749" y="0"/>
                </a:lnTo>
                <a:lnTo>
                  <a:pt x="21600" y="10825"/>
                </a:lnTo>
                <a:lnTo>
                  <a:pt x="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 flipH="1">
            <a:off x="8648700" y="4203700"/>
            <a:ext cx="827088" cy="8239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 rot="14580000">
            <a:off x="10693960" y="433120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22" name="Shape 622"/>
          <p:cNvSpPr/>
          <p:nvPr/>
        </p:nvSpPr>
        <p:spPr>
          <a:xfrm rot="8100000">
            <a:off x="9042579" y="4367224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23" name="Shape 623"/>
          <p:cNvSpPr/>
          <p:nvPr/>
        </p:nvSpPr>
        <p:spPr>
          <a:xfrm rot="8100000">
            <a:off x="8971438" y="445255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24" name="Shape 624"/>
          <p:cNvSpPr/>
          <p:nvPr/>
        </p:nvSpPr>
        <p:spPr>
          <a:xfrm rot="8100000">
            <a:off x="8893998" y="4541967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25" name="Shape 625"/>
          <p:cNvSpPr/>
          <p:nvPr/>
        </p:nvSpPr>
        <p:spPr>
          <a:xfrm>
            <a:off x="11618913" y="4954587"/>
            <a:ext cx="14092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8583"/>
                </a:lnTo>
                <a:lnTo>
                  <a:pt x="13246" y="0"/>
                </a:lnTo>
                <a:lnTo>
                  <a:pt x="2160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11074400" y="4203700"/>
            <a:ext cx="608014" cy="809625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7" name="Shape 627"/>
          <p:cNvSpPr/>
          <p:nvPr/>
        </p:nvSpPr>
        <p:spPr>
          <a:xfrm rot="8100000">
            <a:off x="8815249" y="464770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28" name="Shape 628"/>
          <p:cNvSpPr/>
          <p:nvPr/>
        </p:nvSpPr>
        <p:spPr>
          <a:xfrm rot="3180000">
            <a:off x="11262199" y="4356296"/>
            <a:ext cx="1523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29" name="Shape 629"/>
          <p:cNvSpPr/>
          <p:nvPr/>
        </p:nvSpPr>
        <p:spPr>
          <a:xfrm rot="3180000">
            <a:off x="11332965" y="4452893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30" name="Shape 630"/>
          <p:cNvSpPr/>
          <p:nvPr/>
        </p:nvSpPr>
        <p:spPr>
          <a:xfrm rot="3180000">
            <a:off x="11411258" y="4554278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31" name="Shape 631"/>
          <p:cNvSpPr/>
          <p:nvPr/>
        </p:nvSpPr>
        <p:spPr>
          <a:xfrm rot="3180000">
            <a:off x="11479563" y="46685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Scaling the MUD</a:t>
            </a:r>
          </a:p>
        </p:txBody>
      </p:sp>
      <p:sp>
        <p:nvSpPr>
          <p:cNvPr id="634" name="Shape 634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8166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95390" lvl="0" indent="-388482" defTabSz="4069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FFFFF"/>
                </a:solidFill>
              </a:rPr>
              <a:t>Concept of “Room” used to divide players into communication groups</a:t>
            </a:r>
          </a:p>
          <a:p>
            <a:pPr marL="795390" lvl="0" indent="-388482" defTabSz="4069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FFFFF"/>
                </a:solidFill>
              </a:rPr>
              <a:t>Only players in the same room see each others’ actions</a:t>
            </a:r>
          </a:p>
          <a:p>
            <a:pPr marL="795390" lvl="0" indent="-388482" defTabSz="4069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FFFFF"/>
                </a:solidFill>
              </a:rPr>
              <a:t>What if you run out of rooms?</a:t>
            </a:r>
          </a:p>
          <a:p>
            <a:pPr marL="1281419" lvl="1" indent="-388482" defTabSz="4069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FFFFF"/>
                </a:solidFill>
              </a:rPr>
              <a:t>No room at the inn...</a:t>
            </a:r>
          </a:p>
        </p:txBody>
      </p:sp>
      <p:sp>
        <p:nvSpPr>
          <p:cNvPr id="635" name="Shape 635"/>
          <p:cNvSpPr/>
          <p:nvPr/>
        </p:nvSpPr>
        <p:spPr>
          <a:xfrm>
            <a:off x="7785100" y="2997200"/>
            <a:ext cx="4660900" cy="59182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8115300" y="74041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08"/>
                  <a:pt x="16908" y="21600"/>
                  <a:pt x="10796" y="21600"/>
                </a:cubicBezTo>
                <a:cubicBezTo>
                  <a:pt x="4675" y="21600"/>
                  <a:pt x="0" y="16908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8375650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8375650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8670925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8670925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8320087" y="8059737"/>
            <a:ext cx="502878" cy="6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11087100" y="76327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11347450" y="79009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510"/>
                  <a:pt x="21600" y="10602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602"/>
                </a:cubicBezTo>
                <a:cubicBezTo>
                  <a:pt x="0" y="4510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11642725" y="79009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510"/>
                  <a:pt x="21600" y="10602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602"/>
                </a:cubicBezTo>
                <a:cubicBezTo>
                  <a:pt x="0" y="4510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11642725" y="79009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510"/>
                  <a:pt x="21600" y="10602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602"/>
                </a:cubicBezTo>
                <a:cubicBezTo>
                  <a:pt x="0" y="4510"/>
                  <a:pt x="4447" y="0"/>
                  <a:pt x="10641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11291888" y="8288337"/>
            <a:ext cx="502878" cy="65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8909050" y="6489700"/>
            <a:ext cx="121877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44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 flipV="1">
            <a:off x="8572500" y="6604000"/>
            <a:ext cx="400050" cy="8016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9" name="Shape 649"/>
          <p:cNvSpPr/>
          <p:nvPr/>
        </p:nvSpPr>
        <p:spPr>
          <a:xfrm rot="17760000">
            <a:off x="8664425" y="6893162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T</a:t>
            </a:r>
          </a:p>
        </p:txBody>
      </p:sp>
      <p:sp>
        <p:nvSpPr>
          <p:cNvPr id="650" name="Shape 650"/>
          <p:cNvSpPr/>
          <p:nvPr/>
        </p:nvSpPr>
        <p:spPr>
          <a:xfrm rot="17760000">
            <a:off x="8720627" y="6799570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e</a:t>
            </a:r>
          </a:p>
        </p:txBody>
      </p:sp>
      <p:sp>
        <p:nvSpPr>
          <p:cNvPr id="651" name="Shape 651"/>
          <p:cNvSpPr/>
          <p:nvPr/>
        </p:nvSpPr>
        <p:spPr>
          <a:xfrm rot="17760000">
            <a:off x="8781339" y="6698113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x</a:t>
            </a:r>
          </a:p>
        </p:txBody>
      </p:sp>
      <p:sp>
        <p:nvSpPr>
          <p:cNvPr id="652" name="Shape 652"/>
          <p:cNvSpPr/>
          <p:nvPr/>
        </p:nvSpPr>
        <p:spPr>
          <a:xfrm>
            <a:off x="8343900" y="53467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 rot="17760000">
            <a:off x="8829878" y="66179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t</a:t>
            </a:r>
          </a:p>
        </p:txBody>
      </p:sp>
      <p:sp>
        <p:nvSpPr>
          <p:cNvPr id="654" name="Shape 654"/>
          <p:cNvSpPr/>
          <p:nvPr/>
        </p:nvSpPr>
        <p:spPr>
          <a:xfrm>
            <a:off x="11295063" y="6489700"/>
            <a:ext cx="106002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88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188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5" name="Shape 655"/>
          <p:cNvSpPr/>
          <p:nvPr/>
        </p:nvSpPr>
        <p:spPr>
          <a:xfrm flipH="1" flipV="1">
            <a:off x="11339513" y="6615112"/>
            <a:ext cx="206376" cy="1019176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8383587" y="5789612"/>
            <a:ext cx="1308510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 terminal</a:t>
            </a:r>
          </a:p>
        </p:txBody>
      </p:sp>
      <p:sp>
        <p:nvSpPr>
          <p:cNvPr id="657" name="Shape 657"/>
          <p:cNvSpPr/>
          <p:nvPr/>
        </p:nvSpPr>
        <p:spPr>
          <a:xfrm rot="15540000">
            <a:off x="11383343" y="7048754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58" name="Shape 658"/>
          <p:cNvSpPr/>
          <p:nvPr/>
        </p:nvSpPr>
        <p:spPr>
          <a:xfrm rot="15540000">
            <a:off x="11367047" y="6943909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59" name="Shape 659"/>
          <p:cNvSpPr/>
          <p:nvPr/>
        </p:nvSpPr>
        <p:spPr>
          <a:xfrm rot="15540000">
            <a:off x="11351102" y="682969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60" name="Shape 660"/>
          <p:cNvSpPr/>
          <p:nvPr/>
        </p:nvSpPr>
        <p:spPr>
          <a:xfrm>
            <a:off x="10858500" y="53467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 rot="15540000">
            <a:off x="11329096" y="673011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62" name="Shape 662"/>
          <p:cNvSpPr/>
          <p:nvPr/>
        </p:nvSpPr>
        <p:spPr>
          <a:xfrm>
            <a:off x="9258300" y="3289300"/>
            <a:ext cx="20570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9813925" y="4203700"/>
            <a:ext cx="129816" cy="16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437" y="21600"/>
                </a:lnTo>
                <a:lnTo>
                  <a:pt x="0" y="14509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4" name="Shape 664"/>
          <p:cNvSpPr/>
          <p:nvPr/>
        </p:nvSpPr>
        <p:spPr>
          <a:xfrm flipV="1">
            <a:off x="9258300" y="4313238"/>
            <a:ext cx="620714" cy="1035051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10874375" y="5789612"/>
            <a:ext cx="135516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 Terminal</a:t>
            </a:r>
          </a:p>
        </p:txBody>
      </p:sp>
      <p:sp>
        <p:nvSpPr>
          <p:cNvPr id="666" name="Shape 666"/>
          <p:cNvSpPr/>
          <p:nvPr/>
        </p:nvSpPr>
        <p:spPr>
          <a:xfrm rot="18060000">
            <a:off x="9456907" y="4710097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67" name="Shape 667"/>
          <p:cNvSpPr/>
          <p:nvPr/>
        </p:nvSpPr>
        <p:spPr>
          <a:xfrm rot="18060000">
            <a:off x="9519589" y="4621338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68" name="Shape 668"/>
          <p:cNvSpPr/>
          <p:nvPr/>
        </p:nvSpPr>
        <p:spPr>
          <a:xfrm rot="18060000">
            <a:off x="9586707" y="4524672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69" name="Shape 669"/>
          <p:cNvSpPr/>
          <p:nvPr/>
        </p:nvSpPr>
        <p:spPr>
          <a:xfrm>
            <a:off x="10629900" y="4203700"/>
            <a:ext cx="110765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6622"/>
                </a:lnTo>
                <a:lnTo>
                  <a:pt x="1970" y="21600"/>
                </a:lnTo>
                <a:lnTo>
                  <a:pt x="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0" name="Shape 670"/>
          <p:cNvSpPr/>
          <p:nvPr/>
        </p:nvSpPr>
        <p:spPr>
          <a:xfrm flipH="1" flipV="1">
            <a:off x="10675938" y="4322763"/>
            <a:ext cx="412751" cy="1025526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1" name="Shape 671"/>
          <p:cNvSpPr/>
          <p:nvPr/>
        </p:nvSpPr>
        <p:spPr>
          <a:xfrm rot="18060000">
            <a:off x="9645008" y="445187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72" name="Shape 672"/>
          <p:cNvSpPr/>
          <p:nvPr/>
        </p:nvSpPr>
        <p:spPr>
          <a:xfrm rot="14880000">
            <a:off x="10835477" y="4735144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73" name="Shape 673"/>
          <p:cNvSpPr/>
          <p:nvPr/>
        </p:nvSpPr>
        <p:spPr>
          <a:xfrm rot="14880000">
            <a:off x="10801409" y="463515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74" name="Shape 674"/>
          <p:cNvSpPr/>
          <p:nvPr/>
        </p:nvSpPr>
        <p:spPr>
          <a:xfrm rot="14880000">
            <a:off x="10764693" y="453208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75" name="Shape 675"/>
          <p:cNvSpPr/>
          <p:nvPr/>
        </p:nvSpPr>
        <p:spPr>
          <a:xfrm>
            <a:off x="8572500" y="5187950"/>
            <a:ext cx="145689" cy="158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219" y="0"/>
                </a:lnTo>
                <a:lnTo>
                  <a:pt x="21600" y="9334"/>
                </a:lnTo>
                <a:lnTo>
                  <a:pt x="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6" name="Shape 676"/>
          <p:cNvSpPr/>
          <p:nvPr/>
        </p:nvSpPr>
        <p:spPr>
          <a:xfrm flipH="1">
            <a:off x="8653462" y="3975100"/>
            <a:ext cx="1063626" cy="12715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7" name="Shape 677"/>
          <p:cNvSpPr/>
          <p:nvPr/>
        </p:nvSpPr>
        <p:spPr>
          <a:xfrm rot="14880000">
            <a:off x="10720847" y="444333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78" name="Shape 678"/>
          <p:cNvSpPr/>
          <p:nvPr/>
        </p:nvSpPr>
        <p:spPr>
          <a:xfrm rot="7800000">
            <a:off x="9161069" y="4359631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79" name="Shape 679"/>
          <p:cNvSpPr/>
          <p:nvPr/>
        </p:nvSpPr>
        <p:spPr>
          <a:xfrm rot="7800000">
            <a:off x="9099562" y="444982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80" name="Shape 680"/>
          <p:cNvSpPr/>
          <p:nvPr/>
        </p:nvSpPr>
        <p:spPr>
          <a:xfrm rot="7800000">
            <a:off x="9029314" y="4549597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81" name="Shape 681"/>
          <p:cNvSpPr/>
          <p:nvPr/>
        </p:nvSpPr>
        <p:spPr>
          <a:xfrm>
            <a:off x="11642725" y="5180012"/>
            <a:ext cx="129816" cy="16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7262"/>
                </a:lnTo>
                <a:lnTo>
                  <a:pt x="15437" y="0"/>
                </a:lnTo>
                <a:lnTo>
                  <a:pt x="2160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11087100" y="4203700"/>
            <a:ext cx="620714" cy="103346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3" name="Shape 683"/>
          <p:cNvSpPr/>
          <p:nvPr/>
        </p:nvSpPr>
        <p:spPr>
          <a:xfrm rot="7800000">
            <a:off x="8955270" y="465991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84" name="Shape 684"/>
          <p:cNvSpPr/>
          <p:nvPr/>
        </p:nvSpPr>
        <p:spPr>
          <a:xfrm rot="3540000">
            <a:off x="11285541" y="4470784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85" name="Shape 685"/>
          <p:cNvSpPr/>
          <p:nvPr/>
        </p:nvSpPr>
        <p:spPr>
          <a:xfrm rot="3540000">
            <a:off x="11349811" y="4570655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686" name="Shape 686"/>
          <p:cNvSpPr/>
          <p:nvPr/>
        </p:nvSpPr>
        <p:spPr>
          <a:xfrm rot="3540000">
            <a:off x="11415340" y="46768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687" name="Shape 687"/>
          <p:cNvSpPr/>
          <p:nvPr/>
        </p:nvSpPr>
        <p:spPr>
          <a:xfrm>
            <a:off x="10401300" y="35179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96" y="21600"/>
                </a:lnTo>
                <a:cubicBezTo>
                  <a:pt x="19798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98" y="0"/>
                  <a:pt x="17996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8" name="Shape 688"/>
          <p:cNvSpPr/>
          <p:nvPr/>
        </p:nvSpPr>
        <p:spPr>
          <a:xfrm rot="3540000">
            <a:off x="11473642" y="4795682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689" name="Shape 689"/>
          <p:cNvSpPr/>
          <p:nvPr/>
        </p:nvSpPr>
        <p:spPr>
          <a:xfrm>
            <a:off x="9486900" y="35179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85" y="21600"/>
                </a:lnTo>
                <a:cubicBezTo>
                  <a:pt x="19787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87" y="0"/>
                  <a:pt x="17985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10439400" y="3730625"/>
            <a:ext cx="6224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Room</a:t>
            </a:r>
          </a:p>
        </p:txBody>
      </p:sp>
      <p:sp>
        <p:nvSpPr>
          <p:cNvPr id="691" name="Shape 691"/>
          <p:cNvSpPr/>
          <p:nvPr/>
        </p:nvSpPr>
        <p:spPr>
          <a:xfrm>
            <a:off x="9525000" y="3730625"/>
            <a:ext cx="6224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Room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Scaling the MUD</a:t>
            </a:r>
          </a:p>
        </p:txBody>
      </p:sp>
      <p:sp>
        <p:nvSpPr>
          <p:cNvPr id="694" name="Shape 694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8166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Concept of “Room” used to divide players into communication groups</a:t>
            </a:r>
          </a:p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Only players in the same room see each others’ actions</a:t>
            </a:r>
          </a:p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What if you run out of rooms?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“virtual” or “instanced” rooms</a:t>
            </a:r>
          </a:p>
        </p:txBody>
      </p:sp>
      <p:sp>
        <p:nvSpPr>
          <p:cNvPr id="695" name="Shape 695"/>
          <p:cNvSpPr/>
          <p:nvPr/>
        </p:nvSpPr>
        <p:spPr>
          <a:xfrm>
            <a:off x="7785100" y="2997200"/>
            <a:ext cx="4660900" cy="59182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8115300" y="74041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08"/>
                  <a:pt x="16908" y="21600"/>
                  <a:pt x="10796" y="21600"/>
                </a:cubicBezTo>
                <a:cubicBezTo>
                  <a:pt x="4675" y="21600"/>
                  <a:pt x="0" y="16908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8375650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8375650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8670925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8670925" y="76723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589"/>
                  <a:pt x="21600" y="10681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681"/>
                </a:cubicBezTo>
                <a:cubicBezTo>
                  <a:pt x="0" y="4589"/>
                  <a:pt x="4526" y="0"/>
                  <a:pt x="10721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8320087" y="8059737"/>
            <a:ext cx="502878" cy="6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11087100" y="7632700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11347450" y="79009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510"/>
                  <a:pt x="21600" y="10602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602"/>
                </a:cubicBezTo>
                <a:cubicBezTo>
                  <a:pt x="0" y="4510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11642725" y="79009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510"/>
                  <a:pt x="21600" y="10602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602"/>
                </a:cubicBezTo>
                <a:cubicBezTo>
                  <a:pt x="0" y="4510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11642725" y="79009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510"/>
                  <a:pt x="21600" y="10602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602"/>
                </a:cubicBezTo>
                <a:cubicBezTo>
                  <a:pt x="0" y="4510"/>
                  <a:pt x="4447" y="0"/>
                  <a:pt x="10641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11291888" y="8288337"/>
            <a:ext cx="502878" cy="65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8909050" y="6489700"/>
            <a:ext cx="121877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44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8" name="Shape 708"/>
          <p:cNvSpPr/>
          <p:nvPr/>
        </p:nvSpPr>
        <p:spPr>
          <a:xfrm flipV="1">
            <a:off x="8572500" y="6604000"/>
            <a:ext cx="400050" cy="8016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9" name="Shape 709"/>
          <p:cNvSpPr/>
          <p:nvPr/>
        </p:nvSpPr>
        <p:spPr>
          <a:xfrm rot="17760000">
            <a:off x="8664425" y="6893162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T</a:t>
            </a:r>
          </a:p>
        </p:txBody>
      </p:sp>
      <p:sp>
        <p:nvSpPr>
          <p:cNvPr id="710" name="Shape 710"/>
          <p:cNvSpPr/>
          <p:nvPr/>
        </p:nvSpPr>
        <p:spPr>
          <a:xfrm rot="17760000">
            <a:off x="8720627" y="6799570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e</a:t>
            </a:r>
          </a:p>
        </p:txBody>
      </p:sp>
      <p:sp>
        <p:nvSpPr>
          <p:cNvPr id="711" name="Shape 711"/>
          <p:cNvSpPr/>
          <p:nvPr/>
        </p:nvSpPr>
        <p:spPr>
          <a:xfrm rot="17760000">
            <a:off x="8781339" y="6698113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x</a:t>
            </a:r>
          </a:p>
        </p:txBody>
      </p:sp>
      <p:sp>
        <p:nvSpPr>
          <p:cNvPr id="712" name="Shape 712"/>
          <p:cNvSpPr/>
          <p:nvPr/>
        </p:nvSpPr>
        <p:spPr>
          <a:xfrm>
            <a:off x="8343900" y="53467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 rot="17760000">
            <a:off x="8829878" y="66179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9692"/>
                </a:solidFill>
                <a:uFill>
                  <a:solidFill>
                    <a:srgbClr val="FF9692"/>
                  </a:solidFill>
                </a:uFill>
              </a:rPr>
              <a:t>t</a:t>
            </a:r>
          </a:p>
        </p:txBody>
      </p:sp>
      <p:sp>
        <p:nvSpPr>
          <p:cNvPr id="714" name="Shape 714"/>
          <p:cNvSpPr/>
          <p:nvPr/>
        </p:nvSpPr>
        <p:spPr>
          <a:xfrm>
            <a:off x="11295063" y="6489700"/>
            <a:ext cx="106002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88" y="0"/>
                </a:moveTo>
                <a:lnTo>
                  <a:pt x="21600" y="18860"/>
                </a:lnTo>
                <a:lnTo>
                  <a:pt x="0" y="21600"/>
                </a:lnTo>
                <a:lnTo>
                  <a:pt x="4188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5" name="Shape 715"/>
          <p:cNvSpPr/>
          <p:nvPr/>
        </p:nvSpPr>
        <p:spPr>
          <a:xfrm flipH="1" flipV="1">
            <a:off x="11339513" y="6615112"/>
            <a:ext cx="206376" cy="1019176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8383587" y="5789612"/>
            <a:ext cx="1308510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 terminal</a:t>
            </a:r>
          </a:p>
        </p:txBody>
      </p:sp>
      <p:sp>
        <p:nvSpPr>
          <p:cNvPr id="717" name="Shape 717"/>
          <p:cNvSpPr/>
          <p:nvPr/>
        </p:nvSpPr>
        <p:spPr>
          <a:xfrm rot="15540000">
            <a:off x="11383343" y="7048754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18" name="Shape 718"/>
          <p:cNvSpPr/>
          <p:nvPr/>
        </p:nvSpPr>
        <p:spPr>
          <a:xfrm rot="15540000">
            <a:off x="11367047" y="6943909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19" name="Shape 719"/>
          <p:cNvSpPr/>
          <p:nvPr/>
        </p:nvSpPr>
        <p:spPr>
          <a:xfrm rot="15540000">
            <a:off x="11351102" y="682969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20" name="Shape 720"/>
          <p:cNvSpPr/>
          <p:nvPr/>
        </p:nvSpPr>
        <p:spPr>
          <a:xfrm>
            <a:off x="10858500" y="5346700"/>
            <a:ext cx="13712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 rot="15540000">
            <a:off x="11329096" y="673011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22" name="Shape 722"/>
          <p:cNvSpPr/>
          <p:nvPr/>
        </p:nvSpPr>
        <p:spPr>
          <a:xfrm>
            <a:off x="9258300" y="3289300"/>
            <a:ext cx="20570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9813925" y="4203700"/>
            <a:ext cx="129816" cy="16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437" y="21600"/>
                </a:lnTo>
                <a:lnTo>
                  <a:pt x="0" y="14509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4" name="Shape 724"/>
          <p:cNvSpPr/>
          <p:nvPr/>
        </p:nvSpPr>
        <p:spPr>
          <a:xfrm flipV="1">
            <a:off x="9258300" y="4313238"/>
            <a:ext cx="620714" cy="1035051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10874375" y="5789612"/>
            <a:ext cx="135516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Text Terminal</a:t>
            </a:r>
          </a:p>
        </p:txBody>
      </p:sp>
      <p:sp>
        <p:nvSpPr>
          <p:cNvPr id="726" name="Shape 726"/>
          <p:cNvSpPr/>
          <p:nvPr/>
        </p:nvSpPr>
        <p:spPr>
          <a:xfrm rot="18060000">
            <a:off x="9456907" y="4710097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27" name="Shape 727"/>
          <p:cNvSpPr/>
          <p:nvPr/>
        </p:nvSpPr>
        <p:spPr>
          <a:xfrm rot="18060000">
            <a:off x="9519589" y="4621338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28" name="Shape 728"/>
          <p:cNvSpPr/>
          <p:nvPr/>
        </p:nvSpPr>
        <p:spPr>
          <a:xfrm rot="18060000">
            <a:off x="9586707" y="4524672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29" name="Shape 729"/>
          <p:cNvSpPr/>
          <p:nvPr/>
        </p:nvSpPr>
        <p:spPr>
          <a:xfrm>
            <a:off x="10629900" y="4203700"/>
            <a:ext cx="110765" cy="169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6622"/>
                </a:lnTo>
                <a:lnTo>
                  <a:pt x="1970" y="21600"/>
                </a:lnTo>
                <a:lnTo>
                  <a:pt x="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0" name="Shape 730"/>
          <p:cNvSpPr/>
          <p:nvPr/>
        </p:nvSpPr>
        <p:spPr>
          <a:xfrm flipH="1" flipV="1">
            <a:off x="10675938" y="4322763"/>
            <a:ext cx="412751" cy="1025526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1" name="Shape 731"/>
          <p:cNvSpPr/>
          <p:nvPr/>
        </p:nvSpPr>
        <p:spPr>
          <a:xfrm rot="18060000">
            <a:off x="9645008" y="445187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32" name="Shape 732"/>
          <p:cNvSpPr/>
          <p:nvPr/>
        </p:nvSpPr>
        <p:spPr>
          <a:xfrm rot="14880000">
            <a:off x="10835477" y="4735144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33" name="Shape 733"/>
          <p:cNvSpPr/>
          <p:nvPr/>
        </p:nvSpPr>
        <p:spPr>
          <a:xfrm rot="14880000">
            <a:off x="10801409" y="463515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34" name="Shape 734"/>
          <p:cNvSpPr/>
          <p:nvPr/>
        </p:nvSpPr>
        <p:spPr>
          <a:xfrm rot="14880000">
            <a:off x="10764693" y="453208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35" name="Shape 735"/>
          <p:cNvSpPr/>
          <p:nvPr/>
        </p:nvSpPr>
        <p:spPr>
          <a:xfrm>
            <a:off x="8572500" y="5187950"/>
            <a:ext cx="145689" cy="158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219" y="0"/>
                </a:lnTo>
                <a:lnTo>
                  <a:pt x="21600" y="9334"/>
                </a:lnTo>
                <a:lnTo>
                  <a:pt x="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6" name="Shape 736"/>
          <p:cNvSpPr/>
          <p:nvPr/>
        </p:nvSpPr>
        <p:spPr>
          <a:xfrm flipH="1">
            <a:off x="8653462" y="3975100"/>
            <a:ext cx="1063626" cy="12715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7" name="Shape 737"/>
          <p:cNvSpPr/>
          <p:nvPr/>
        </p:nvSpPr>
        <p:spPr>
          <a:xfrm rot="14880000">
            <a:off x="10720847" y="4443335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38" name="Shape 738"/>
          <p:cNvSpPr/>
          <p:nvPr/>
        </p:nvSpPr>
        <p:spPr>
          <a:xfrm rot="7800000">
            <a:off x="9161069" y="4359631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39" name="Shape 739"/>
          <p:cNvSpPr/>
          <p:nvPr/>
        </p:nvSpPr>
        <p:spPr>
          <a:xfrm rot="7800000">
            <a:off x="9099562" y="444982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40" name="Shape 740"/>
          <p:cNvSpPr/>
          <p:nvPr/>
        </p:nvSpPr>
        <p:spPr>
          <a:xfrm rot="7800000">
            <a:off x="9029314" y="4549597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41" name="Shape 741"/>
          <p:cNvSpPr/>
          <p:nvPr/>
        </p:nvSpPr>
        <p:spPr>
          <a:xfrm>
            <a:off x="11642725" y="5180012"/>
            <a:ext cx="129816" cy="16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7262"/>
                </a:lnTo>
                <a:lnTo>
                  <a:pt x="15437" y="0"/>
                </a:lnTo>
                <a:lnTo>
                  <a:pt x="2160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11087100" y="4203700"/>
            <a:ext cx="620714" cy="103346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 rot="7800000">
            <a:off x="8955270" y="465991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44" name="Shape 744"/>
          <p:cNvSpPr/>
          <p:nvPr/>
        </p:nvSpPr>
        <p:spPr>
          <a:xfrm rot="3540000">
            <a:off x="11285541" y="4470784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45" name="Shape 745"/>
          <p:cNvSpPr/>
          <p:nvPr/>
        </p:nvSpPr>
        <p:spPr>
          <a:xfrm rot="3540000">
            <a:off x="11349811" y="4570655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46" name="Shape 746"/>
          <p:cNvSpPr/>
          <p:nvPr/>
        </p:nvSpPr>
        <p:spPr>
          <a:xfrm rot="3540000">
            <a:off x="11415340" y="46768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47" name="Shape 747"/>
          <p:cNvSpPr/>
          <p:nvPr/>
        </p:nvSpPr>
        <p:spPr>
          <a:xfrm>
            <a:off x="10401300" y="35179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96" y="21600"/>
                </a:lnTo>
                <a:cubicBezTo>
                  <a:pt x="19798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98" y="0"/>
                  <a:pt x="17996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 rot="3540000">
            <a:off x="11473642" y="4795682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49" name="Shape 749"/>
          <p:cNvSpPr/>
          <p:nvPr/>
        </p:nvSpPr>
        <p:spPr>
          <a:xfrm>
            <a:off x="9486900" y="35179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85" y="21600"/>
                </a:lnTo>
                <a:cubicBezTo>
                  <a:pt x="19787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87" y="0"/>
                  <a:pt x="17985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10439400" y="3730625"/>
            <a:ext cx="6224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Room</a:t>
            </a:r>
          </a:p>
        </p:txBody>
      </p:sp>
      <p:sp>
        <p:nvSpPr>
          <p:cNvPr id="751" name="Shape 751"/>
          <p:cNvSpPr/>
          <p:nvPr/>
        </p:nvSpPr>
        <p:spPr>
          <a:xfrm>
            <a:off x="9525000" y="3730625"/>
            <a:ext cx="6224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Room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Ultima Online: The first visual MUD</a:t>
            </a:r>
          </a:p>
        </p:txBody>
      </p:sp>
      <p:sp>
        <p:nvSpPr>
          <p:cNvPr id="754" name="Shape 754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64389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2D Game for client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Levels or “maps” as in other 2D games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Each player has a position on the map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Server was still a MUD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Map is a feature of the room (now a Zone)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Position is a feature of player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Communication still by text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What issues might this architecture have?</a:t>
            </a:r>
          </a:p>
        </p:txBody>
      </p:sp>
      <p:sp>
        <p:nvSpPr>
          <p:cNvPr id="755" name="Shape 755"/>
          <p:cNvSpPr/>
          <p:nvPr/>
        </p:nvSpPr>
        <p:spPr>
          <a:xfrm>
            <a:off x="8318500" y="2971800"/>
            <a:ext cx="4406900" cy="60325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8470900" y="74183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50"/>
                  <a:pt x="21600" y="10796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50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9026525" y="76850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826"/>
                  <a:pt x="21600" y="10998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998"/>
                </a:cubicBezTo>
                <a:cubicBezTo>
                  <a:pt x="0" y="4826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8675687" y="80740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11442700" y="76469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50"/>
                  <a:pt x="21600" y="10796"/>
                </a:cubicBezTo>
                <a:cubicBezTo>
                  <a:pt x="21600" y="16925"/>
                  <a:pt x="16916" y="21600"/>
                  <a:pt x="10796" y="21600"/>
                </a:cubicBezTo>
                <a:cubicBezTo>
                  <a:pt x="4675" y="21600"/>
                  <a:pt x="0" y="16925"/>
                  <a:pt x="0" y="10796"/>
                </a:cubicBezTo>
                <a:cubicBezTo>
                  <a:pt x="0" y="4650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11703050" y="79136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747"/>
                  <a:pt x="21600" y="10919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919"/>
                </a:cubicBezTo>
                <a:cubicBezTo>
                  <a:pt x="0" y="4747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11998325" y="79136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747"/>
                  <a:pt x="21600" y="10919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919"/>
                </a:cubicBezTo>
                <a:cubicBezTo>
                  <a:pt x="0" y="4747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11647488" y="83026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9264650" y="6503987"/>
            <a:ext cx="121877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 flipV="1">
            <a:off x="8928100" y="6618287"/>
            <a:ext cx="400050" cy="801688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5" name="Shape 765"/>
          <p:cNvSpPr/>
          <p:nvPr/>
        </p:nvSpPr>
        <p:spPr>
          <a:xfrm rot="17760000">
            <a:off x="9007678" y="698944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766" name="Shape 766"/>
          <p:cNvSpPr/>
          <p:nvPr/>
        </p:nvSpPr>
        <p:spPr>
          <a:xfrm rot="17760000">
            <a:off x="9033366" y="6899583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767" name="Shape 767"/>
          <p:cNvSpPr/>
          <p:nvPr/>
        </p:nvSpPr>
        <p:spPr>
          <a:xfrm rot="17760000">
            <a:off x="9090516" y="6786870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768" name="Shape 768"/>
          <p:cNvSpPr/>
          <p:nvPr/>
        </p:nvSpPr>
        <p:spPr>
          <a:xfrm rot="17760000">
            <a:off x="9146077" y="6674158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769" name="Shape 769"/>
          <p:cNvSpPr/>
          <p:nvPr/>
        </p:nvSpPr>
        <p:spPr>
          <a:xfrm>
            <a:off x="8699500" y="5360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0" name="Shape 770"/>
          <p:cNvSpPr/>
          <p:nvPr/>
        </p:nvSpPr>
        <p:spPr>
          <a:xfrm rot="17760000">
            <a:off x="9206116" y="65925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771" name="Shape 771"/>
          <p:cNvSpPr/>
          <p:nvPr/>
        </p:nvSpPr>
        <p:spPr>
          <a:xfrm>
            <a:off x="11650663" y="6503987"/>
            <a:ext cx="106002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88" y="0"/>
                </a:moveTo>
                <a:lnTo>
                  <a:pt x="21600" y="18797"/>
                </a:lnTo>
                <a:lnTo>
                  <a:pt x="0" y="21600"/>
                </a:lnTo>
                <a:lnTo>
                  <a:pt x="4188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2" name="Shape 772"/>
          <p:cNvSpPr/>
          <p:nvPr/>
        </p:nvSpPr>
        <p:spPr>
          <a:xfrm flipH="1" flipV="1">
            <a:off x="11695113" y="6629400"/>
            <a:ext cx="206376" cy="1019175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3" name="Shape 773"/>
          <p:cNvSpPr/>
          <p:nvPr/>
        </p:nvSpPr>
        <p:spPr>
          <a:xfrm>
            <a:off x="8885237" y="5802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774" name="Shape 774"/>
          <p:cNvSpPr/>
          <p:nvPr/>
        </p:nvSpPr>
        <p:spPr>
          <a:xfrm rot="15540000">
            <a:off x="11760896" y="71333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775" name="Shape 775"/>
          <p:cNvSpPr/>
          <p:nvPr/>
        </p:nvSpPr>
        <p:spPr>
          <a:xfrm rot="15540000">
            <a:off x="11740110" y="70486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776" name="Shape 776"/>
          <p:cNvSpPr/>
          <p:nvPr/>
        </p:nvSpPr>
        <p:spPr>
          <a:xfrm rot="15540000">
            <a:off x="11716297" y="69264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777" name="Shape 777"/>
          <p:cNvSpPr/>
          <p:nvPr/>
        </p:nvSpPr>
        <p:spPr>
          <a:xfrm rot="15540000">
            <a:off x="11690897" y="68010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778" name="Shape 778"/>
          <p:cNvSpPr/>
          <p:nvPr/>
        </p:nvSpPr>
        <p:spPr>
          <a:xfrm>
            <a:off x="11214100" y="5360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9" name="Shape 779"/>
          <p:cNvSpPr/>
          <p:nvPr/>
        </p:nvSpPr>
        <p:spPr>
          <a:xfrm rot="15540000">
            <a:off x="11673583" y="669677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780" name="Shape 780"/>
          <p:cNvSpPr/>
          <p:nvPr/>
        </p:nvSpPr>
        <p:spPr>
          <a:xfrm>
            <a:off x="9613900" y="3303587"/>
            <a:ext cx="20570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10169525" y="4216400"/>
            <a:ext cx="129816" cy="167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437" y="21600"/>
                </a:lnTo>
                <a:lnTo>
                  <a:pt x="0" y="14415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2" name="Shape 782"/>
          <p:cNvSpPr/>
          <p:nvPr/>
        </p:nvSpPr>
        <p:spPr>
          <a:xfrm flipV="1">
            <a:off x="9613899" y="4325937"/>
            <a:ext cx="620714" cy="103663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11399838" y="5802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784" name="Shape 784"/>
          <p:cNvSpPr/>
          <p:nvPr/>
        </p:nvSpPr>
        <p:spPr>
          <a:xfrm rot="18060000">
            <a:off x="9812507" y="4724384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85" name="Shape 785"/>
          <p:cNvSpPr/>
          <p:nvPr/>
        </p:nvSpPr>
        <p:spPr>
          <a:xfrm rot="18060000">
            <a:off x="9875189" y="4635625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86" name="Shape 786"/>
          <p:cNvSpPr/>
          <p:nvPr/>
        </p:nvSpPr>
        <p:spPr>
          <a:xfrm rot="18060000">
            <a:off x="9942306" y="45389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87" name="Shape 787"/>
          <p:cNvSpPr/>
          <p:nvPr/>
        </p:nvSpPr>
        <p:spPr>
          <a:xfrm>
            <a:off x="10985500" y="4216400"/>
            <a:ext cx="110765" cy="17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6483"/>
                </a:lnTo>
                <a:lnTo>
                  <a:pt x="1970" y="21600"/>
                </a:lnTo>
                <a:lnTo>
                  <a:pt x="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8" name="Shape 788"/>
          <p:cNvSpPr/>
          <p:nvPr/>
        </p:nvSpPr>
        <p:spPr>
          <a:xfrm flipH="1" flipV="1">
            <a:off x="11031538" y="4335462"/>
            <a:ext cx="412751" cy="10271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9" name="Shape 789"/>
          <p:cNvSpPr/>
          <p:nvPr/>
        </p:nvSpPr>
        <p:spPr>
          <a:xfrm rot="18060000">
            <a:off x="10000608" y="446616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90" name="Shape 790"/>
          <p:cNvSpPr/>
          <p:nvPr/>
        </p:nvSpPr>
        <p:spPr>
          <a:xfrm rot="14880000">
            <a:off x="11192665" y="4747844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91" name="Shape 791"/>
          <p:cNvSpPr/>
          <p:nvPr/>
        </p:nvSpPr>
        <p:spPr>
          <a:xfrm rot="14880000">
            <a:off x="11158597" y="4649442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92" name="Shape 792"/>
          <p:cNvSpPr/>
          <p:nvPr/>
        </p:nvSpPr>
        <p:spPr>
          <a:xfrm rot="14880000">
            <a:off x="11120293" y="454320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93" name="Shape 793"/>
          <p:cNvSpPr/>
          <p:nvPr/>
        </p:nvSpPr>
        <p:spPr>
          <a:xfrm>
            <a:off x="8928100" y="5200650"/>
            <a:ext cx="145689" cy="158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219" y="0"/>
                </a:lnTo>
                <a:lnTo>
                  <a:pt x="21600" y="9334"/>
                </a:lnTo>
                <a:lnTo>
                  <a:pt x="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4" name="Shape 794"/>
          <p:cNvSpPr/>
          <p:nvPr/>
        </p:nvSpPr>
        <p:spPr>
          <a:xfrm flipH="1">
            <a:off x="9009062" y="3987800"/>
            <a:ext cx="1063626" cy="1273175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5" name="Shape 795"/>
          <p:cNvSpPr/>
          <p:nvPr/>
        </p:nvSpPr>
        <p:spPr>
          <a:xfrm rot="14880000">
            <a:off x="11078036" y="4457623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96" name="Shape 796"/>
          <p:cNvSpPr/>
          <p:nvPr/>
        </p:nvSpPr>
        <p:spPr>
          <a:xfrm rot="7800000">
            <a:off x="9516669" y="4372331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797" name="Shape 797"/>
          <p:cNvSpPr/>
          <p:nvPr/>
        </p:nvSpPr>
        <p:spPr>
          <a:xfrm rot="7800000">
            <a:off x="9455162" y="446252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798" name="Shape 798"/>
          <p:cNvSpPr/>
          <p:nvPr/>
        </p:nvSpPr>
        <p:spPr>
          <a:xfrm rot="7800000">
            <a:off x="9384914" y="4562297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799" name="Shape 799"/>
          <p:cNvSpPr/>
          <p:nvPr/>
        </p:nvSpPr>
        <p:spPr>
          <a:xfrm>
            <a:off x="11998325" y="5192712"/>
            <a:ext cx="129816" cy="167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7215"/>
                </a:lnTo>
                <a:lnTo>
                  <a:pt x="15437" y="0"/>
                </a:lnTo>
                <a:lnTo>
                  <a:pt x="2160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11442700" y="4216400"/>
            <a:ext cx="620714" cy="103346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1" name="Shape 801"/>
          <p:cNvSpPr/>
          <p:nvPr/>
        </p:nvSpPr>
        <p:spPr>
          <a:xfrm rot="7800000">
            <a:off x="9310870" y="467261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02" name="Shape 802"/>
          <p:cNvSpPr/>
          <p:nvPr/>
        </p:nvSpPr>
        <p:spPr>
          <a:xfrm rot="3540000">
            <a:off x="11641141" y="4483484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03" name="Shape 803"/>
          <p:cNvSpPr/>
          <p:nvPr/>
        </p:nvSpPr>
        <p:spPr>
          <a:xfrm rot="3540000">
            <a:off x="11705411" y="4583355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804" name="Shape 804"/>
          <p:cNvSpPr/>
          <p:nvPr/>
        </p:nvSpPr>
        <p:spPr>
          <a:xfrm rot="3540000">
            <a:off x="11770940" y="46895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805" name="Shape 805"/>
          <p:cNvSpPr/>
          <p:nvPr/>
        </p:nvSpPr>
        <p:spPr>
          <a:xfrm>
            <a:off x="10756900" y="35306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96" y="21600"/>
                </a:lnTo>
                <a:cubicBezTo>
                  <a:pt x="19798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98" y="0"/>
                  <a:pt x="17996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 rot="3540000">
            <a:off x="11829242" y="4808382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07" name="Shape 807"/>
          <p:cNvSpPr/>
          <p:nvPr/>
        </p:nvSpPr>
        <p:spPr>
          <a:xfrm>
            <a:off x="9842500" y="35306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85" y="21600"/>
                </a:lnTo>
                <a:cubicBezTo>
                  <a:pt x="19787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87" y="0"/>
                  <a:pt x="17985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10839450" y="37433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809" name="Shape 809"/>
          <p:cNvSpPr/>
          <p:nvPr/>
        </p:nvSpPr>
        <p:spPr>
          <a:xfrm>
            <a:off x="9925050" y="37433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Ultima Online: The first visual MUD</a:t>
            </a:r>
          </a:p>
        </p:txBody>
      </p:sp>
      <p:sp>
        <p:nvSpPr>
          <p:cNvPr id="812" name="Shape 812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64389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91533" lvl="0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Issues</a:t>
            </a:r>
          </a:p>
          <a:p>
            <a:pPr marL="791888" lvl="1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Over-crowding of popular Zones (“fire marshall limit”)</a:t>
            </a:r>
          </a:p>
          <a:p>
            <a:pPr marL="791888" lvl="1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Scalability limited by power of single server</a:t>
            </a:r>
          </a:p>
          <a:p>
            <a:pPr marL="1085258" lvl="2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replicated to handle more users</a:t>
            </a:r>
          </a:p>
          <a:p>
            <a:pPr marL="791888" lvl="1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Server crash loses state of entire world</a:t>
            </a:r>
          </a:p>
          <a:p>
            <a:pPr marL="1085258" lvl="2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Static world designs</a:t>
            </a:r>
          </a:p>
          <a:p>
            <a:pPr marL="1085258" lvl="2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Key user data persisted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experience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inventory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quest flags</a:t>
            </a:r>
          </a:p>
        </p:txBody>
      </p:sp>
      <p:sp>
        <p:nvSpPr>
          <p:cNvPr id="813" name="Shape 813"/>
          <p:cNvSpPr/>
          <p:nvPr/>
        </p:nvSpPr>
        <p:spPr>
          <a:xfrm>
            <a:off x="8318500" y="2971800"/>
            <a:ext cx="4406900" cy="60325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8470900" y="74183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50"/>
                  <a:pt x="21600" y="10796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50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9026525" y="76850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826"/>
                  <a:pt x="21600" y="10998"/>
                </a:cubicBezTo>
                <a:cubicBezTo>
                  <a:pt x="21600" y="16853"/>
                  <a:pt x="16835" y="21600"/>
                  <a:pt x="10721" y="21600"/>
                </a:cubicBezTo>
                <a:cubicBezTo>
                  <a:pt x="4526" y="21600"/>
                  <a:pt x="0" y="16853"/>
                  <a:pt x="0" y="10998"/>
                </a:cubicBezTo>
                <a:cubicBezTo>
                  <a:pt x="0" y="4826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8675687" y="80740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11442700" y="76469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50"/>
                  <a:pt x="21600" y="10796"/>
                </a:cubicBezTo>
                <a:cubicBezTo>
                  <a:pt x="21600" y="16925"/>
                  <a:pt x="16916" y="21600"/>
                  <a:pt x="10796" y="21600"/>
                </a:cubicBezTo>
                <a:cubicBezTo>
                  <a:pt x="4675" y="21600"/>
                  <a:pt x="0" y="16925"/>
                  <a:pt x="0" y="10796"/>
                </a:cubicBezTo>
                <a:cubicBezTo>
                  <a:pt x="0" y="4650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11703050" y="79136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747"/>
                  <a:pt x="21600" y="10919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919"/>
                </a:cubicBezTo>
                <a:cubicBezTo>
                  <a:pt x="0" y="4747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11998325" y="7913687"/>
            <a:ext cx="98065" cy="9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747"/>
                  <a:pt x="21600" y="10919"/>
                </a:cubicBezTo>
                <a:cubicBezTo>
                  <a:pt x="21600" y="16853"/>
                  <a:pt x="16835" y="21600"/>
                  <a:pt x="10641" y="21600"/>
                </a:cubicBezTo>
                <a:cubicBezTo>
                  <a:pt x="4447" y="21600"/>
                  <a:pt x="0" y="16853"/>
                  <a:pt x="0" y="10919"/>
                </a:cubicBezTo>
                <a:cubicBezTo>
                  <a:pt x="0" y="4747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11647488" y="83026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9264650" y="6503987"/>
            <a:ext cx="121877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2" name="Shape 822"/>
          <p:cNvSpPr/>
          <p:nvPr/>
        </p:nvSpPr>
        <p:spPr>
          <a:xfrm flipV="1">
            <a:off x="8928100" y="6618287"/>
            <a:ext cx="400050" cy="801688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3" name="Shape 823"/>
          <p:cNvSpPr/>
          <p:nvPr/>
        </p:nvSpPr>
        <p:spPr>
          <a:xfrm rot="17760000">
            <a:off x="9007678" y="698944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824" name="Shape 824"/>
          <p:cNvSpPr/>
          <p:nvPr/>
        </p:nvSpPr>
        <p:spPr>
          <a:xfrm rot="17760000">
            <a:off x="9033366" y="6899583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825" name="Shape 825"/>
          <p:cNvSpPr/>
          <p:nvPr/>
        </p:nvSpPr>
        <p:spPr>
          <a:xfrm rot="17760000">
            <a:off x="9090516" y="6786870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826" name="Shape 826"/>
          <p:cNvSpPr/>
          <p:nvPr/>
        </p:nvSpPr>
        <p:spPr>
          <a:xfrm rot="17760000">
            <a:off x="9146077" y="6674158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827" name="Shape 827"/>
          <p:cNvSpPr/>
          <p:nvPr/>
        </p:nvSpPr>
        <p:spPr>
          <a:xfrm>
            <a:off x="8699500" y="5360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8" name="Shape 828"/>
          <p:cNvSpPr/>
          <p:nvPr/>
        </p:nvSpPr>
        <p:spPr>
          <a:xfrm rot="17760000">
            <a:off x="9206116" y="65925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829" name="Shape 829"/>
          <p:cNvSpPr/>
          <p:nvPr/>
        </p:nvSpPr>
        <p:spPr>
          <a:xfrm>
            <a:off x="11650663" y="6503987"/>
            <a:ext cx="106002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88" y="0"/>
                </a:moveTo>
                <a:lnTo>
                  <a:pt x="21600" y="18797"/>
                </a:lnTo>
                <a:lnTo>
                  <a:pt x="0" y="21600"/>
                </a:lnTo>
                <a:lnTo>
                  <a:pt x="4188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0" name="Shape 830"/>
          <p:cNvSpPr/>
          <p:nvPr/>
        </p:nvSpPr>
        <p:spPr>
          <a:xfrm flipH="1" flipV="1">
            <a:off x="11695113" y="6629400"/>
            <a:ext cx="206376" cy="1019175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1" name="Shape 831"/>
          <p:cNvSpPr/>
          <p:nvPr/>
        </p:nvSpPr>
        <p:spPr>
          <a:xfrm>
            <a:off x="8885237" y="5802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832" name="Shape 832"/>
          <p:cNvSpPr/>
          <p:nvPr/>
        </p:nvSpPr>
        <p:spPr>
          <a:xfrm rot="15540000">
            <a:off x="11760896" y="713334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833" name="Shape 833"/>
          <p:cNvSpPr/>
          <p:nvPr/>
        </p:nvSpPr>
        <p:spPr>
          <a:xfrm rot="15540000">
            <a:off x="11740110" y="7048684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834" name="Shape 834"/>
          <p:cNvSpPr/>
          <p:nvPr/>
        </p:nvSpPr>
        <p:spPr>
          <a:xfrm rot="15540000">
            <a:off x="11716297" y="69264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835" name="Shape 835"/>
          <p:cNvSpPr/>
          <p:nvPr/>
        </p:nvSpPr>
        <p:spPr>
          <a:xfrm rot="15540000">
            <a:off x="11690897" y="6801034"/>
            <a:ext cx="13983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836" name="Shape 836"/>
          <p:cNvSpPr/>
          <p:nvPr/>
        </p:nvSpPr>
        <p:spPr>
          <a:xfrm>
            <a:off x="11214100" y="5360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7" name="Shape 837"/>
          <p:cNvSpPr/>
          <p:nvPr/>
        </p:nvSpPr>
        <p:spPr>
          <a:xfrm rot="15540000">
            <a:off x="11673583" y="669677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838" name="Shape 838"/>
          <p:cNvSpPr/>
          <p:nvPr/>
        </p:nvSpPr>
        <p:spPr>
          <a:xfrm>
            <a:off x="9613900" y="3303587"/>
            <a:ext cx="20570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6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9" name="Shape 839"/>
          <p:cNvSpPr/>
          <p:nvPr/>
        </p:nvSpPr>
        <p:spPr>
          <a:xfrm>
            <a:off x="10169525" y="4216400"/>
            <a:ext cx="129816" cy="167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437" y="21600"/>
                </a:lnTo>
                <a:lnTo>
                  <a:pt x="0" y="14415"/>
                </a:lnTo>
                <a:lnTo>
                  <a:pt x="216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0" name="Shape 840"/>
          <p:cNvSpPr/>
          <p:nvPr/>
        </p:nvSpPr>
        <p:spPr>
          <a:xfrm flipV="1">
            <a:off x="9613899" y="4325937"/>
            <a:ext cx="620714" cy="103663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1" name="Shape 841"/>
          <p:cNvSpPr/>
          <p:nvPr/>
        </p:nvSpPr>
        <p:spPr>
          <a:xfrm>
            <a:off x="11399838" y="5802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842" name="Shape 842"/>
          <p:cNvSpPr/>
          <p:nvPr/>
        </p:nvSpPr>
        <p:spPr>
          <a:xfrm rot="18060000">
            <a:off x="9812507" y="4724384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43" name="Shape 843"/>
          <p:cNvSpPr/>
          <p:nvPr/>
        </p:nvSpPr>
        <p:spPr>
          <a:xfrm rot="18060000">
            <a:off x="9875189" y="4635625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844" name="Shape 844"/>
          <p:cNvSpPr/>
          <p:nvPr/>
        </p:nvSpPr>
        <p:spPr>
          <a:xfrm rot="18060000">
            <a:off x="9942306" y="453896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845" name="Shape 845"/>
          <p:cNvSpPr/>
          <p:nvPr/>
        </p:nvSpPr>
        <p:spPr>
          <a:xfrm>
            <a:off x="10985500" y="4216400"/>
            <a:ext cx="110765" cy="171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6483"/>
                </a:lnTo>
                <a:lnTo>
                  <a:pt x="1970" y="21600"/>
                </a:lnTo>
                <a:lnTo>
                  <a:pt x="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6" name="Shape 846"/>
          <p:cNvSpPr/>
          <p:nvPr/>
        </p:nvSpPr>
        <p:spPr>
          <a:xfrm flipH="1" flipV="1">
            <a:off x="11031538" y="4335462"/>
            <a:ext cx="412751" cy="10271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7" name="Shape 847"/>
          <p:cNvSpPr/>
          <p:nvPr/>
        </p:nvSpPr>
        <p:spPr>
          <a:xfrm rot="18060000">
            <a:off x="10000608" y="4466161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48" name="Shape 848"/>
          <p:cNvSpPr/>
          <p:nvPr/>
        </p:nvSpPr>
        <p:spPr>
          <a:xfrm rot="14880000">
            <a:off x="11192665" y="4747844"/>
            <a:ext cx="152339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49" name="Shape 849"/>
          <p:cNvSpPr/>
          <p:nvPr/>
        </p:nvSpPr>
        <p:spPr>
          <a:xfrm rot="14880000">
            <a:off x="11158597" y="4649442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850" name="Shape 850"/>
          <p:cNvSpPr/>
          <p:nvPr/>
        </p:nvSpPr>
        <p:spPr>
          <a:xfrm rot="14880000">
            <a:off x="11120293" y="4543200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851" name="Shape 851"/>
          <p:cNvSpPr/>
          <p:nvPr/>
        </p:nvSpPr>
        <p:spPr>
          <a:xfrm>
            <a:off x="8928100" y="5200650"/>
            <a:ext cx="145689" cy="158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219" y="0"/>
                </a:lnTo>
                <a:lnTo>
                  <a:pt x="21600" y="9334"/>
                </a:lnTo>
                <a:lnTo>
                  <a:pt x="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2" name="Shape 852"/>
          <p:cNvSpPr/>
          <p:nvPr/>
        </p:nvSpPr>
        <p:spPr>
          <a:xfrm flipH="1">
            <a:off x="9009062" y="3987800"/>
            <a:ext cx="1063626" cy="1273175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 rot="14880000">
            <a:off x="11078036" y="4457623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54" name="Shape 854"/>
          <p:cNvSpPr/>
          <p:nvPr/>
        </p:nvSpPr>
        <p:spPr>
          <a:xfrm rot="7800000">
            <a:off x="9516669" y="4372331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55" name="Shape 855"/>
          <p:cNvSpPr/>
          <p:nvPr/>
        </p:nvSpPr>
        <p:spPr>
          <a:xfrm rot="7800000">
            <a:off x="9455162" y="446252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856" name="Shape 856"/>
          <p:cNvSpPr/>
          <p:nvPr/>
        </p:nvSpPr>
        <p:spPr>
          <a:xfrm rot="7800000">
            <a:off x="9384914" y="4562297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857" name="Shape 857"/>
          <p:cNvSpPr/>
          <p:nvPr/>
        </p:nvSpPr>
        <p:spPr>
          <a:xfrm>
            <a:off x="11998325" y="5192712"/>
            <a:ext cx="129816" cy="167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7215"/>
                </a:lnTo>
                <a:lnTo>
                  <a:pt x="15437" y="0"/>
                </a:lnTo>
                <a:lnTo>
                  <a:pt x="21600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11442700" y="4216400"/>
            <a:ext cx="620714" cy="103346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9" name="Shape 859"/>
          <p:cNvSpPr/>
          <p:nvPr/>
        </p:nvSpPr>
        <p:spPr>
          <a:xfrm rot="7800000">
            <a:off x="9310870" y="4672613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60" name="Shape 860"/>
          <p:cNvSpPr/>
          <p:nvPr/>
        </p:nvSpPr>
        <p:spPr>
          <a:xfrm rot="3540000">
            <a:off x="11641141" y="4483484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61" name="Shape 861"/>
          <p:cNvSpPr/>
          <p:nvPr/>
        </p:nvSpPr>
        <p:spPr>
          <a:xfrm rot="3540000">
            <a:off x="11705411" y="4583355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862" name="Shape 862"/>
          <p:cNvSpPr/>
          <p:nvPr/>
        </p:nvSpPr>
        <p:spPr>
          <a:xfrm rot="3540000">
            <a:off x="11770940" y="468954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863" name="Shape 863"/>
          <p:cNvSpPr/>
          <p:nvPr/>
        </p:nvSpPr>
        <p:spPr>
          <a:xfrm>
            <a:off x="10756900" y="35306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96" y="21600"/>
                </a:lnTo>
                <a:cubicBezTo>
                  <a:pt x="19798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98" y="0"/>
                  <a:pt x="17996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4" name="Shape 864"/>
          <p:cNvSpPr/>
          <p:nvPr/>
        </p:nvSpPr>
        <p:spPr>
          <a:xfrm rot="3540000">
            <a:off x="11829242" y="4808382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865" name="Shape 865"/>
          <p:cNvSpPr/>
          <p:nvPr/>
        </p:nvSpPr>
        <p:spPr>
          <a:xfrm>
            <a:off x="9842500" y="3530600"/>
            <a:ext cx="685441" cy="68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2" y="0"/>
                </a:moveTo>
                <a:cubicBezTo>
                  <a:pt x="1791" y="0"/>
                  <a:pt x="0" y="1791"/>
                  <a:pt x="0" y="3592"/>
                </a:cubicBezTo>
                <a:lnTo>
                  <a:pt x="0" y="17996"/>
                </a:lnTo>
                <a:cubicBezTo>
                  <a:pt x="0" y="19798"/>
                  <a:pt x="1791" y="21600"/>
                  <a:pt x="3592" y="21600"/>
                </a:cubicBezTo>
                <a:lnTo>
                  <a:pt x="17985" y="21600"/>
                </a:lnTo>
                <a:cubicBezTo>
                  <a:pt x="19787" y="21600"/>
                  <a:pt x="21600" y="19798"/>
                  <a:pt x="21600" y="17996"/>
                </a:cubicBezTo>
                <a:lnTo>
                  <a:pt x="21600" y="3592"/>
                </a:lnTo>
                <a:cubicBezTo>
                  <a:pt x="21600" y="1791"/>
                  <a:pt x="19787" y="0"/>
                  <a:pt x="17985" y="0"/>
                </a:cubicBezTo>
                <a:lnTo>
                  <a:pt x="3592" y="0"/>
                </a:lnTo>
              </a:path>
            </a:pathLst>
          </a:custGeom>
          <a:solidFill>
            <a:srgbClr val="00F900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6" name="Shape 866"/>
          <p:cNvSpPr/>
          <p:nvPr/>
        </p:nvSpPr>
        <p:spPr>
          <a:xfrm>
            <a:off x="10839450" y="37433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867" name="Shape 867"/>
          <p:cNvSpPr/>
          <p:nvPr/>
        </p:nvSpPr>
        <p:spPr>
          <a:xfrm>
            <a:off x="9925050" y="37433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Where game architecture comes from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6553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68579" lvl="0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Game software has DNA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It carries the history of the industry within it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In order to understand current games, you need to understand that history</a:t>
            </a:r>
          </a:p>
          <a:p>
            <a:pPr marL="768579" lvl="0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Game software usually evolves incrementally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Game development is generally risk adverse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Game development is on tight schedules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Games generally vary only in minor ways from their immediate predecessors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Everquest: The birth of the Shard</a:t>
            </a:r>
          </a:p>
        </p:txBody>
      </p:sp>
      <p:sp>
        <p:nvSpPr>
          <p:cNvPr id="870" name="Shape 870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61087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966" lvl="0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EQ needed more power</a:t>
            </a:r>
          </a:p>
          <a:p>
            <a:pPr marL="921470" lvl="1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More users</a:t>
            </a:r>
          </a:p>
          <a:p>
            <a:pPr marL="921470" lvl="1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More work per user (3D world)</a:t>
            </a:r>
          </a:p>
          <a:p>
            <a:pPr marL="571966" lvl="0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Solved by clustering</a:t>
            </a:r>
          </a:p>
          <a:p>
            <a:pPr marL="921470" lvl="1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Each Zone runs on its own machine</a:t>
            </a:r>
          </a:p>
          <a:p>
            <a:pPr marL="921470" lvl="1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A cluster of Zone servers makes a single world instance or a“Shard”</a:t>
            </a:r>
          </a:p>
          <a:p>
            <a:pPr marL="921470" lvl="1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World cluster is represented to user as a “server”</a:t>
            </a:r>
          </a:p>
          <a:p>
            <a:pPr marL="1262846" lvl="2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terminology left over from UO</a:t>
            </a:r>
          </a:p>
        </p:txBody>
      </p:sp>
      <p:sp>
        <p:nvSpPr>
          <p:cNvPr id="871" name="Shape 871"/>
          <p:cNvSpPr/>
          <p:nvPr/>
        </p:nvSpPr>
        <p:spPr>
          <a:xfrm>
            <a:off x="7645400" y="2959100"/>
            <a:ext cx="4927600" cy="5715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8229600" y="73929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8489950" y="76596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721" y="21600"/>
                </a:cubicBezTo>
                <a:cubicBezTo>
                  <a:pt x="4526" y="21600"/>
                  <a:pt x="0" y="16843"/>
                  <a:pt x="0" y="10761"/>
                </a:cubicBezTo>
                <a:cubicBezTo>
                  <a:pt x="0" y="467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8489950" y="76596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721" y="21600"/>
                </a:cubicBezTo>
                <a:cubicBezTo>
                  <a:pt x="4526" y="21600"/>
                  <a:pt x="0" y="16843"/>
                  <a:pt x="0" y="10761"/>
                </a:cubicBezTo>
                <a:cubicBezTo>
                  <a:pt x="0" y="4679"/>
                  <a:pt x="4526" y="0"/>
                  <a:pt x="10721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8785225" y="76596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721" y="21600"/>
                </a:cubicBezTo>
                <a:cubicBezTo>
                  <a:pt x="4526" y="21600"/>
                  <a:pt x="0" y="16843"/>
                  <a:pt x="0" y="10761"/>
                </a:cubicBezTo>
                <a:cubicBezTo>
                  <a:pt x="0" y="467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8434387" y="80486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11201400" y="76215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16" y="0"/>
                  <a:pt x="21600" y="4675"/>
                  <a:pt x="21600" y="10796"/>
                </a:cubicBezTo>
                <a:cubicBezTo>
                  <a:pt x="21600" y="16916"/>
                  <a:pt x="16916" y="21600"/>
                  <a:pt x="10796" y="21600"/>
                </a:cubicBezTo>
                <a:cubicBezTo>
                  <a:pt x="4675" y="21600"/>
                  <a:pt x="0" y="16925"/>
                  <a:pt x="0" y="10796"/>
                </a:cubicBezTo>
                <a:cubicBezTo>
                  <a:pt x="0" y="4667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11461750" y="78882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641" y="21600"/>
                </a:cubicBezTo>
                <a:cubicBezTo>
                  <a:pt x="4447" y="21600"/>
                  <a:pt x="0" y="16921"/>
                  <a:pt x="0" y="10761"/>
                </a:cubicBezTo>
                <a:cubicBezTo>
                  <a:pt x="0" y="4601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11757025" y="78882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641" y="21600"/>
                </a:cubicBezTo>
                <a:cubicBezTo>
                  <a:pt x="4447" y="21600"/>
                  <a:pt x="0" y="16921"/>
                  <a:pt x="0" y="10761"/>
                </a:cubicBezTo>
                <a:cubicBezTo>
                  <a:pt x="0" y="4601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11406188" y="82772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9023350" y="6478587"/>
            <a:ext cx="121877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2" name="Shape 882"/>
          <p:cNvSpPr/>
          <p:nvPr/>
        </p:nvSpPr>
        <p:spPr>
          <a:xfrm flipV="1">
            <a:off x="8686800" y="6592887"/>
            <a:ext cx="400050" cy="801688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3" name="Shape 883"/>
          <p:cNvSpPr/>
          <p:nvPr/>
        </p:nvSpPr>
        <p:spPr>
          <a:xfrm rot="17760000">
            <a:off x="8766378" y="696404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884" name="Shape 884"/>
          <p:cNvSpPr/>
          <p:nvPr/>
        </p:nvSpPr>
        <p:spPr>
          <a:xfrm rot="17760000">
            <a:off x="8792066" y="6874183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885" name="Shape 885"/>
          <p:cNvSpPr/>
          <p:nvPr/>
        </p:nvSpPr>
        <p:spPr>
          <a:xfrm rot="17760000">
            <a:off x="8849216" y="6761470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886" name="Shape 886"/>
          <p:cNvSpPr/>
          <p:nvPr/>
        </p:nvSpPr>
        <p:spPr>
          <a:xfrm rot="17760000">
            <a:off x="8904777" y="6648758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887" name="Shape 887"/>
          <p:cNvSpPr/>
          <p:nvPr/>
        </p:nvSpPr>
        <p:spPr>
          <a:xfrm>
            <a:off x="8458200" y="53355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8458200" y="53355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9" name="Shape 889"/>
          <p:cNvSpPr/>
          <p:nvPr/>
        </p:nvSpPr>
        <p:spPr>
          <a:xfrm rot="17760000">
            <a:off x="8964816" y="65671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890" name="Shape 890"/>
          <p:cNvSpPr/>
          <p:nvPr/>
        </p:nvSpPr>
        <p:spPr>
          <a:xfrm>
            <a:off x="11409363" y="6478587"/>
            <a:ext cx="106002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88" y="0"/>
                </a:moveTo>
                <a:lnTo>
                  <a:pt x="21600" y="18980"/>
                </a:lnTo>
                <a:lnTo>
                  <a:pt x="0" y="21600"/>
                </a:lnTo>
                <a:lnTo>
                  <a:pt x="4188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1" name="Shape 891"/>
          <p:cNvSpPr/>
          <p:nvPr/>
        </p:nvSpPr>
        <p:spPr>
          <a:xfrm flipH="1" flipV="1">
            <a:off x="11453813" y="6604000"/>
            <a:ext cx="206376" cy="1019175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8643937" y="57769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893" name="Shape 893"/>
          <p:cNvSpPr/>
          <p:nvPr/>
        </p:nvSpPr>
        <p:spPr>
          <a:xfrm rot="15540000">
            <a:off x="11519596" y="710952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894" name="Shape 894"/>
          <p:cNvSpPr/>
          <p:nvPr/>
        </p:nvSpPr>
        <p:spPr>
          <a:xfrm rot="15540000">
            <a:off x="11498810" y="702487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895" name="Shape 895"/>
          <p:cNvSpPr/>
          <p:nvPr/>
        </p:nvSpPr>
        <p:spPr>
          <a:xfrm rot="15540000">
            <a:off x="11474997" y="69010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896" name="Shape 896"/>
          <p:cNvSpPr/>
          <p:nvPr/>
        </p:nvSpPr>
        <p:spPr>
          <a:xfrm rot="15540000">
            <a:off x="11449597" y="6777222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897" name="Shape 897"/>
          <p:cNvSpPr/>
          <p:nvPr/>
        </p:nvSpPr>
        <p:spPr>
          <a:xfrm>
            <a:off x="10972800" y="53355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8" name="Shape 898"/>
          <p:cNvSpPr/>
          <p:nvPr/>
        </p:nvSpPr>
        <p:spPr>
          <a:xfrm rot="15540000">
            <a:off x="11432283" y="66729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899" name="Shape 899"/>
          <p:cNvSpPr/>
          <p:nvPr/>
        </p:nvSpPr>
        <p:spPr>
          <a:xfrm>
            <a:off x="8458200" y="3276600"/>
            <a:ext cx="15998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0" name="Shape 900"/>
          <p:cNvSpPr/>
          <p:nvPr/>
        </p:nvSpPr>
        <p:spPr>
          <a:xfrm>
            <a:off x="11158538" y="57769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901" name="Shape 901"/>
          <p:cNvSpPr/>
          <p:nvPr/>
        </p:nvSpPr>
        <p:spPr>
          <a:xfrm>
            <a:off x="8997950" y="35909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902" name="Shape 902"/>
          <p:cNvSpPr/>
          <p:nvPr/>
        </p:nvSpPr>
        <p:spPr>
          <a:xfrm>
            <a:off x="9318625" y="4419600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3" name="Shape 903"/>
          <p:cNvSpPr/>
          <p:nvPr/>
        </p:nvSpPr>
        <p:spPr>
          <a:xfrm flipV="1">
            <a:off x="9372600" y="4548187"/>
            <a:ext cx="1589" cy="7889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4" name="Shape 904"/>
          <p:cNvSpPr/>
          <p:nvPr/>
        </p:nvSpPr>
        <p:spPr>
          <a:xfrm>
            <a:off x="8921750" y="38465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  <p:sp>
        <p:nvSpPr>
          <p:cNvPr id="905" name="Shape 905"/>
          <p:cNvSpPr/>
          <p:nvPr/>
        </p:nvSpPr>
        <p:spPr>
          <a:xfrm rot="16200000">
            <a:off x="9295866" y="4666258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06" name="Shape 906"/>
          <p:cNvSpPr/>
          <p:nvPr/>
        </p:nvSpPr>
        <p:spPr>
          <a:xfrm rot="16200000">
            <a:off x="9302118" y="4556620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07" name="Shape 907"/>
          <p:cNvSpPr/>
          <p:nvPr/>
        </p:nvSpPr>
        <p:spPr>
          <a:xfrm rot="16200000">
            <a:off x="9308535" y="44376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08" name="Shape 908"/>
          <p:cNvSpPr/>
          <p:nvPr/>
        </p:nvSpPr>
        <p:spPr>
          <a:xfrm>
            <a:off x="11147425" y="4419600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9" name="Shape 909"/>
          <p:cNvSpPr/>
          <p:nvPr/>
        </p:nvSpPr>
        <p:spPr>
          <a:xfrm flipV="1">
            <a:off x="11201400" y="4548187"/>
            <a:ext cx="1589" cy="7889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10" name="Shape 910"/>
          <p:cNvSpPr/>
          <p:nvPr/>
        </p:nvSpPr>
        <p:spPr>
          <a:xfrm rot="16200000">
            <a:off x="9308535" y="43249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11" name="Shape 911"/>
          <p:cNvSpPr/>
          <p:nvPr/>
        </p:nvSpPr>
        <p:spPr>
          <a:xfrm rot="16200000">
            <a:off x="11124666" y="4666258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12" name="Shape 912"/>
          <p:cNvSpPr/>
          <p:nvPr/>
        </p:nvSpPr>
        <p:spPr>
          <a:xfrm rot="16200000">
            <a:off x="11130918" y="4556620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13" name="Shape 913"/>
          <p:cNvSpPr/>
          <p:nvPr/>
        </p:nvSpPr>
        <p:spPr>
          <a:xfrm rot="16200000">
            <a:off x="11137335" y="44376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14" name="Shape 914"/>
          <p:cNvSpPr/>
          <p:nvPr/>
        </p:nvSpPr>
        <p:spPr>
          <a:xfrm>
            <a:off x="8632825" y="5172075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1" y="21600"/>
                </a:moveTo>
                <a:lnTo>
                  <a:pt x="0" y="0"/>
                </a:lnTo>
                <a:lnTo>
                  <a:pt x="21600" y="0"/>
                </a:lnTo>
                <a:lnTo>
                  <a:pt x="10871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8686800" y="4419600"/>
            <a:ext cx="1588" cy="7858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16" name="Shape 916"/>
          <p:cNvSpPr/>
          <p:nvPr/>
        </p:nvSpPr>
        <p:spPr>
          <a:xfrm rot="16200000">
            <a:off x="11137335" y="43249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17" name="Shape 917"/>
          <p:cNvSpPr/>
          <p:nvPr/>
        </p:nvSpPr>
        <p:spPr>
          <a:xfrm rot="5400000">
            <a:off x="8611195" y="4615396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18" name="Shape 918"/>
          <p:cNvSpPr/>
          <p:nvPr/>
        </p:nvSpPr>
        <p:spPr>
          <a:xfrm rot="5400000">
            <a:off x="8617446" y="472503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19" name="Shape 919"/>
          <p:cNvSpPr/>
          <p:nvPr/>
        </p:nvSpPr>
        <p:spPr>
          <a:xfrm rot="5400000">
            <a:off x="8623864" y="48456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20" name="Shape 920"/>
          <p:cNvSpPr/>
          <p:nvPr/>
        </p:nvSpPr>
        <p:spPr>
          <a:xfrm>
            <a:off x="11833225" y="5172075"/>
            <a:ext cx="107593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21600"/>
                </a:moveTo>
                <a:lnTo>
                  <a:pt x="0" y="0"/>
                </a:lnTo>
                <a:lnTo>
                  <a:pt x="21600" y="0"/>
                </a:lnTo>
                <a:lnTo>
                  <a:pt x="10692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1" name="Shape 921"/>
          <p:cNvSpPr/>
          <p:nvPr/>
        </p:nvSpPr>
        <p:spPr>
          <a:xfrm>
            <a:off x="11887200" y="4419600"/>
            <a:ext cx="1589" cy="7858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2" name="Shape 922"/>
          <p:cNvSpPr/>
          <p:nvPr/>
        </p:nvSpPr>
        <p:spPr>
          <a:xfrm rot="5400000">
            <a:off x="8623864" y="49583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23" name="Shape 923"/>
          <p:cNvSpPr/>
          <p:nvPr/>
        </p:nvSpPr>
        <p:spPr>
          <a:xfrm rot="5400000">
            <a:off x="11811595" y="4615396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24" name="Shape 924"/>
          <p:cNvSpPr/>
          <p:nvPr/>
        </p:nvSpPr>
        <p:spPr>
          <a:xfrm rot="5400000">
            <a:off x="11819434" y="4723445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25" name="Shape 925"/>
          <p:cNvSpPr/>
          <p:nvPr/>
        </p:nvSpPr>
        <p:spPr>
          <a:xfrm rot="5400000">
            <a:off x="11825853" y="484402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26" name="Shape 926"/>
          <p:cNvSpPr/>
          <p:nvPr/>
        </p:nvSpPr>
        <p:spPr>
          <a:xfrm>
            <a:off x="10515600" y="3276600"/>
            <a:ext cx="15998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7" name="Shape 927"/>
          <p:cNvSpPr/>
          <p:nvPr/>
        </p:nvSpPr>
        <p:spPr>
          <a:xfrm rot="5400000">
            <a:off x="11825852" y="4956738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28" name="Shape 928"/>
          <p:cNvSpPr/>
          <p:nvPr/>
        </p:nvSpPr>
        <p:spPr>
          <a:xfrm>
            <a:off x="11055350" y="35909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929" name="Shape 929"/>
          <p:cNvSpPr/>
          <p:nvPr/>
        </p:nvSpPr>
        <p:spPr>
          <a:xfrm>
            <a:off x="10979150" y="38465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Everquest: Further load reduction</a:t>
            </a:r>
          </a:p>
        </p:txBody>
      </p:sp>
      <p:sp>
        <p:nvSpPr>
          <p:cNvPr id="932" name="Shape 932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324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Moved MOB AI to separate servers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Seen as special kind of player by zone server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Other special purpose servers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chat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commerce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physics (CoX)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Issues?</a:t>
            </a:r>
          </a:p>
        </p:txBody>
      </p:sp>
      <p:sp>
        <p:nvSpPr>
          <p:cNvPr id="933" name="Shape 933"/>
          <p:cNvSpPr/>
          <p:nvPr/>
        </p:nvSpPr>
        <p:spPr>
          <a:xfrm>
            <a:off x="6819900" y="3136900"/>
            <a:ext cx="5791200" cy="5715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6407150" y="9544050"/>
            <a:ext cx="2380289" cy="12700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9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900">
                <a:uFill>
                  <a:solidFill/>
                </a:uFill>
              </a:rPr>
              <a:t>                                           </a:t>
            </a:r>
          </a:p>
        </p:txBody>
      </p:sp>
      <p:sp>
        <p:nvSpPr>
          <p:cNvPr id="935" name="Shape 935"/>
          <p:cNvSpPr/>
          <p:nvPr/>
        </p:nvSpPr>
        <p:spPr>
          <a:xfrm>
            <a:off x="7950200" y="75453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8210550" y="78120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721" y="21600"/>
                </a:cubicBezTo>
                <a:cubicBezTo>
                  <a:pt x="4526" y="21600"/>
                  <a:pt x="0" y="16843"/>
                  <a:pt x="0" y="10761"/>
                </a:cubicBezTo>
                <a:cubicBezTo>
                  <a:pt x="0" y="467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8505825" y="78120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721" y="21600"/>
                </a:cubicBezTo>
                <a:cubicBezTo>
                  <a:pt x="4526" y="21600"/>
                  <a:pt x="0" y="16843"/>
                  <a:pt x="0" y="10761"/>
                </a:cubicBezTo>
                <a:cubicBezTo>
                  <a:pt x="0" y="467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8154987" y="82010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9" name="Shape 939"/>
          <p:cNvSpPr/>
          <p:nvPr/>
        </p:nvSpPr>
        <p:spPr>
          <a:xfrm>
            <a:off x="10693400" y="77739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25"/>
                  <a:pt x="0" y="10796"/>
                </a:cubicBezTo>
                <a:cubicBezTo>
                  <a:pt x="0" y="4667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0" name="Shape 940"/>
          <p:cNvSpPr/>
          <p:nvPr/>
        </p:nvSpPr>
        <p:spPr>
          <a:xfrm>
            <a:off x="10953750" y="80406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756" y="0"/>
                  <a:pt x="21600" y="4679"/>
                  <a:pt x="21600" y="10761"/>
                </a:cubicBezTo>
                <a:cubicBezTo>
                  <a:pt x="21600" y="16843"/>
                  <a:pt x="16756" y="21600"/>
                  <a:pt x="10641" y="21600"/>
                </a:cubicBezTo>
                <a:cubicBezTo>
                  <a:pt x="4447" y="21600"/>
                  <a:pt x="0" y="16921"/>
                  <a:pt x="0" y="10761"/>
                </a:cubicBezTo>
                <a:cubicBezTo>
                  <a:pt x="0" y="4601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11249025" y="80406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756" y="0"/>
                  <a:pt x="21600" y="4679"/>
                  <a:pt x="21600" y="10761"/>
                </a:cubicBezTo>
                <a:cubicBezTo>
                  <a:pt x="21600" y="16843"/>
                  <a:pt x="16756" y="21600"/>
                  <a:pt x="10641" y="21600"/>
                </a:cubicBezTo>
                <a:cubicBezTo>
                  <a:pt x="4447" y="21600"/>
                  <a:pt x="0" y="16921"/>
                  <a:pt x="0" y="10761"/>
                </a:cubicBezTo>
                <a:cubicBezTo>
                  <a:pt x="0" y="4601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2" name="Shape 942"/>
          <p:cNvSpPr/>
          <p:nvPr/>
        </p:nvSpPr>
        <p:spPr>
          <a:xfrm>
            <a:off x="10898188" y="84296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99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8515350" y="6630987"/>
            <a:ext cx="121877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4" name="Shape 944"/>
          <p:cNvSpPr/>
          <p:nvPr/>
        </p:nvSpPr>
        <p:spPr>
          <a:xfrm flipV="1">
            <a:off x="8178800" y="6745287"/>
            <a:ext cx="400050" cy="801688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5" name="Shape 945"/>
          <p:cNvSpPr/>
          <p:nvPr/>
        </p:nvSpPr>
        <p:spPr>
          <a:xfrm rot="17760000">
            <a:off x="8258378" y="711644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946" name="Shape 946"/>
          <p:cNvSpPr/>
          <p:nvPr/>
        </p:nvSpPr>
        <p:spPr>
          <a:xfrm rot="17760000">
            <a:off x="8284066" y="7026583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947" name="Shape 947"/>
          <p:cNvSpPr/>
          <p:nvPr/>
        </p:nvSpPr>
        <p:spPr>
          <a:xfrm rot="17760000">
            <a:off x="8341216" y="6913870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948" name="Shape 948"/>
          <p:cNvSpPr/>
          <p:nvPr/>
        </p:nvSpPr>
        <p:spPr>
          <a:xfrm rot="17760000">
            <a:off x="8396777" y="6801158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949" name="Shape 949"/>
          <p:cNvSpPr/>
          <p:nvPr/>
        </p:nvSpPr>
        <p:spPr>
          <a:xfrm>
            <a:off x="7950200" y="5487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0" name="Shape 950"/>
          <p:cNvSpPr/>
          <p:nvPr/>
        </p:nvSpPr>
        <p:spPr>
          <a:xfrm rot="17760000">
            <a:off x="8456816" y="67195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951" name="Shape 951"/>
          <p:cNvSpPr/>
          <p:nvPr/>
        </p:nvSpPr>
        <p:spPr>
          <a:xfrm>
            <a:off x="10901363" y="6630987"/>
            <a:ext cx="106002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88" y="0"/>
                </a:moveTo>
                <a:lnTo>
                  <a:pt x="21600" y="18980"/>
                </a:lnTo>
                <a:lnTo>
                  <a:pt x="0" y="21600"/>
                </a:lnTo>
                <a:lnTo>
                  <a:pt x="4188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 flipH="1" flipV="1">
            <a:off x="10945813" y="6756400"/>
            <a:ext cx="206376" cy="1019175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8135937" y="5929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954" name="Shape 954"/>
          <p:cNvSpPr/>
          <p:nvPr/>
        </p:nvSpPr>
        <p:spPr>
          <a:xfrm rot="15540000">
            <a:off x="11011596" y="726192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955" name="Shape 955"/>
          <p:cNvSpPr/>
          <p:nvPr/>
        </p:nvSpPr>
        <p:spPr>
          <a:xfrm rot="15540000">
            <a:off x="10990810" y="717727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956" name="Shape 956"/>
          <p:cNvSpPr/>
          <p:nvPr/>
        </p:nvSpPr>
        <p:spPr>
          <a:xfrm rot="15540000">
            <a:off x="10966997" y="70534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957" name="Shape 957"/>
          <p:cNvSpPr/>
          <p:nvPr/>
        </p:nvSpPr>
        <p:spPr>
          <a:xfrm rot="15540000">
            <a:off x="10941597" y="6929622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958" name="Shape 958"/>
          <p:cNvSpPr/>
          <p:nvPr/>
        </p:nvSpPr>
        <p:spPr>
          <a:xfrm>
            <a:off x="10693400" y="5487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9" name="Shape 959"/>
          <p:cNvSpPr/>
          <p:nvPr/>
        </p:nvSpPr>
        <p:spPr>
          <a:xfrm rot="15540000">
            <a:off x="10924283" y="68253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960" name="Shape 960"/>
          <p:cNvSpPr/>
          <p:nvPr/>
        </p:nvSpPr>
        <p:spPr>
          <a:xfrm>
            <a:off x="7950200" y="3429000"/>
            <a:ext cx="15998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5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10879138" y="5929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962" name="Shape 962"/>
          <p:cNvSpPr/>
          <p:nvPr/>
        </p:nvSpPr>
        <p:spPr>
          <a:xfrm>
            <a:off x="8489950" y="3743325"/>
            <a:ext cx="2413000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963" name="Shape 963"/>
          <p:cNvSpPr/>
          <p:nvPr/>
        </p:nvSpPr>
        <p:spPr>
          <a:xfrm>
            <a:off x="8810625" y="4572000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4" name="Shape 964"/>
          <p:cNvSpPr/>
          <p:nvPr/>
        </p:nvSpPr>
        <p:spPr>
          <a:xfrm flipV="1">
            <a:off x="8864600" y="4700587"/>
            <a:ext cx="1588" cy="7889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84137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  <p:sp>
        <p:nvSpPr>
          <p:cNvPr id="966" name="Shape 966"/>
          <p:cNvSpPr/>
          <p:nvPr/>
        </p:nvSpPr>
        <p:spPr>
          <a:xfrm rot="16200000">
            <a:off x="8787866" y="4818658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67" name="Shape 967"/>
          <p:cNvSpPr/>
          <p:nvPr/>
        </p:nvSpPr>
        <p:spPr>
          <a:xfrm rot="16200000">
            <a:off x="8794117" y="4709020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68" name="Shape 968"/>
          <p:cNvSpPr/>
          <p:nvPr/>
        </p:nvSpPr>
        <p:spPr>
          <a:xfrm rot="16200000">
            <a:off x="8800535" y="45900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69" name="Shape 969"/>
          <p:cNvSpPr/>
          <p:nvPr/>
        </p:nvSpPr>
        <p:spPr>
          <a:xfrm>
            <a:off x="10639425" y="4572000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1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71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0" name="Shape 970"/>
          <p:cNvSpPr/>
          <p:nvPr/>
        </p:nvSpPr>
        <p:spPr>
          <a:xfrm flipV="1">
            <a:off x="10693400" y="4700587"/>
            <a:ext cx="1589" cy="7889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1" name="Shape 971"/>
          <p:cNvSpPr/>
          <p:nvPr/>
        </p:nvSpPr>
        <p:spPr>
          <a:xfrm rot="16200000">
            <a:off x="8800535" y="44773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72" name="Shape 972"/>
          <p:cNvSpPr/>
          <p:nvPr/>
        </p:nvSpPr>
        <p:spPr>
          <a:xfrm rot="16200000">
            <a:off x="10616666" y="4818658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73" name="Shape 973"/>
          <p:cNvSpPr/>
          <p:nvPr/>
        </p:nvSpPr>
        <p:spPr>
          <a:xfrm rot="16200000">
            <a:off x="10622918" y="4709020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74" name="Shape 974"/>
          <p:cNvSpPr/>
          <p:nvPr/>
        </p:nvSpPr>
        <p:spPr>
          <a:xfrm rot="16200000">
            <a:off x="10629335" y="45900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75" name="Shape 975"/>
          <p:cNvSpPr/>
          <p:nvPr/>
        </p:nvSpPr>
        <p:spPr>
          <a:xfrm>
            <a:off x="8124825" y="5324475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1" y="21600"/>
                </a:moveTo>
                <a:lnTo>
                  <a:pt x="0" y="0"/>
                </a:lnTo>
                <a:lnTo>
                  <a:pt x="21600" y="0"/>
                </a:lnTo>
                <a:lnTo>
                  <a:pt x="10871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6" name="Shape 976"/>
          <p:cNvSpPr/>
          <p:nvPr/>
        </p:nvSpPr>
        <p:spPr>
          <a:xfrm>
            <a:off x="8178800" y="4572000"/>
            <a:ext cx="1588" cy="7858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7" name="Shape 977"/>
          <p:cNvSpPr/>
          <p:nvPr/>
        </p:nvSpPr>
        <p:spPr>
          <a:xfrm rot="16200000">
            <a:off x="10629335" y="44773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78" name="Shape 978"/>
          <p:cNvSpPr/>
          <p:nvPr/>
        </p:nvSpPr>
        <p:spPr>
          <a:xfrm rot="5400000">
            <a:off x="8103195" y="4767796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79" name="Shape 979"/>
          <p:cNvSpPr/>
          <p:nvPr/>
        </p:nvSpPr>
        <p:spPr>
          <a:xfrm rot="5400000">
            <a:off x="8109446" y="487743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80" name="Shape 980"/>
          <p:cNvSpPr/>
          <p:nvPr/>
        </p:nvSpPr>
        <p:spPr>
          <a:xfrm rot="5400000">
            <a:off x="8115864" y="49980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81" name="Shape 981"/>
          <p:cNvSpPr/>
          <p:nvPr/>
        </p:nvSpPr>
        <p:spPr>
          <a:xfrm>
            <a:off x="11325225" y="5324475"/>
            <a:ext cx="107593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21600"/>
                </a:moveTo>
                <a:lnTo>
                  <a:pt x="0" y="0"/>
                </a:lnTo>
                <a:lnTo>
                  <a:pt x="21600" y="0"/>
                </a:lnTo>
                <a:lnTo>
                  <a:pt x="10692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2" name="Shape 982"/>
          <p:cNvSpPr/>
          <p:nvPr/>
        </p:nvSpPr>
        <p:spPr>
          <a:xfrm>
            <a:off x="11379200" y="4572000"/>
            <a:ext cx="1589" cy="7858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3" name="Shape 983"/>
          <p:cNvSpPr/>
          <p:nvPr/>
        </p:nvSpPr>
        <p:spPr>
          <a:xfrm rot="5400000">
            <a:off x="8115864" y="51107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84" name="Shape 984"/>
          <p:cNvSpPr/>
          <p:nvPr/>
        </p:nvSpPr>
        <p:spPr>
          <a:xfrm rot="5400000">
            <a:off x="11303595" y="4767796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85" name="Shape 985"/>
          <p:cNvSpPr/>
          <p:nvPr/>
        </p:nvSpPr>
        <p:spPr>
          <a:xfrm rot="5400000">
            <a:off x="11311434" y="4875845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986" name="Shape 986"/>
          <p:cNvSpPr/>
          <p:nvPr/>
        </p:nvSpPr>
        <p:spPr>
          <a:xfrm rot="5400000">
            <a:off x="11317853" y="499642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987" name="Shape 987"/>
          <p:cNvSpPr/>
          <p:nvPr/>
        </p:nvSpPr>
        <p:spPr>
          <a:xfrm>
            <a:off x="10007600" y="3429000"/>
            <a:ext cx="15998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8" name="Shape 988"/>
          <p:cNvSpPr/>
          <p:nvPr/>
        </p:nvSpPr>
        <p:spPr>
          <a:xfrm rot="5400000">
            <a:off x="11317852" y="5109138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989" name="Shape 989"/>
          <p:cNvSpPr/>
          <p:nvPr/>
        </p:nvSpPr>
        <p:spPr>
          <a:xfrm>
            <a:off x="10547350" y="37433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990" name="Shape 990"/>
          <p:cNvSpPr/>
          <p:nvPr/>
        </p:nvSpPr>
        <p:spPr>
          <a:xfrm>
            <a:off x="7035800" y="3429000"/>
            <a:ext cx="6854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1" name="Shape 991"/>
          <p:cNvSpPr/>
          <p:nvPr/>
        </p:nvSpPr>
        <p:spPr>
          <a:xfrm>
            <a:off x="104711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  <p:sp>
        <p:nvSpPr>
          <p:cNvPr id="992" name="Shape 992"/>
          <p:cNvSpPr/>
          <p:nvPr/>
        </p:nvSpPr>
        <p:spPr>
          <a:xfrm>
            <a:off x="7270750" y="3743325"/>
            <a:ext cx="2286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AI</a:t>
            </a:r>
          </a:p>
        </p:txBody>
      </p:sp>
      <p:sp>
        <p:nvSpPr>
          <p:cNvPr id="993" name="Shape 993"/>
          <p:cNvSpPr/>
          <p:nvPr/>
        </p:nvSpPr>
        <p:spPr>
          <a:xfrm>
            <a:off x="11836400" y="3429000"/>
            <a:ext cx="6854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70421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  <p:sp>
        <p:nvSpPr>
          <p:cNvPr id="995" name="Shape 995"/>
          <p:cNvSpPr/>
          <p:nvPr/>
        </p:nvSpPr>
        <p:spPr>
          <a:xfrm>
            <a:off x="12071350" y="3743325"/>
            <a:ext cx="2286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AI</a:t>
            </a:r>
          </a:p>
        </p:txBody>
      </p:sp>
      <p:sp>
        <p:nvSpPr>
          <p:cNvPr id="996" name="Shape 996"/>
          <p:cNvSpPr/>
          <p:nvPr/>
        </p:nvSpPr>
        <p:spPr>
          <a:xfrm>
            <a:off x="7786687" y="38322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lnTo>
                  <a:pt x="0" y="0"/>
                </a:lnTo>
                <a:lnTo>
                  <a:pt x="21600" y="1080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7" name="Shape 997"/>
          <p:cNvSpPr/>
          <p:nvPr/>
        </p:nvSpPr>
        <p:spPr>
          <a:xfrm>
            <a:off x="7721600" y="3886200"/>
            <a:ext cx="98425" cy="15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8" name="Shape 998"/>
          <p:cNvSpPr/>
          <p:nvPr/>
        </p:nvSpPr>
        <p:spPr>
          <a:xfrm>
            <a:off x="11607800" y="38322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80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9" name="Shape 999"/>
          <p:cNvSpPr/>
          <p:nvPr/>
        </p:nvSpPr>
        <p:spPr>
          <a:xfrm flipH="1">
            <a:off x="11734799" y="3886200"/>
            <a:ext cx="103189" cy="15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118427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Everquest: Further load reduction</a:t>
            </a:r>
          </a:p>
        </p:txBody>
      </p:sp>
      <p:sp>
        <p:nvSpPr>
          <p:cNvPr id="1003" name="Shape 1003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324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Issues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Many single points of failure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Zone server failure means loss of Zone state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Like UO but only partial loss of world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Over-crowded zones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return of the fire marshall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Under utilized zones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Waste of resources</a:t>
            </a:r>
          </a:p>
        </p:txBody>
      </p:sp>
      <p:sp>
        <p:nvSpPr>
          <p:cNvPr id="1004" name="Shape 1004"/>
          <p:cNvSpPr/>
          <p:nvPr/>
        </p:nvSpPr>
        <p:spPr>
          <a:xfrm>
            <a:off x="6819900" y="3136900"/>
            <a:ext cx="5791200" cy="57150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6407150" y="9544050"/>
            <a:ext cx="2380289" cy="12700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9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900">
                <a:uFill>
                  <a:solidFill/>
                </a:uFill>
              </a:rPr>
              <a:t>                                           </a:t>
            </a:r>
          </a:p>
        </p:txBody>
      </p:sp>
      <p:sp>
        <p:nvSpPr>
          <p:cNvPr id="1006" name="Shape 1006"/>
          <p:cNvSpPr/>
          <p:nvPr/>
        </p:nvSpPr>
        <p:spPr>
          <a:xfrm>
            <a:off x="7950200" y="75453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16"/>
                  <a:pt x="0" y="10796"/>
                </a:cubicBezTo>
                <a:cubicBezTo>
                  <a:pt x="0" y="4675"/>
                  <a:pt x="4675" y="0"/>
                  <a:pt x="10796" y="0"/>
                </a:cubicBez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7" name="Shape 1007"/>
          <p:cNvSpPr/>
          <p:nvPr/>
        </p:nvSpPr>
        <p:spPr>
          <a:xfrm>
            <a:off x="8210550" y="78120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721" y="21600"/>
                </a:cubicBezTo>
                <a:cubicBezTo>
                  <a:pt x="4526" y="21600"/>
                  <a:pt x="0" y="16843"/>
                  <a:pt x="0" y="10761"/>
                </a:cubicBezTo>
                <a:cubicBezTo>
                  <a:pt x="0" y="467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8505825" y="78120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21" y="0"/>
                </a:moveTo>
                <a:cubicBezTo>
                  <a:pt x="16835" y="0"/>
                  <a:pt x="21600" y="4679"/>
                  <a:pt x="21600" y="10761"/>
                </a:cubicBezTo>
                <a:cubicBezTo>
                  <a:pt x="21600" y="16843"/>
                  <a:pt x="16835" y="21600"/>
                  <a:pt x="10721" y="21600"/>
                </a:cubicBezTo>
                <a:cubicBezTo>
                  <a:pt x="4526" y="21600"/>
                  <a:pt x="0" y="16843"/>
                  <a:pt x="0" y="10761"/>
                </a:cubicBezTo>
                <a:cubicBezTo>
                  <a:pt x="0" y="4679"/>
                  <a:pt x="4526" y="0"/>
                  <a:pt x="10721" y="0"/>
                </a:cubicBezTo>
              </a:path>
            </a:pathLst>
          </a:custGeom>
          <a:solidFill>
            <a:srgbClr val="E2E095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8154987" y="82010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84" y="21600"/>
                  <a:pt x="14663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0" name="Shape 1010"/>
          <p:cNvSpPr/>
          <p:nvPr/>
        </p:nvSpPr>
        <p:spPr>
          <a:xfrm>
            <a:off x="10693400" y="7773987"/>
            <a:ext cx="914041" cy="914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6" y="0"/>
                </a:moveTo>
                <a:cubicBezTo>
                  <a:pt x="16908" y="0"/>
                  <a:pt x="21600" y="4675"/>
                  <a:pt x="21600" y="10796"/>
                </a:cubicBezTo>
                <a:cubicBezTo>
                  <a:pt x="21600" y="16916"/>
                  <a:pt x="16908" y="21600"/>
                  <a:pt x="10796" y="21600"/>
                </a:cubicBezTo>
                <a:cubicBezTo>
                  <a:pt x="4675" y="21600"/>
                  <a:pt x="0" y="16925"/>
                  <a:pt x="0" y="10796"/>
                </a:cubicBezTo>
                <a:cubicBezTo>
                  <a:pt x="0" y="4667"/>
                  <a:pt x="4675" y="0"/>
                  <a:pt x="10796" y="0"/>
                </a:cubicBez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1" name="Shape 1011"/>
          <p:cNvSpPr/>
          <p:nvPr/>
        </p:nvSpPr>
        <p:spPr>
          <a:xfrm>
            <a:off x="10953750" y="80406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756" y="0"/>
                  <a:pt x="21600" y="4679"/>
                  <a:pt x="21600" y="10761"/>
                </a:cubicBezTo>
                <a:cubicBezTo>
                  <a:pt x="21600" y="16843"/>
                  <a:pt x="16756" y="21600"/>
                  <a:pt x="10641" y="21600"/>
                </a:cubicBezTo>
                <a:cubicBezTo>
                  <a:pt x="4447" y="21600"/>
                  <a:pt x="0" y="16921"/>
                  <a:pt x="0" y="10761"/>
                </a:cubicBezTo>
                <a:cubicBezTo>
                  <a:pt x="0" y="4601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2" name="Shape 1012"/>
          <p:cNvSpPr/>
          <p:nvPr/>
        </p:nvSpPr>
        <p:spPr>
          <a:xfrm>
            <a:off x="11249025" y="8040687"/>
            <a:ext cx="98065" cy="99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41" y="0"/>
                </a:moveTo>
                <a:cubicBezTo>
                  <a:pt x="16756" y="0"/>
                  <a:pt x="21600" y="4679"/>
                  <a:pt x="21600" y="10761"/>
                </a:cubicBezTo>
                <a:cubicBezTo>
                  <a:pt x="21600" y="16843"/>
                  <a:pt x="16756" y="21600"/>
                  <a:pt x="10641" y="21600"/>
                </a:cubicBezTo>
                <a:cubicBezTo>
                  <a:pt x="4447" y="21600"/>
                  <a:pt x="0" y="16921"/>
                  <a:pt x="0" y="10761"/>
                </a:cubicBezTo>
                <a:cubicBezTo>
                  <a:pt x="0" y="4601"/>
                  <a:pt x="4447" y="0"/>
                  <a:pt x="10641" y="0"/>
                </a:cubicBezTo>
              </a:path>
            </a:pathLst>
          </a:custGeom>
          <a:solidFill>
            <a:srgbClr val="94BEE2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10898188" y="8429625"/>
            <a:ext cx="502878" cy="6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6999" y="21600"/>
                  <a:pt x="14678" y="21600"/>
                  <a:pt x="21600" y="0"/>
                </a:cubicBezTo>
              </a:path>
            </a:pathLst>
          </a:custGeom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8515350" y="6630987"/>
            <a:ext cx="121877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177" y="21600"/>
                </a:lnTo>
                <a:lnTo>
                  <a:pt x="0" y="15396"/>
                </a:lnTo>
                <a:lnTo>
                  <a:pt x="21600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5" name="Shape 1015"/>
          <p:cNvSpPr/>
          <p:nvPr/>
        </p:nvSpPr>
        <p:spPr>
          <a:xfrm flipV="1">
            <a:off x="8178800" y="6745287"/>
            <a:ext cx="400050" cy="801688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16" name="Shape 1016"/>
          <p:cNvSpPr/>
          <p:nvPr/>
        </p:nvSpPr>
        <p:spPr>
          <a:xfrm rot="17760000">
            <a:off x="8258378" y="711644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017" name="Shape 1017"/>
          <p:cNvSpPr/>
          <p:nvPr/>
        </p:nvSpPr>
        <p:spPr>
          <a:xfrm rot="17760000">
            <a:off x="8284066" y="7026583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018" name="Shape 1018"/>
          <p:cNvSpPr/>
          <p:nvPr/>
        </p:nvSpPr>
        <p:spPr>
          <a:xfrm rot="17760000">
            <a:off x="8341216" y="6913870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019" name="Shape 1019"/>
          <p:cNvSpPr/>
          <p:nvPr/>
        </p:nvSpPr>
        <p:spPr>
          <a:xfrm rot="17760000">
            <a:off x="8396777" y="6801158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020" name="Shape 1020"/>
          <p:cNvSpPr/>
          <p:nvPr/>
        </p:nvSpPr>
        <p:spPr>
          <a:xfrm>
            <a:off x="7950200" y="5487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FFFDA9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1" name="Shape 1021"/>
          <p:cNvSpPr/>
          <p:nvPr/>
        </p:nvSpPr>
        <p:spPr>
          <a:xfrm rot="17760000">
            <a:off x="8456816" y="6719571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1022" name="Shape 1022"/>
          <p:cNvSpPr/>
          <p:nvPr/>
        </p:nvSpPr>
        <p:spPr>
          <a:xfrm>
            <a:off x="10901363" y="6630987"/>
            <a:ext cx="106002" cy="16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88" y="0"/>
                </a:moveTo>
                <a:lnTo>
                  <a:pt x="21600" y="18980"/>
                </a:lnTo>
                <a:lnTo>
                  <a:pt x="0" y="21600"/>
                </a:lnTo>
                <a:lnTo>
                  <a:pt x="4188" y="0"/>
                </a:lnTo>
              </a:path>
            </a:pathLst>
          </a:custGeom>
          <a:solidFill/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3" name="Shape 1023"/>
          <p:cNvSpPr/>
          <p:nvPr/>
        </p:nvSpPr>
        <p:spPr>
          <a:xfrm flipH="1" flipV="1">
            <a:off x="10945813" y="6756400"/>
            <a:ext cx="206376" cy="1019175"/>
          </a:xfrm>
          <a:prstGeom prst="line">
            <a:avLst/>
          </a:prstGeom>
          <a:ln w="3175">
            <a:solidFill/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8135937" y="5929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1025" name="Shape 1025"/>
          <p:cNvSpPr/>
          <p:nvPr/>
        </p:nvSpPr>
        <p:spPr>
          <a:xfrm rot="15540000">
            <a:off x="11011596" y="7261929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</a:t>
            </a:r>
          </a:p>
        </p:txBody>
      </p:sp>
      <p:sp>
        <p:nvSpPr>
          <p:cNvPr id="1026" name="Shape 1026"/>
          <p:cNvSpPr/>
          <p:nvPr/>
        </p:nvSpPr>
        <p:spPr>
          <a:xfrm rot="15540000">
            <a:off x="10990810" y="7177272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</a:t>
            </a:r>
          </a:p>
        </p:txBody>
      </p:sp>
      <p:sp>
        <p:nvSpPr>
          <p:cNvPr id="1027" name="Shape 1027"/>
          <p:cNvSpPr/>
          <p:nvPr/>
        </p:nvSpPr>
        <p:spPr>
          <a:xfrm rot="15540000">
            <a:off x="10966997" y="7053447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</a:t>
            </a:r>
          </a:p>
        </p:txBody>
      </p:sp>
      <p:sp>
        <p:nvSpPr>
          <p:cNvPr id="1028" name="Shape 1028"/>
          <p:cNvSpPr/>
          <p:nvPr/>
        </p:nvSpPr>
        <p:spPr>
          <a:xfrm rot="15540000">
            <a:off x="10941597" y="6929622"/>
            <a:ext cx="13983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u</a:t>
            </a:r>
          </a:p>
        </p:txBody>
      </p:sp>
      <p:sp>
        <p:nvSpPr>
          <p:cNvPr id="1029" name="Shape 1029"/>
          <p:cNvSpPr/>
          <p:nvPr/>
        </p:nvSpPr>
        <p:spPr>
          <a:xfrm>
            <a:off x="10693400" y="5487987"/>
            <a:ext cx="1371241" cy="114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7" y="21600"/>
                </a:lnTo>
              </a:path>
            </a:pathLst>
          </a:custGeom>
          <a:solidFill>
            <a:srgbClr val="A8D6FF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30" name="Shape 1030"/>
          <p:cNvSpPr/>
          <p:nvPr/>
        </p:nvSpPr>
        <p:spPr>
          <a:xfrm rot="15540000">
            <a:off x="10924283" y="6825366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</a:t>
            </a:r>
          </a:p>
        </p:txBody>
      </p:sp>
      <p:sp>
        <p:nvSpPr>
          <p:cNvPr id="1031" name="Shape 1031"/>
          <p:cNvSpPr/>
          <p:nvPr/>
        </p:nvSpPr>
        <p:spPr>
          <a:xfrm>
            <a:off x="7950200" y="3429000"/>
            <a:ext cx="15998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795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10879138" y="5929312"/>
            <a:ext cx="1016398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tabLst>
                <a:tab pos="723900" algn="l"/>
              </a:tabLst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Local Sim</a:t>
            </a:r>
          </a:p>
        </p:txBody>
      </p:sp>
      <p:sp>
        <p:nvSpPr>
          <p:cNvPr id="1033" name="Shape 1033"/>
          <p:cNvSpPr/>
          <p:nvPr/>
        </p:nvSpPr>
        <p:spPr>
          <a:xfrm>
            <a:off x="8489950" y="3743325"/>
            <a:ext cx="2413000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1034" name="Shape 1034"/>
          <p:cNvSpPr/>
          <p:nvPr/>
        </p:nvSpPr>
        <p:spPr>
          <a:xfrm>
            <a:off x="8810625" y="4572000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35" name="Shape 1035"/>
          <p:cNvSpPr/>
          <p:nvPr/>
        </p:nvSpPr>
        <p:spPr>
          <a:xfrm flipV="1">
            <a:off x="8864600" y="4700587"/>
            <a:ext cx="1588" cy="7889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36" name="Shape 1036"/>
          <p:cNvSpPr/>
          <p:nvPr/>
        </p:nvSpPr>
        <p:spPr>
          <a:xfrm>
            <a:off x="84137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  <p:sp>
        <p:nvSpPr>
          <p:cNvPr id="1037" name="Shape 1037"/>
          <p:cNvSpPr/>
          <p:nvPr/>
        </p:nvSpPr>
        <p:spPr>
          <a:xfrm rot="16200000">
            <a:off x="8787866" y="4818658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38" name="Shape 1038"/>
          <p:cNvSpPr/>
          <p:nvPr/>
        </p:nvSpPr>
        <p:spPr>
          <a:xfrm rot="16200000">
            <a:off x="8794117" y="4709020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1039" name="Shape 1039"/>
          <p:cNvSpPr/>
          <p:nvPr/>
        </p:nvSpPr>
        <p:spPr>
          <a:xfrm rot="16200000">
            <a:off x="8800535" y="45900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1040" name="Shape 1040"/>
          <p:cNvSpPr/>
          <p:nvPr/>
        </p:nvSpPr>
        <p:spPr>
          <a:xfrm>
            <a:off x="10639425" y="4572000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1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71" y="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41" name="Shape 1041"/>
          <p:cNvSpPr/>
          <p:nvPr/>
        </p:nvSpPr>
        <p:spPr>
          <a:xfrm flipV="1">
            <a:off x="10693400" y="4700587"/>
            <a:ext cx="1589" cy="788988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42" name="Shape 1042"/>
          <p:cNvSpPr/>
          <p:nvPr/>
        </p:nvSpPr>
        <p:spPr>
          <a:xfrm rot="16200000">
            <a:off x="8800535" y="44773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43" name="Shape 1043"/>
          <p:cNvSpPr/>
          <p:nvPr/>
        </p:nvSpPr>
        <p:spPr>
          <a:xfrm rot="16200000">
            <a:off x="10616666" y="4818658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44" name="Shape 1044"/>
          <p:cNvSpPr/>
          <p:nvPr/>
        </p:nvSpPr>
        <p:spPr>
          <a:xfrm rot="16200000">
            <a:off x="10622918" y="4709020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1045" name="Shape 1045"/>
          <p:cNvSpPr/>
          <p:nvPr/>
        </p:nvSpPr>
        <p:spPr>
          <a:xfrm rot="16200000">
            <a:off x="10629335" y="45900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1046" name="Shape 1046"/>
          <p:cNvSpPr/>
          <p:nvPr/>
        </p:nvSpPr>
        <p:spPr>
          <a:xfrm>
            <a:off x="8124825" y="5324475"/>
            <a:ext cx="109179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71" y="21600"/>
                </a:moveTo>
                <a:lnTo>
                  <a:pt x="0" y="0"/>
                </a:lnTo>
                <a:lnTo>
                  <a:pt x="21600" y="0"/>
                </a:lnTo>
                <a:lnTo>
                  <a:pt x="10871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47" name="Shape 1047"/>
          <p:cNvSpPr/>
          <p:nvPr/>
        </p:nvSpPr>
        <p:spPr>
          <a:xfrm>
            <a:off x="8178800" y="4572000"/>
            <a:ext cx="1588" cy="7858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48" name="Shape 1048"/>
          <p:cNvSpPr/>
          <p:nvPr/>
        </p:nvSpPr>
        <p:spPr>
          <a:xfrm rot="16200000">
            <a:off x="10629335" y="44773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49" name="Shape 1049"/>
          <p:cNvSpPr/>
          <p:nvPr/>
        </p:nvSpPr>
        <p:spPr>
          <a:xfrm rot="5400000">
            <a:off x="8103195" y="4767796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50" name="Shape 1050"/>
          <p:cNvSpPr/>
          <p:nvPr/>
        </p:nvSpPr>
        <p:spPr>
          <a:xfrm rot="5400000">
            <a:off x="8109446" y="4877431"/>
            <a:ext cx="139837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1051" name="Shape 1051"/>
          <p:cNvSpPr/>
          <p:nvPr/>
        </p:nvSpPr>
        <p:spPr>
          <a:xfrm rot="5400000">
            <a:off x="8115864" y="4998014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1052" name="Shape 1052"/>
          <p:cNvSpPr/>
          <p:nvPr/>
        </p:nvSpPr>
        <p:spPr>
          <a:xfrm>
            <a:off x="11325225" y="5324475"/>
            <a:ext cx="107593" cy="16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21600"/>
                </a:moveTo>
                <a:lnTo>
                  <a:pt x="0" y="0"/>
                </a:lnTo>
                <a:lnTo>
                  <a:pt x="21600" y="0"/>
                </a:lnTo>
                <a:lnTo>
                  <a:pt x="10692" y="21600"/>
                </a:lnTo>
              </a:path>
            </a:pathLst>
          </a:custGeom>
          <a:solidFill>
            <a:srgbClr val="FF9692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11379200" y="4572000"/>
            <a:ext cx="1589" cy="785813"/>
          </a:xfrm>
          <a:prstGeom prst="line">
            <a:avLst/>
          </a:prstGeom>
          <a:ln w="3175">
            <a:solidFill>
              <a:srgbClr val="FF9692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4" name="Shape 1054"/>
          <p:cNvSpPr/>
          <p:nvPr/>
        </p:nvSpPr>
        <p:spPr>
          <a:xfrm rot="5400000">
            <a:off x="8115864" y="5110727"/>
            <a:ext cx="127001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55" name="Shape 1055"/>
          <p:cNvSpPr/>
          <p:nvPr/>
        </p:nvSpPr>
        <p:spPr>
          <a:xfrm rot="5400000">
            <a:off x="11303595" y="4767796"/>
            <a:ext cx="15233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56" name="Shape 1056"/>
          <p:cNvSpPr/>
          <p:nvPr/>
        </p:nvSpPr>
        <p:spPr>
          <a:xfrm rot="5400000">
            <a:off x="11311434" y="4875845"/>
            <a:ext cx="13983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e</a:t>
            </a:r>
          </a:p>
        </p:txBody>
      </p:sp>
      <p:sp>
        <p:nvSpPr>
          <p:cNvPr id="1057" name="Shape 1057"/>
          <p:cNvSpPr/>
          <p:nvPr/>
        </p:nvSpPr>
        <p:spPr>
          <a:xfrm rot="5400000">
            <a:off x="11317853" y="4996426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x</a:t>
            </a:r>
          </a:p>
        </p:txBody>
      </p:sp>
      <p:sp>
        <p:nvSpPr>
          <p:cNvPr id="1058" name="Shape 1058"/>
          <p:cNvSpPr/>
          <p:nvPr/>
        </p:nvSpPr>
        <p:spPr>
          <a:xfrm>
            <a:off x="10007600" y="3429000"/>
            <a:ext cx="15998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9" name="Shape 1059"/>
          <p:cNvSpPr/>
          <p:nvPr/>
        </p:nvSpPr>
        <p:spPr>
          <a:xfrm rot="5400000">
            <a:off x="11317852" y="5109138"/>
            <a:ext cx="127001" cy="259223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AA79"/>
                </a:solidFill>
                <a:uFill>
                  <a:solidFill>
                    <a:srgbClr val="FFAA79"/>
                  </a:solidFill>
                </a:uFill>
              </a:rPr>
              <a:t>t</a:t>
            </a:r>
          </a:p>
        </p:txBody>
      </p:sp>
      <p:sp>
        <p:nvSpPr>
          <p:cNvPr id="1060" name="Shape 1060"/>
          <p:cNvSpPr/>
          <p:nvPr/>
        </p:nvSpPr>
        <p:spPr>
          <a:xfrm>
            <a:off x="10547350" y="3743325"/>
            <a:ext cx="533748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Zone</a:t>
            </a:r>
          </a:p>
        </p:txBody>
      </p:sp>
      <p:sp>
        <p:nvSpPr>
          <p:cNvPr id="1061" name="Shape 1061"/>
          <p:cNvSpPr/>
          <p:nvPr/>
        </p:nvSpPr>
        <p:spPr>
          <a:xfrm>
            <a:off x="7035800" y="3429000"/>
            <a:ext cx="6854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104711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  <p:sp>
        <p:nvSpPr>
          <p:cNvPr id="1063" name="Shape 1063"/>
          <p:cNvSpPr/>
          <p:nvPr/>
        </p:nvSpPr>
        <p:spPr>
          <a:xfrm>
            <a:off x="7270750" y="3743325"/>
            <a:ext cx="2286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AI</a:t>
            </a:r>
          </a:p>
        </p:txBody>
      </p:sp>
      <p:sp>
        <p:nvSpPr>
          <p:cNvPr id="1064" name="Shape 1064"/>
          <p:cNvSpPr/>
          <p:nvPr/>
        </p:nvSpPr>
        <p:spPr>
          <a:xfrm>
            <a:off x="11836400" y="3429000"/>
            <a:ext cx="685441" cy="11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  <a:lnTo>
                  <a:pt x="10800" y="21600"/>
                </a:lnTo>
              </a:path>
            </a:pathLst>
          </a:custGeom>
          <a:solidFill>
            <a:srgbClr val="AA7FD6"/>
          </a:solidFill>
          <a:ln>
            <a:solidFill>
              <a:srgbClr val="FFAA79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70421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  <p:sp>
        <p:nvSpPr>
          <p:cNvPr id="1066" name="Shape 1066"/>
          <p:cNvSpPr/>
          <p:nvPr/>
        </p:nvSpPr>
        <p:spPr>
          <a:xfrm>
            <a:off x="12071350" y="3743325"/>
            <a:ext cx="228687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AI</a:t>
            </a:r>
          </a:p>
        </p:txBody>
      </p:sp>
      <p:sp>
        <p:nvSpPr>
          <p:cNvPr id="1067" name="Shape 1067"/>
          <p:cNvSpPr/>
          <p:nvPr/>
        </p:nvSpPr>
        <p:spPr>
          <a:xfrm>
            <a:off x="7786687" y="38322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0" y="21600"/>
                </a:lnTo>
                <a:lnTo>
                  <a:pt x="0" y="0"/>
                </a:lnTo>
                <a:lnTo>
                  <a:pt x="21600" y="1080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68" name="Shape 1068"/>
          <p:cNvSpPr/>
          <p:nvPr/>
        </p:nvSpPr>
        <p:spPr>
          <a:xfrm>
            <a:off x="7721600" y="3886200"/>
            <a:ext cx="98425" cy="15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11607800" y="3832225"/>
            <a:ext cx="163153" cy="10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800"/>
                </a:lnTo>
              </a:path>
            </a:pathLst>
          </a:custGeom>
          <a:solidFill>
            <a:srgbClr val="FFAA79"/>
          </a:solidFill>
          <a:ln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0" name="Shape 1070"/>
          <p:cNvSpPr/>
          <p:nvPr/>
        </p:nvSpPr>
        <p:spPr>
          <a:xfrm flipH="1">
            <a:off x="11734799" y="3886200"/>
            <a:ext cx="103189" cy="1589"/>
          </a:xfrm>
          <a:prstGeom prst="line">
            <a:avLst/>
          </a:prstGeom>
          <a:ln w="3175">
            <a:solidFill>
              <a:srgbClr val="FFAA79"/>
            </a:solidFill>
            <a:round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1" name="Shape 1071"/>
          <p:cNvSpPr/>
          <p:nvPr/>
        </p:nvSpPr>
        <p:spPr>
          <a:xfrm>
            <a:off x="11842750" y="3998913"/>
            <a:ext cx="685999" cy="259222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lnSpc>
                <a:spcPct val="93000"/>
              </a:lnSpc>
              <a:buClr>
                <a:srgbClr val="000000"/>
              </a:buClr>
              <a:buFont typeface="Arial"/>
              <a:defRPr sz="18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Server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411479">
              <a:defRPr sz="1800">
                <a:solidFill>
                  <a:srgbClr val="000000"/>
                </a:solidFill>
              </a:defRPr>
            </a:pPr>
            <a:r>
              <a:rPr sz="6479">
                <a:solidFill>
                  <a:srgbClr val="FFFFFF"/>
                </a:solidFill>
              </a:rPr>
              <a:t>Phantasy Star Online:</a:t>
            </a:r>
          </a:p>
          <a:p>
            <a:pPr lvl="0" defTabSz="411479">
              <a:defRPr sz="1800">
                <a:solidFill>
                  <a:srgbClr val="000000"/>
                </a:solidFill>
              </a:defRPr>
            </a:pPr>
            <a:r>
              <a:rPr sz="6479">
                <a:solidFill>
                  <a:srgbClr val="FFFFFF"/>
                </a:solidFill>
              </a:rPr>
              <a:t>Return of the Virtual Room</a:t>
            </a:r>
          </a:p>
        </p:txBody>
      </p:sp>
      <p:sp>
        <p:nvSpPr>
          <p:cNvPr id="1074" name="Shape 1074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6388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3461" lvl="0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Question: Can we do better scaling then shards?</a:t>
            </a:r>
          </a:p>
          <a:p>
            <a:pPr marL="643461" lvl="0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PSO Answer: Mission Instancing</a:t>
            </a:r>
          </a:p>
          <a:p>
            <a:pPr marL="1036654" lvl="1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Limited functionality fixed zone “hubs”</a:t>
            </a:r>
          </a:p>
          <a:p>
            <a:pPr marL="1420702" lvl="2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chat</a:t>
            </a:r>
          </a:p>
          <a:p>
            <a:pPr marL="1420702" lvl="2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create party</a:t>
            </a:r>
          </a:p>
          <a:p>
            <a:pPr marL="1420702" lvl="2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get mission</a:t>
            </a:r>
          </a:p>
          <a:p>
            <a:pPr marL="1036654" lvl="1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Mission is virtual zone</a:t>
            </a:r>
          </a:p>
          <a:p>
            <a:pPr marL="1420702" lvl="2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process created on a random machine from a pool of zone servers</a:t>
            </a:r>
          </a:p>
          <a:p>
            <a:pPr marL="1420702" lvl="2" indent="-314277" defTabSz="329184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FFFFFF"/>
                </a:solidFill>
              </a:rPr>
              <a:t>exists until end of mission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MMORPGs Today</a:t>
            </a:r>
          </a:p>
        </p:txBody>
      </p:sp>
      <p:sp>
        <p:nvSpPr>
          <p:cNvPr id="1077" name="Shape 10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Heavily instanced worlds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Little to no permanent zones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Special servers for chat and commerce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Special servers for statistical tracking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Some challenges facing online games today</a:t>
            </a:r>
          </a:p>
        </p:txBody>
      </p:sp>
      <p:sp>
        <p:nvSpPr>
          <p:cNvPr id="1080" name="Shape 10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Scale continues to increase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Player demands continually grow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Revenue per user on decline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Subscription model under siege from “f2P” and “no monthly fee” games</a:t>
            </a:r>
          </a:p>
          <a:p>
            <a:pPr marL="1479897" lvl="2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GW2 may be the nail in the coffin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Micro-transaction revenues over-hyped and under-performing</a:t>
            </a:r>
          </a:p>
          <a:p>
            <a:pPr marL="1479897" lvl="2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Zynga, at its best, made $1/user/year in profit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 where can we go from here?</a:t>
            </a:r>
          </a:p>
        </p:txBody>
      </p:sp>
      <p:sp>
        <p:nvSpPr>
          <p:cNvPr id="1083" name="Shape 10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rethinking the role of the server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instead of simulating all game state, act as game communication auditor/verifier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“Rules cop”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comes from F2P side of the world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can scale much better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relaxes real-time constraints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BUT is much more complex to implement and has greater risks of security holes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Technology of the Internet</a:t>
            </a:r>
          </a:p>
        </p:txBody>
      </p:sp>
      <p:sp>
        <p:nvSpPr>
          <p:cNvPr id="1086" name="Shape 10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How the internet works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internet is NOT the web</a:t>
            </a:r>
          </a:p>
        </p:txBody>
      </p:sp>
      <p:sp>
        <p:nvSpPr>
          <p:cNvPr id="1089" name="Shape 1089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47117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A phone is not a telecommunication network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Phones use telecommunication networks to communicate information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The web is made of web servers and web browsers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Web servers and browsers use the internet to communicate information</a:t>
            </a:r>
          </a:p>
        </p:txBody>
      </p:sp>
      <p:sp>
        <p:nvSpPr>
          <p:cNvPr id="1090" name="Shape 1090"/>
          <p:cNvSpPr/>
          <p:nvPr/>
        </p:nvSpPr>
        <p:spPr>
          <a:xfrm>
            <a:off x="6819899" y="3403600"/>
            <a:ext cx="4927602" cy="4406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FFFFFF"/>
          </a:solidFill>
          <a:ln w="635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pic>
        <p:nvPicPr>
          <p:cNvPr id="1091" name="sf1005-spiderweb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2400" y="3987800"/>
            <a:ext cx="3050722" cy="29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2" name="Shape 1092"/>
          <p:cNvSpPr/>
          <p:nvPr/>
        </p:nvSpPr>
        <p:spPr>
          <a:xfrm flipH="1">
            <a:off x="7658249" y="3970486"/>
            <a:ext cx="3249415" cy="3176142"/>
          </a:xfrm>
          <a:prstGeom prst="line">
            <a:avLst/>
          </a:prstGeom>
          <a:ln w="762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 what is the internet?</a:t>
            </a:r>
          </a:p>
        </p:txBody>
      </p:sp>
      <p:sp>
        <p:nvSpPr>
          <p:cNvPr id="1095" name="Shape 10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Thoughts? Whats it made of?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Single Player Game Architecture 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Game Loop, A Review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48055">
              <a:defRPr sz="70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56">
                <a:solidFill>
                  <a:srgbClr val="FFFFFF"/>
                </a:solidFill>
              </a:rPr>
              <a:t>The internet is a set of interconnected computers</a:t>
            </a:r>
          </a:p>
        </p:txBody>
      </p:sp>
      <p:sp>
        <p:nvSpPr>
          <p:cNvPr id="1098" name="Shape 10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Computers pass data of in a relay-race manner across a variety of data carriers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Telephone lines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Microwave links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Satellite links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etc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Simplified view of the Internet</a:t>
            </a:r>
          </a:p>
        </p:txBody>
      </p:sp>
      <p:sp>
        <p:nvSpPr>
          <p:cNvPr id="1101" name="Shape 1101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4991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Two kinds of computers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client computers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routers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Data “hops” from one router to the next until it reaches its destination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 Multiple possible routes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Can watch it travel</a:t>
            </a:r>
          </a:p>
          <a:p>
            <a:pPr marL="1302310" lvl="2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traceroute in Unix</a:t>
            </a:r>
          </a:p>
          <a:p>
            <a:pPr marL="1302310" lvl="2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tracert in windows</a:t>
            </a:r>
          </a:p>
        </p:txBody>
      </p:sp>
      <p:pic>
        <p:nvPicPr>
          <p:cNvPr id="1102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600" y="4218030"/>
            <a:ext cx="5638800" cy="2173246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IP and Packets</a:t>
            </a:r>
          </a:p>
        </p:txBody>
      </p:sp>
      <p:sp>
        <p:nvSpPr>
          <p:cNvPr id="1105" name="Shape 1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IP stands for Internet Protocol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agreed upon language of routers and clients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Every computer on the internet has an IP Address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Unique number that identifies it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Of the form xxx.xxx.xxx.xxx (IP4)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IP addresses are hierarchical</a:t>
            </a:r>
          </a:p>
        </p:txBody>
      </p:sp>
      <p:sp>
        <p:nvSpPr>
          <p:cNvPr id="1108" name="Shape 1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Kind of like your home address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Analogy only</a:t>
            </a:r>
            <a:r>
              <a:rPr sz="3600">
                <a:solidFill>
                  <a:srgbClr val="FFFFFF"/>
                </a:solidFill>
              </a:rPr>
              <a:t>: country.city.street.number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Why order it this way?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Hint: How do you go to someone’s house on the same block?  How about in a different city in the same country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Network Names</a:t>
            </a:r>
          </a:p>
        </p:txBody>
      </p:sp>
      <p:sp>
        <p:nvSpPr>
          <p:cNvPr id="1111" name="Shape 1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You don’t (usually)connect to an ip address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eg  119.212.32.21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You connect to a name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eg </a:t>
            </a:r>
            <a:r>
              <a:rPr sz="3600" u="sng">
                <a:solidFill>
                  <a:srgbClr val="FFFFFF"/>
                </a:solidFill>
                <a:hlinkClick r:id="rId3"/>
              </a:rPr>
              <a:t>www.facebook.com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How does that become an IP address?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Domain Name System (DNS)</a:t>
            </a:r>
          </a:p>
        </p:txBody>
      </p:sp>
      <p:sp>
        <p:nvSpPr>
          <p:cNvPr id="1114" name="Shape 1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Every destination on the internet is served by a DNS registration sever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maps names to IP addresses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DNS servers tell neighboring DNS servers about their registered servers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every DNS server has at least 2 neighbors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“flood-fills” information on all names over the net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loose, redundant system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very reliable, but takes time to propagate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Passing data on the internet</a:t>
            </a:r>
          </a:p>
        </p:txBody>
      </p:sp>
      <p:sp>
        <p:nvSpPr>
          <p:cNvPr id="1117" name="Shape 1117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499100" cy="574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966" lvl="0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The act of finding a destination computer is called routing</a:t>
            </a:r>
          </a:p>
          <a:p>
            <a:pPr marL="571966" lvl="0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Every machine knows who its neighbors are (called “peers”)</a:t>
            </a:r>
          </a:p>
          <a:p>
            <a:pPr marL="571966" lvl="0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Machines are arranged hierarchically according to IP</a:t>
            </a:r>
          </a:p>
          <a:p>
            <a:pPr marL="571966" lvl="0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Data passed to next machine “more local’ to destination address.</a:t>
            </a:r>
          </a:p>
          <a:p>
            <a:pPr marL="921470" lvl="1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could be more then one</a:t>
            </a:r>
          </a:p>
          <a:p>
            <a:pPr marL="921470" lvl="1" indent="-279358" defTabSz="292607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4">
                <a:solidFill>
                  <a:srgbClr val="FFFFFF"/>
                </a:solidFill>
              </a:rPr>
              <a:t>redundancy deliberate for reliability</a:t>
            </a:r>
          </a:p>
        </p:txBody>
      </p:sp>
      <p:pic>
        <p:nvPicPr>
          <p:cNvPr id="1118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600" y="4218030"/>
            <a:ext cx="5638800" cy="2173246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Sometimes, data doesn’t arrive</a:t>
            </a:r>
          </a:p>
        </p:txBody>
      </p:sp>
      <p:sp>
        <p:nvSpPr>
          <p:cNvPr id="1121" name="Shape 1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Internet is inherently </a:t>
            </a:r>
            <a:r>
              <a:rPr sz="2700" b="1">
                <a:solidFill>
                  <a:srgbClr val="FFFFFF"/>
                </a:solidFill>
              </a:rPr>
              <a:t>unreliable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Data can get lost in transit</a:t>
            </a:r>
          </a:p>
          <a:p>
            <a:pPr marL="670272" lvl="0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How might data get lost?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Router failure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Carrier failure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Carrier partial failure (garbled data)</a:t>
            </a:r>
          </a:p>
          <a:p>
            <a:pPr marL="1079847" lvl="1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Router overload</a:t>
            </a:r>
          </a:p>
          <a:p>
            <a:pPr marL="1479897" lvl="2" indent="-327372" defTabSz="34290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dropped from queue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Sometimes data arrives out of order</a:t>
            </a:r>
          </a:p>
        </p:txBody>
      </p:sp>
      <p:sp>
        <p:nvSpPr>
          <p:cNvPr id="1124" name="Shape 1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Sent byte[] A, then byte[] B, then byte[] C all to same destination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Arrive in the order B,C,A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Why?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Sometimes data arrives out of order</a:t>
            </a:r>
          </a:p>
        </p:txBody>
      </p:sp>
      <p:sp>
        <p:nvSpPr>
          <p:cNvPr id="1127" name="Shape 1127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321300" cy="57404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Recall that there are multiple routes from sender to receiver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Some routes are faster then others</a:t>
            </a:r>
          </a:p>
        </p:txBody>
      </p:sp>
      <p:pic>
        <p:nvPicPr>
          <p:cNvPr id="1128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2600" y="4218030"/>
            <a:ext cx="5638800" cy="2173246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In the beginning...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1778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primordial ooze of games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BASIC “guess the number”</a:t>
            </a:r>
          </a:p>
        </p:txBody>
      </p:sp>
      <p:sp>
        <p:nvSpPr>
          <p:cNvPr id="55" name="Shape 55"/>
          <p:cNvSpPr/>
          <p:nvPr/>
        </p:nvSpPr>
        <p:spPr>
          <a:xfrm>
            <a:off x="2413728" y="5080000"/>
            <a:ext cx="8345241" cy="4152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10 N = INT(RND(1)*100+1)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20 PRINT “Guess a number between 1 and 100”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30 INPUT G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40 IF G = N GOTO 100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50 IF G &lt; N GOTO 80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60 PRINT “Too high, guess again”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70 GOTO 30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80 PRINT “Too low, guess again”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90 GOTO 30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100 PRINT “You got it!”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110 END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Shape 1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For thursday</a:t>
            </a:r>
          </a:p>
        </p:txBody>
      </p:sp>
      <p:sp>
        <p:nvSpPr>
          <p:cNvPr id="1131" name="Shape 1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Packets and Making the Internet Reliable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LAMP stack and Facebook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Internet: Part 2</a:t>
            </a:r>
          </a:p>
        </p:txBody>
      </p:sp>
      <p:sp>
        <p:nvSpPr>
          <p:cNvPr id="1134" name="Shape 1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Making the Internet Reliable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LAMP and Facebook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Making the internet reliable</a:t>
            </a:r>
          </a:p>
        </p:txBody>
      </p:sp>
      <p:sp>
        <p:nvSpPr>
          <p:cNvPr id="1137" name="Shape 1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For many applications, in order and guaranteed delivery of data are important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TCP/IP is a packet protocol on top of IP that supports this behavior.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is a packet?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Packets</a:t>
            </a:r>
          </a:p>
        </p:txBody>
      </p:sp>
      <p:sp>
        <p:nvSpPr>
          <p:cNvPr id="1140" name="Shape 1140"/>
          <p:cNvSpPr>
            <a:spLocks noGrp="1"/>
          </p:cNvSpPr>
          <p:nvPr>
            <p:ph type="body" idx="1"/>
          </p:nvPr>
        </p:nvSpPr>
        <p:spPr>
          <a:xfrm>
            <a:off x="1270000" y="2235200"/>
            <a:ext cx="10464800" cy="645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Fundamental unit of IO on the internet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Header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Generally has an op-code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Might have other info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Sender and receiver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Packet size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etc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Payload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The data being sent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0 or more fields</a:t>
            </a:r>
          </a:p>
          <a:p>
            <a:pPr marL="1243114" lvl="2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Can be 0 if no more info then the op-code is needed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Packet Protocol</a:t>
            </a:r>
          </a:p>
        </p:txBody>
      </p:sp>
      <p:sp>
        <p:nvSpPr>
          <p:cNvPr id="1143" name="Shape 1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 definition of a set of related valid packets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Generally defines header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May define one or more structured payloads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typically as “fields”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Nested Protocols</a:t>
            </a:r>
          </a:p>
        </p:txBody>
      </p:sp>
      <p:sp>
        <p:nvSpPr>
          <p:cNvPr id="1146" name="Shape 1146"/>
          <p:cNvSpPr>
            <a:spLocks noGrp="1"/>
          </p:cNvSpPr>
          <p:nvPr>
            <p:ph type="body" idx="1"/>
          </p:nvPr>
        </p:nvSpPr>
        <p:spPr>
          <a:xfrm>
            <a:off x="1270000" y="2273300"/>
            <a:ext cx="10464800" cy="6413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31138" lvl="0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A packet is just a structured hunk of bytes</a:t>
            </a:r>
          </a:p>
          <a:p>
            <a:pPr marL="831138" lvl="0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A packet protocol can define the payload of one of its packets to be all the bytes of a packet from another protocol</a:t>
            </a:r>
          </a:p>
          <a:p>
            <a:pPr marL="831138" lvl="0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Typically outer packet is processed and then payload is passed to logic that processes payload as a complete packet of inner protocol.</a:t>
            </a:r>
          </a:p>
          <a:p>
            <a:pPr marL="831138" lvl="0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Sort of like inheritance for data</a:t>
            </a:r>
          </a:p>
          <a:p>
            <a:pPr marL="831138" lvl="0" indent="-405942" defTabSz="425195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>
                <a:solidFill>
                  <a:srgbClr val="FFFFFF"/>
                </a:solidFill>
              </a:rPr>
              <a:t>Can be many layers deep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IP is the basic protocol of data transfer</a:t>
            </a:r>
          </a:p>
        </p:txBody>
      </p:sp>
      <p:sp>
        <p:nvSpPr>
          <p:cNvPr id="1149" name="Shape 1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Does pretty much everything we’ve discussed so far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UDP is a simple nested protocol</a:t>
            </a:r>
          </a:p>
        </p:txBody>
      </p:sp>
      <p:sp>
        <p:nvSpPr>
          <p:cNvPr id="1152" name="Shape 1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84760" lvl="0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The payload of a UDP packet  is an IP packet</a:t>
            </a:r>
          </a:p>
          <a:p>
            <a:pPr marL="884760" lvl="0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UDP header adds some error detection to ensure that we know if a packet arrives mangled.</a:t>
            </a:r>
          </a:p>
          <a:p>
            <a:pPr marL="884760" lvl="0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A Datagram protocol (unconnected)</a:t>
            </a:r>
          </a:p>
          <a:p>
            <a:pPr marL="1425399" lvl="1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Still unordered</a:t>
            </a:r>
          </a:p>
          <a:p>
            <a:pPr marL="1425399" lvl="1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Stil unreliable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TCP/IP is another nested protocol</a:t>
            </a:r>
          </a:p>
        </p:txBody>
      </p:sp>
      <p:sp>
        <p:nvSpPr>
          <p:cNvPr id="1155" name="Shape 1155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627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8146" lvl="0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TCP/IP Payload is an IP packet</a:t>
            </a:r>
          </a:p>
          <a:p>
            <a:pPr marL="1108643" lvl="1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Header says where packet came from and  is going to, size of data,etc</a:t>
            </a:r>
          </a:p>
          <a:p>
            <a:pPr marL="1108643" lvl="1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Payload of IP packet is transmitted bytes</a:t>
            </a:r>
          </a:p>
          <a:p>
            <a:pPr marL="688146" lvl="0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TCP/IP Header contains reliability information</a:t>
            </a:r>
          </a:p>
          <a:p>
            <a:pPr marL="1108643" lvl="1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Packet count</a:t>
            </a:r>
          </a:p>
          <a:p>
            <a:pPr marL="688146" lvl="0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A Stream protocol (connected)</a:t>
            </a:r>
          </a:p>
          <a:p>
            <a:pPr marL="1108643" lvl="1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Ordered</a:t>
            </a:r>
          </a:p>
          <a:p>
            <a:pPr marL="1108643" lvl="1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Reliable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Overly Simplified TCP/IP Logic</a:t>
            </a:r>
          </a:p>
        </p:txBody>
      </p:sp>
      <p:sp>
        <p:nvSpPr>
          <p:cNvPr id="1158" name="Shape 1158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6007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TCP/IP has evolved over 30 years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Complex algorithm that balances reliability and performance with needs of the network.</a:t>
            </a:r>
          </a:p>
          <a:p>
            <a:pPr marL="616651" lvl="0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In a way-overly simplified form: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Each packet in a stream has a monotonically increasing packet number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If a packet is received that has a packet number more then last packet number +1, we lost one</a:t>
            </a:r>
          </a:p>
          <a:p>
            <a:pPr marL="1361506" lvl="2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Hold onto this packet and don’t deliver until after lost ones have been delivered</a:t>
            </a:r>
          </a:p>
          <a:p>
            <a:pPr marL="993460" lvl="1" indent="-301183" defTabSz="315468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FFFFFF"/>
                </a:solidFill>
              </a:rPr>
              <a:t>Send a request back to sender to resend lost packets.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Contains all the “organs” of a modern game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270000" y="2628900"/>
            <a:ext cx="10464800" cy="254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14957" lvl="0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The Game Loop</a:t>
            </a:r>
          </a:p>
          <a:p>
            <a:pPr marL="1151837" lvl="1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First, initialize game state</a:t>
            </a:r>
            <a:br>
              <a:rPr sz="2880">
                <a:solidFill>
                  <a:srgbClr val="FFFFFF"/>
                </a:solidFill>
              </a:rPr>
            </a:br>
            <a:endParaRPr sz="2880">
              <a:solidFill>
                <a:srgbClr val="FFFFFF"/>
              </a:solidFill>
            </a:endParaRPr>
          </a:p>
          <a:p>
            <a:pPr marL="1151837" lvl="1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Now loop around </a:t>
            </a:r>
            <a:r>
              <a:rPr sz="2880">
                <a:solidFill>
                  <a:srgbClr val="00C7FC"/>
                </a:solidFill>
              </a:rPr>
              <a:t>update</a:t>
            </a:r>
            <a:r>
              <a:rPr sz="2880">
                <a:solidFill>
                  <a:srgbClr val="FFFFFF"/>
                </a:solidFill>
              </a:rPr>
              <a:t> and </a:t>
            </a:r>
            <a:r>
              <a:rPr sz="2880">
                <a:solidFill>
                  <a:srgbClr val="FF6251"/>
                </a:solidFill>
              </a:rPr>
              <a:t>render</a:t>
            </a:r>
          </a:p>
        </p:txBody>
      </p:sp>
      <p:sp>
        <p:nvSpPr>
          <p:cNvPr id="59" name="Shape 59"/>
          <p:cNvSpPr/>
          <p:nvPr/>
        </p:nvSpPr>
        <p:spPr>
          <a:xfrm>
            <a:off x="2789916" y="3987800"/>
            <a:ext cx="5144320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36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10 N = INT(RND(1)*100 + 1)</a:t>
            </a:r>
          </a:p>
        </p:txBody>
      </p:sp>
      <p:sp>
        <p:nvSpPr>
          <p:cNvPr id="60" name="Shape 60"/>
          <p:cNvSpPr/>
          <p:nvPr/>
        </p:nvSpPr>
        <p:spPr>
          <a:xfrm>
            <a:off x="2756628" y="5187950"/>
            <a:ext cx="8345241" cy="378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>
                <a:solidFill>
                  <a:srgbClr val="FF4013"/>
                </a:solidFill>
                <a:latin typeface="Courier"/>
                <a:ea typeface="Courier"/>
                <a:cs typeface="Courier"/>
                <a:sym typeface="Courier"/>
              </a:rPr>
              <a:t>20 PRINT “Guess a number between 1 and 100”</a:t>
            </a:r>
            <a:endParaRPr sz="2400">
              <a:solidFill>
                <a:srgbClr val="23232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>
                <a:solidFill>
                  <a:srgbClr val="3A88FE"/>
                </a:solidFill>
                <a:latin typeface="Courier"/>
                <a:ea typeface="Courier"/>
                <a:cs typeface="Courier"/>
                <a:sym typeface="Courier"/>
              </a:rPr>
              <a:t>30 INPUT G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3A88FE"/>
                </a:solidFill>
                <a:latin typeface="Courier"/>
                <a:ea typeface="Courier"/>
                <a:cs typeface="Courier"/>
                <a:sym typeface="Courier"/>
              </a:rPr>
              <a:t> 40 IF G = N GOTO 100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3A88FE"/>
                </a:solidFill>
                <a:latin typeface="Courier"/>
                <a:ea typeface="Courier"/>
                <a:cs typeface="Courier"/>
                <a:sym typeface="Courier"/>
              </a:rPr>
              <a:t> 50 IF G &lt; N GOTO 80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>
                <a:solidFill>
                  <a:srgbClr val="FF4013"/>
                </a:solidFill>
                <a:latin typeface="Courier"/>
                <a:ea typeface="Courier"/>
                <a:cs typeface="Courier"/>
                <a:sym typeface="Courier"/>
              </a:rPr>
              <a:t>60 PRINT “Too high, guess again”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>
                <a:solidFill>
                  <a:srgbClr val="3A88FE"/>
                </a:solidFill>
                <a:latin typeface="Courier"/>
                <a:ea typeface="Courier"/>
                <a:cs typeface="Courier"/>
                <a:sym typeface="Courier"/>
              </a:rPr>
              <a:t>70 GOTO 30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>
                <a:solidFill>
                  <a:srgbClr val="FF4013"/>
                </a:solidFill>
                <a:latin typeface="Courier"/>
                <a:ea typeface="Courier"/>
                <a:cs typeface="Courier"/>
                <a:sym typeface="Courier"/>
              </a:rPr>
              <a:t>80 PRINT “Too low, guess again”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232323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>
                <a:solidFill>
                  <a:srgbClr val="3A88FE"/>
                </a:solidFill>
                <a:latin typeface="Courier"/>
                <a:ea typeface="Courier"/>
                <a:cs typeface="Courier"/>
                <a:sym typeface="Courier"/>
              </a:rPr>
              <a:t>90 GOTO 30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3A88FE"/>
                </a:solidFill>
                <a:latin typeface="Courier"/>
                <a:ea typeface="Courier"/>
                <a:cs typeface="Courier"/>
                <a:sym typeface="Courier"/>
              </a:rPr>
              <a:t> 100 PRINT “You got it!”</a:t>
            </a:r>
          </a:p>
          <a:p>
            <a:pPr lvl="0" algn="l" defTabSz="457200">
              <a:defRPr sz="1800"/>
            </a:pPr>
            <a:r>
              <a:rPr sz="2400">
                <a:solidFill>
                  <a:srgbClr val="3A88FE"/>
                </a:solidFill>
                <a:latin typeface="Courier"/>
                <a:ea typeface="Courier"/>
                <a:cs typeface="Courier"/>
                <a:sym typeface="Courier"/>
              </a:rPr>
              <a:t> 110 END</a:t>
            </a:r>
          </a:p>
        </p:txBody>
      </p:sp>
      <p:sp>
        <p:nvSpPr>
          <p:cNvPr id="61" name="Shape 61"/>
          <p:cNvSpPr/>
          <p:nvPr/>
        </p:nvSpPr>
        <p:spPr>
          <a:xfrm>
            <a:off x="836746" y="9131300"/>
            <a:ext cx="12598401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4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Update and Render are intermingled because BASIC isn’t a structured language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Advantages?</a:t>
            </a:r>
          </a:p>
        </p:txBody>
      </p:sp>
      <p:sp>
        <p:nvSpPr>
          <p:cNvPr id="1161" name="Shape 1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When might you want to use TCP/IP?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When might you want to use UDP?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Advantages?</a:t>
            </a:r>
          </a:p>
        </p:txBody>
      </p:sp>
      <p:sp>
        <p:nvSpPr>
          <p:cNvPr id="1164" name="Shape 1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When might you want to use TCP/IP?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when order and reliability are critical</a:t>
            </a:r>
          </a:p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When might you want to use UDP?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when latency is critical</a:t>
            </a:r>
          </a:p>
          <a:p>
            <a:pPr marL="1618021" lvl="2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resends result in TCP “stalls”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when bandwidth is critical</a:t>
            </a:r>
          </a:p>
          <a:p>
            <a:pPr marL="1618021" lvl="2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under most conditions, TCP has about 28 more bytes per packet then UDP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7 layer networking stack</a:t>
            </a:r>
          </a:p>
        </p:txBody>
      </p:sp>
      <p:sp>
        <p:nvSpPr>
          <p:cNvPr id="1167" name="Shape 1167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257800" cy="57404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 standard logical organization of nested communication protocols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Each higher layer has the lower layer nested within it</a:t>
            </a:r>
          </a:p>
        </p:txBody>
      </p:sp>
      <p:pic>
        <p:nvPicPr>
          <p:cNvPr id="1168" name="image5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6030" y="2800349"/>
            <a:ext cx="3660645" cy="6032502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47472">
              <a:defRPr sz="547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72">
                <a:solidFill>
                  <a:srgbClr val="FFFFFF"/>
                </a:solidFill>
              </a:rPr>
              <a:t>All of these application protocols are built on top of TCP or UDP</a:t>
            </a:r>
          </a:p>
        </p:txBody>
      </p:sp>
      <p:sp>
        <p:nvSpPr>
          <p:cNvPr id="1171" name="Shape 1171"/>
          <p:cNvSpPr>
            <a:spLocks noGrp="1"/>
          </p:cNvSpPr>
          <p:nvPr>
            <p:ph type="body" idx="1"/>
          </p:nvPr>
        </p:nvSpPr>
        <p:spPr>
          <a:xfrm>
            <a:off x="1270000" y="2463800"/>
            <a:ext cx="10464800" cy="622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HTTP ( the web)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.... ?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RTP (streaming audio and video)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... ?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SSH (remote secure login)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... ?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Guild Wars 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... ?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Unreal networking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... 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47472">
              <a:defRPr sz="547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72">
                <a:solidFill>
                  <a:srgbClr val="FFFFFF"/>
                </a:solidFill>
              </a:rPr>
              <a:t>All of these application protocols are built on top of TCP or UDP</a:t>
            </a:r>
          </a:p>
        </p:txBody>
      </p:sp>
      <p:sp>
        <p:nvSpPr>
          <p:cNvPr id="1174" name="Shape 1174"/>
          <p:cNvSpPr>
            <a:spLocks noGrp="1"/>
          </p:cNvSpPr>
          <p:nvPr>
            <p:ph type="body" idx="1"/>
          </p:nvPr>
        </p:nvSpPr>
        <p:spPr>
          <a:xfrm>
            <a:off x="1270000" y="2463800"/>
            <a:ext cx="10464800" cy="622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HTTP ( the web)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TCP/IP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RTP (streaming audio and video)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UDP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SSH (remote secure login)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TCP/IP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Guild Wars 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TCP/IP</a:t>
            </a:r>
          </a:p>
          <a:p>
            <a:pPr marL="589840" lvl="0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Unreal networking</a:t>
            </a:r>
          </a:p>
          <a:p>
            <a:pPr marL="950266" lvl="1" indent="-288088" defTabSz="30175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</a:rPr>
              <a:t>built on top of UDP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Shape 1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Hybrids are rare but possible</a:t>
            </a:r>
          </a:p>
        </p:txBody>
      </p:sp>
      <p:sp>
        <p:nvSpPr>
          <p:cNvPr id="1177" name="Shape 1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14957" lvl="0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TEN’s BULLET protocol</a:t>
            </a:r>
          </a:p>
          <a:p>
            <a:pPr marL="1151837" lvl="1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TEN was fundamentally a TCP/IP service</a:t>
            </a:r>
          </a:p>
          <a:p>
            <a:pPr marL="1151837" lvl="1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BULLET traded bandwidth for latency spike reduction</a:t>
            </a:r>
          </a:p>
          <a:p>
            <a:pPr marL="1578557" lvl="2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Main game stream of packets was TCP/IP</a:t>
            </a:r>
          </a:p>
          <a:p>
            <a:pPr marL="1578557" lvl="2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Sent a side-channel of UDP packets with  sliding window of recent packets</a:t>
            </a:r>
          </a:p>
          <a:p>
            <a:pPr marL="1578557" lvl="2" indent="-349197" defTabSz="365760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FFFFFF"/>
                </a:solidFill>
              </a:rPr>
              <a:t>Would “fill in” for stalled TCP/Ip packets if missing ones available in UDP window.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Web Games</a:t>
            </a:r>
          </a:p>
        </p:txBody>
      </p:sp>
      <p:sp>
        <p:nvSpPr>
          <p:cNvPr id="1180" name="Shape 1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Web Games differ from traditional games in a number of ways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They have to handle orders of magnitude more people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They have to work wherever the web works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eg through high firewalls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Web Technologies</a:t>
            </a:r>
          </a:p>
        </p:txBody>
      </p:sp>
      <p:sp>
        <p:nvSpPr>
          <p:cNvPr id="1183" name="Shape 11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06020" lvl="0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Web games rely heavily on web technologies</a:t>
            </a:r>
          </a:p>
          <a:p>
            <a:pPr marL="1137439" lvl="1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Scaling is a known problem</a:t>
            </a:r>
          </a:p>
          <a:p>
            <a:pPr marL="1137439" lvl="1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By definition work through firewalls</a:t>
            </a:r>
          </a:p>
          <a:p>
            <a:pPr marL="1137439" lvl="1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Need to start up quickly</a:t>
            </a:r>
          </a:p>
          <a:p>
            <a:pPr marL="706020" lvl="0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 b="1">
                <a:solidFill>
                  <a:srgbClr val="FFFFFF"/>
                </a:solidFill>
              </a:rPr>
              <a:t>By and large are “asynchronous multi-player”</a:t>
            </a:r>
          </a:p>
          <a:p>
            <a:pPr marL="1137439" lvl="1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Players play individually</a:t>
            </a:r>
          </a:p>
          <a:p>
            <a:pPr marL="1137439" lvl="1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Can </a:t>
            </a:r>
            <a:r>
              <a:rPr sz="2844" b="1">
                <a:solidFill>
                  <a:srgbClr val="FFFFFF"/>
                </a:solidFill>
              </a:rPr>
              <a:t>limitedly</a:t>
            </a:r>
            <a:r>
              <a:rPr sz="2844">
                <a:solidFill>
                  <a:srgbClr val="FFFFFF"/>
                </a:solidFill>
              </a:rPr>
              <a:t> view and effect other players’ game states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The LAMP Stack</a:t>
            </a:r>
          </a:p>
        </p:txBody>
      </p:sp>
      <p:sp>
        <p:nvSpPr>
          <p:cNvPr id="1186" name="Shape 1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“Linux, Apache, Mysql, PHP”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Also SAMP (Solaris...) and WAMP (Windows...)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basic server model of the web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Other stacks are possible but have the same basic functions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Shape 1188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1943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 typical stack</a:t>
            </a:r>
          </a:p>
        </p:txBody>
      </p:sp>
      <p:sp>
        <p:nvSpPr>
          <p:cNvPr id="1189" name="Shape 1189"/>
          <p:cNvSpPr>
            <a:spLocks noGrp="1"/>
          </p:cNvSpPr>
          <p:nvPr>
            <p:ph type="body" idx="1"/>
          </p:nvPr>
        </p:nvSpPr>
        <p:spPr>
          <a:xfrm>
            <a:off x="1270000" y="2197100"/>
            <a:ext cx="5549900" cy="6489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66886" lvl="0" indent="-423402" defTabSz="44348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Apache HTTP gets GET/PUT request from browser</a:t>
            </a:r>
          </a:p>
          <a:p>
            <a:pPr marL="866886" lvl="0" indent="-423402" defTabSz="44348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PHP is attached to “page” (specific url)</a:t>
            </a:r>
          </a:p>
          <a:p>
            <a:pPr marL="866886" lvl="0" indent="-423402" defTabSz="443484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92">
                <a:solidFill>
                  <a:srgbClr val="FFFFFF"/>
                </a:solidFill>
              </a:rPr>
              <a:t>PHP gets and sets state in database as needed, returns resulting http to browser</a:t>
            </a:r>
          </a:p>
        </p:txBody>
      </p:sp>
      <p:sp>
        <p:nvSpPr>
          <p:cNvPr id="1190" name="Shape 1190"/>
          <p:cNvSpPr/>
          <p:nvPr/>
        </p:nvSpPr>
        <p:spPr>
          <a:xfrm>
            <a:off x="7391400" y="2222500"/>
            <a:ext cx="5270500" cy="61722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pic>
        <p:nvPicPr>
          <p:cNvPr id="119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2362200"/>
            <a:ext cx="4660900" cy="604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All games have a game loop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36218" lvl="0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Turn Based Games</a:t>
            </a:r>
          </a:p>
          <a:p>
            <a:pPr marL="863878" lvl="1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Stop in update to collect input</a:t>
            </a:r>
          </a:p>
          <a:p>
            <a:pPr marL="863878" lvl="1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One loop around is 1 turn</a:t>
            </a:r>
          </a:p>
          <a:p>
            <a:pPr marL="863878" lvl="1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Example: Chess</a:t>
            </a:r>
          </a:p>
          <a:p>
            <a:pPr marL="1183918" lvl="2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Update</a:t>
            </a:r>
          </a:p>
          <a:p>
            <a:pPr marL="1526818" lvl="3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Input chess move</a:t>
            </a:r>
          </a:p>
          <a:p>
            <a:pPr marL="1526818" lvl="3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Run AI to calculate response</a:t>
            </a:r>
          </a:p>
          <a:p>
            <a:pPr marL="1183918" lvl="2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Render</a:t>
            </a:r>
          </a:p>
          <a:p>
            <a:pPr marL="1526818" lvl="3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Redraw the board in its new state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Linux/Solaris/Windows</a:t>
            </a:r>
          </a:p>
        </p:txBody>
      </p:sp>
      <p:sp>
        <p:nvSpPr>
          <p:cNvPr id="1194" name="Shape 1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06020" lvl="0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The operating system all the servers run on</a:t>
            </a:r>
          </a:p>
          <a:p>
            <a:pPr marL="706020" lvl="0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Linux is most popular (historical reasons)</a:t>
            </a:r>
          </a:p>
          <a:p>
            <a:pPr marL="706020" lvl="0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Solaris arguably is the most scalable</a:t>
            </a:r>
          </a:p>
          <a:p>
            <a:pPr marL="706020" lvl="0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Windows is only used by those who don’t know any better</a:t>
            </a:r>
          </a:p>
          <a:p>
            <a:pPr marL="1137439" lvl="1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Usually client-oriented windows shops</a:t>
            </a:r>
          </a:p>
          <a:p>
            <a:pPr marL="1137439" lvl="1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FFFFFF"/>
                </a:solidFill>
              </a:rPr>
              <a:t>WAMP can be useful for local testing on windows box</a:t>
            </a:r>
          </a:p>
          <a:p>
            <a:pPr marL="706020" lvl="0" indent="-344832" defTabSz="361188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44" b="1">
                <a:solidFill>
                  <a:srgbClr val="FFFFFF"/>
                </a:solidFill>
              </a:rPr>
              <a:t>IMPORTANT: Stack acts more or less the same regardless of operating system its running 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Apache</a:t>
            </a:r>
          </a:p>
        </p:txBody>
      </p:sp>
      <p:sp>
        <p:nvSpPr>
          <p:cNvPr id="1197" name="Shape 1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The industry standard web server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Been around about as long as the web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reliable, fast, well know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 web server receives HTTP requests and serves back HTTP responses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HTTP</a:t>
            </a:r>
          </a:p>
        </p:txBody>
      </p:sp>
      <p:sp>
        <p:nvSpPr>
          <p:cNvPr id="1200" name="Shape 1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68579" lvl="0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The protocol browsers use to talk to the web server</a:t>
            </a:r>
          </a:p>
          <a:p>
            <a:pPr marL="768579" lvl="0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Two kinds of requests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GET</a:t>
            </a:r>
          </a:p>
          <a:p>
            <a:pPr marL="1696949" lvl="2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Has parameters on URL</a:t>
            </a:r>
          </a:p>
          <a:p>
            <a:pPr marL="1238225" lvl="1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PUT </a:t>
            </a:r>
          </a:p>
          <a:p>
            <a:pPr marL="1696949" lvl="2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Has parameters in HTTP message body</a:t>
            </a:r>
          </a:p>
          <a:p>
            <a:pPr marL="768579" lvl="0" indent="-375387" defTabSz="393192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96">
                <a:solidFill>
                  <a:srgbClr val="FFFFFF"/>
                </a:solidFill>
              </a:rPr>
              <a:t>Why might these be different? (Hint: look at names)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PHP</a:t>
            </a:r>
          </a:p>
        </p:txBody>
      </p:sp>
      <p:sp>
        <p:nvSpPr>
          <p:cNvPr id="1203" name="Shape 1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The most common web page scripting language (not the only one)</a:t>
            </a:r>
          </a:p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Good for writing simple code to generate web pages</a:t>
            </a:r>
          </a:p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Game REST services written in PHP</a:t>
            </a:r>
          </a:p>
          <a:p>
            <a:pPr marL="732831" lvl="0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Has challenges when writing big systems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Structural support fairly minimal</a:t>
            </a:r>
          </a:p>
          <a:p>
            <a:pPr marL="1180633" lvl="1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Performance is not optimal</a:t>
            </a:r>
          </a:p>
          <a:p>
            <a:pPr marL="1618021" lvl="2" indent="-357927" defTabSz="37490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FFFFFF"/>
                </a:solidFill>
              </a:rPr>
              <a:t>Often mitigated by scaling horizontally...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MySql</a:t>
            </a:r>
          </a:p>
        </p:txBody>
      </p:sp>
      <p:sp>
        <p:nvSpPr>
          <p:cNvPr id="1206" name="Shape 12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Most commonly used traditional database on the net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First decently featured free enterprise-grade database server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Has a lot of support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All persistent game state lives in the database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transient state can be in session in http server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Horizontal Scaling</a:t>
            </a:r>
          </a:p>
        </p:txBody>
      </p:sp>
      <p:sp>
        <p:nvSpPr>
          <p:cNvPr id="1209" name="Shape 1209"/>
          <p:cNvSpPr>
            <a:spLocks noGrp="1"/>
          </p:cNvSpPr>
          <p:nvPr>
            <p:ph type="body" idx="1"/>
          </p:nvPr>
        </p:nvSpPr>
        <p:spPr>
          <a:xfrm>
            <a:off x="1270000" y="2171700"/>
            <a:ext cx="5384800" cy="6515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8146" lvl="0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PHP servers are usually first bottleneck</a:t>
            </a:r>
          </a:p>
          <a:p>
            <a:pPr marL="688146" lvl="0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Scale by replication</a:t>
            </a:r>
          </a:p>
          <a:p>
            <a:pPr marL="688146" lvl="0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Load balancer</a:t>
            </a:r>
          </a:p>
          <a:p>
            <a:pPr marL="1108643" lvl="1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Most common type is “round robin dns”</a:t>
            </a:r>
          </a:p>
          <a:p>
            <a:pPr marL="1108643" lvl="1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Sticky balancer returns requests from same IP to same server</a:t>
            </a:r>
          </a:p>
          <a:p>
            <a:pPr marL="1519361" lvl="2" indent="-336102" defTabSz="352043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FFFFFF"/>
                </a:solidFill>
              </a:rPr>
              <a:t>only needed if there is session state</a:t>
            </a:r>
          </a:p>
        </p:txBody>
      </p:sp>
      <p:sp>
        <p:nvSpPr>
          <p:cNvPr id="1210" name="Shape 1210"/>
          <p:cNvSpPr/>
          <p:nvPr/>
        </p:nvSpPr>
        <p:spPr>
          <a:xfrm>
            <a:off x="6819900" y="2171700"/>
            <a:ext cx="5651500" cy="6375400"/>
          </a:xfrm>
          <a:prstGeom prst="rect">
            <a:avLst/>
          </a:prstGeom>
          <a:blipFill>
            <a:blip r:embed="rId3"/>
          </a:blipFill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 defTabSz="457200">
              <a:defRPr sz="4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pic>
        <p:nvPicPr>
          <p:cNvPr id="121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6777" y="2324100"/>
            <a:ext cx="5057423" cy="613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Web Services</a:t>
            </a:r>
          </a:p>
        </p:txBody>
      </p:sp>
      <p:sp>
        <p:nvSpPr>
          <p:cNvPr id="1214" name="Shape 1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Web services are a way of connecting servers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An API that can be called over the internet to provide arbitrary data function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A number of competing standards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SOAP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JINI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REST</a:t>
            </a:r>
          </a:p>
          <a:p>
            <a:pPr marL="563029" lvl="0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REST won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Simple &amp; elegant</a:t>
            </a:r>
          </a:p>
          <a:p>
            <a:pPr marL="907072" lvl="1" indent="-274993" defTabSz="28803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FFFFFF"/>
                </a:solidFill>
              </a:rPr>
              <a:t>Uses existing web technology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Pure REST</a:t>
            </a:r>
          </a:p>
        </p:txBody>
      </p:sp>
      <p:sp>
        <p:nvSpPr>
          <p:cNvPr id="1217" name="Shape 1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36218" lvl="0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View the server as a set of resources</a:t>
            </a:r>
          </a:p>
          <a:p>
            <a:pPr marL="536218" lvl="0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A resource lives at a distinct url</a:t>
            </a:r>
          </a:p>
          <a:p>
            <a:pPr marL="863878" lvl="1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eg  </a:t>
            </a:r>
            <a:r>
              <a:rPr sz="2160" u="sng">
                <a:solidFill>
                  <a:srgbClr val="FFFFFF"/>
                </a:solidFill>
                <a:hlinkClick r:id="rId3"/>
              </a:rPr>
              <a:t>http://nameserver.com/usernames</a:t>
            </a:r>
            <a:endParaRPr sz="2160">
              <a:solidFill>
                <a:srgbClr val="FFFFFF"/>
              </a:solidFill>
            </a:endParaRPr>
          </a:p>
          <a:p>
            <a:pPr marL="536218" lvl="0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GET http calls query the resource</a:t>
            </a:r>
          </a:p>
          <a:p>
            <a:pPr marL="863878" lvl="1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eg </a:t>
            </a:r>
            <a:r>
              <a:rPr sz="2160" u="sng">
                <a:solidFill>
                  <a:srgbClr val="FFFFFF"/>
                </a:solidFill>
                <a:hlinkClick r:id="rId4"/>
              </a:rPr>
              <a:t>http://nameserver.com/users?op=find</a:t>
            </a:r>
            <a:r>
              <a:rPr sz="2160">
                <a:solidFill>
                  <a:srgbClr val="FFFFFF"/>
                </a:solidFill>
              </a:rPr>
              <a:t>&amp;pattern=Kesselman</a:t>
            </a:r>
          </a:p>
          <a:p>
            <a:pPr marL="536218" lvl="0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PUT http calls modify the resource</a:t>
            </a:r>
          </a:p>
          <a:p>
            <a:pPr marL="863878" lvl="1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eg </a:t>
            </a:r>
            <a:r>
              <a:rPr sz="2160" u="sng">
                <a:solidFill>
                  <a:srgbClr val="FFFFFF"/>
                </a:solidFill>
                <a:hlinkClick r:id="rId5"/>
              </a:rPr>
              <a:t>http://nameserver.com/users</a:t>
            </a:r>
            <a:endParaRPr sz="2160" u="sng">
              <a:solidFill>
                <a:srgbClr val="FFFFFF"/>
              </a:solidFill>
            </a:endParaRPr>
          </a:p>
          <a:p>
            <a:pPr marL="863878" lvl="1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 u="sng">
                <a:solidFill>
                  <a:srgbClr val="FFFFFF"/>
                </a:solidFill>
              </a:rPr>
              <a:t>modified version of structure returned in GET is body contents</a:t>
            </a:r>
            <a:endParaRPr sz="2160">
              <a:solidFill>
                <a:srgbClr val="FFFFFF"/>
              </a:solidFill>
            </a:endParaRPr>
          </a:p>
          <a:p>
            <a:pPr marL="536218" lvl="0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POST http call makes a new resource</a:t>
            </a:r>
          </a:p>
          <a:p>
            <a:pPr marL="536218" lvl="0" indent="-261898" defTabSz="27432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FFFFFF"/>
                </a:solidFill>
              </a:rPr>
              <a:t>DELETE http call removes a resource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REST as more commonly used</a:t>
            </a:r>
          </a:p>
        </p:txBody>
      </p:sp>
      <p:sp>
        <p:nvSpPr>
          <p:cNvPr id="1220" name="Shape 1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API that may span many resources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GET requests to query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PUT requests to change state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POST and DELETE often unused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Example: Facebook</a:t>
            </a:r>
          </a:p>
        </p:txBody>
      </p:sp>
      <p:sp>
        <p:nvSpPr>
          <p:cNvPr id="1223" name="Shape 1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84760" lvl="0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Facebook serves your web page from your web server in an IFRAME</a:t>
            </a:r>
          </a:p>
          <a:p>
            <a:pPr marL="884760" lvl="0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Facebook provides a REST-ish APi called the GraphAPI for your web app to access its data</a:t>
            </a:r>
          </a:p>
          <a:p>
            <a:pPr marL="1953465" lvl="2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example resource:  user likes</a:t>
            </a:r>
          </a:p>
          <a:p>
            <a:pPr marL="2375206" lvl="3" indent="-288088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 u="sng">
                <a:solidFill>
                  <a:srgbClr val="FFFFFF"/>
                </a:solidFill>
                <a:hlinkClick r:id="rId3"/>
              </a:rPr>
              <a:t>https://graph.facebook.com/btaylor</a:t>
            </a:r>
            <a:r>
              <a:rPr sz="2376">
                <a:solidFill>
                  <a:srgbClr val="FFFFFF"/>
                </a:solidFill>
              </a:rPr>
              <a:t>/likes</a:t>
            </a:r>
          </a:p>
          <a:p>
            <a:pPr marL="1953465" lvl="2" indent="-432132" defTabSz="452627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FFFFFF"/>
                </a:solidFill>
              </a:rPr>
              <a:t>returns JSON object with likes data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All games have a game loop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91533" lvl="0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Real Time Games</a:t>
            </a:r>
          </a:p>
          <a:p>
            <a:pPr marL="791888" lvl="1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Poll input in update and continue</a:t>
            </a:r>
          </a:p>
          <a:p>
            <a:pPr marL="791888" lvl="1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Once around loop is part of a turn</a:t>
            </a:r>
          </a:p>
          <a:p>
            <a:pPr marL="791888" lvl="1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Example: First Person Shooter</a:t>
            </a:r>
          </a:p>
          <a:p>
            <a:pPr marL="1085258" lvl="2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Update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Read input keys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Calculate player motion or fire (if any)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Calculate MOB motion and fire (if any)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Move player and Mobs</a:t>
            </a:r>
          </a:p>
          <a:p>
            <a:pPr marL="1085258" lvl="2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Render</a:t>
            </a:r>
          </a:p>
          <a:p>
            <a:pPr marL="1399583" lvl="3" indent="-240073" defTabSz="251460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FFFF"/>
                </a:solidFill>
              </a:rPr>
              <a:t>Animate N ticks (1 frame) of motion and fire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Authorization</a:t>
            </a:r>
          </a:p>
        </p:txBody>
      </p:sp>
      <p:sp>
        <p:nvSpPr>
          <p:cNvPr id="1226" name="Shape 1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How to keep anyone from accessing REST API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eg what keeps me from querying your “likes” without your permission?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OAUTH 2.0</a:t>
            </a:r>
          </a:p>
        </p:txBody>
      </p:sp>
      <p:sp>
        <p:nvSpPr>
          <p:cNvPr id="1229" name="Shape 1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Based on keys </a:t>
            </a:r>
          </a:p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 key identifies app</a:t>
            </a:r>
          </a:p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Another key identifies user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4308</Words>
  <Application>Microsoft Macintosh PowerPoint</Application>
  <PresentationFormat>Custom</PresentationFormat>
  <Paragraphs>1103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White</vt:lpstr>
      <vt:lpstr>Unit one: The history of Multi-player</vt:lpstr>
      <vt:lpstr>Lecture Overview, Day One</vt:lpstr>
      <vt:lpstr>Where game architecture comes from</vt:lpstr>
      <vt:lpstr>Where game architecture comes from</vt:lpstr>
      <vt:lpstr>Single Player Game Architecture </vt:lpstr>
      <vt:lpstr>In the beginning...</vt:lpstr>
      <vt:lpstr>Contains all the “organs” of a modern game</vt:lpstr>
      <vt:lpstr>All games have a game loop</vt:lpstr>
      <vt:lpstr>All games have a game loop</vt:lpstr>
      <vt:lpstr>Differences btw Turn Based and Real Time</vt:lpstr>
      <vt:lpstr>Multi-player games</vt:lpstr>
      <vt:lpstr>Multi-player, the next evolution</vt:lpstr>
      <vt:lpstr>Multi-station, the first networked games</vt:lpstr>
      <vt:lpstr>“Lock-step” execution</vt:lpstr>
      <vt:lpstr>Open Loop/Asynchronous Communication</vt:lpstr>
      <vt:lpstr>Dead Reckoning</vt:lpstr>
      <vt:lpstr>Stepping into Cyberspace</vt:lpstr>
      <vt:lpstr>Internet Play: Lockstep Pros and Cons</vt:lpstr>
      <vt:lpstr>Internet Play: Lockstep Pros and Cons</vt:lpstr>
      <vt:lpstr>Internet Play: Lockstep Pros and Cons</vt:lpstr>
      <vt:lpstr>Internet Play: Open Loop/Asynch Pros and Cons</vt:lpstr>
      <vt:lpstr>Internet Play: Open Loop/Asynch Pros and Cons</vt:lpstr>
      <vt:lpstr>Internet Play: Open Loop/Asynch Pros and Cons</vt:lpstr>
      <vt:lpstr>Quake, the first client/server game</vt:lpstr>
      <vt:lpstr>Quake, the first client/server game</vt:lpstr>
      <vt:lpstr>Quake, the first client/server game</vt:lpstr>
      <vt:lpstr>Quake, the first client/server game</vt:lpstr>
      <vt:lpstr>First Person Shooters Today</vt:lpstr>
      <vt:lpstr>Game Discovery: LANs</vt:lpstr>
      <vt:lpstr>Game Discovery: WANs In Cyberspace, nobody can hear you scream</vt:lpstr>
      <vt:lpstr>Game Discovery Today</vt:lpstr>
      <vt:lpstr>Next Up</vt:lpstr>
      <vt:lpstr>The British are coming</vt:lpstr>
      <vt:lpstr>MUD’s and MMORPGs</vt:lpstr>
      <vt:lpstr>The Multi-User Dungeon</vt:lpstr>
      <vt:lpstr>Scaling the MUD</vt:lpstr>
      <vt:lpstr>Scaling the MUD</vt:lpstr>
      <vt:lpstr>Ultima Online: The first visual MUD</vt:lpstr>
      <vt:lpstr>Ultima Online: The first visual MUD</vt:lpstr>
      <vt:lpstr>Everquest: The birth of the Shard</vt:lpstr>
      <vt:lpstr>Everquest: Further load reduction</vt:lpstr>
      <vt:lpstr>Everquest: Further load reduction</vt:lpstr>
      <vt:lpstr>Phantasy Star Online: Return of the Virtual Room</vt:lpstr>
      <vt:lpstr>MMORPGs Today</vt:lpstr>
      <vt:lpstr>Some challenges facing online games today</vt:lpstr>
      <vt:lpstr>So where can we go from here?</vt:lpstr>
      <vt:lpstr>The Technology of the Internet</vt:lpstr>
      <vt:lpstr>The internet is NOT the web</vt:lpstr>
      <vt:lpstr>So what is the internet?</vt:lpstr>
      <vt:lpstr>The internet is a set of interconnected computers</vt:lpstr>
      <vt:lpstr>Simplified view of the Internet</vt:lpstr>
      <vt:lpstr>IP and Packets</vt:lpstr>
      <vt:lpstr>IP addresses are hierarchical</vt:lpstr>
      <vt:lpstr>Network Names</vt:lpstr>
      <vt:lpstr>Domain Name System (DNS)</vt:lpstr>
      <vt:lpstr>Passing data on the internet</vt:lpstr>
      <vt:lpstr>Sometimes, data doesn’t arrive</vt:lpstr>
      <vt:lpstr>Sometimes data arrives out of order</vt:lpstr>
      <vt:lpstr>Sometimes data arrives out of order</vt:lpstr>
      <vt:lpstr>For thursday</vt:lpstr>
      <vt:lpstr>The Internet: Part 2</vt:lpstr>
      <vt:lpstr>Making the internet reliable</vt:lpstr>
      <vt:lpstr>Packets</vt:lpstr>
      <vt:lpstr>Packet Protocol</vt:lpstr>
      <vt:lpstr>Nested Protocols</vt:lpstr>
      <vt:lpstr>IP is the basic protocol of data transfer</vt:lpstr>
      <vt:lpstr>UDP is a simple nested protocol</vt:lpstr>
      <vt:lpstr>TCP/IP is another nested protocol</vt:lpstr>
      <vt:lpstr>Overly Simplified TCP/IP Logic</vt:lpstr>
      <vt:lpstr>Advantages?</vt:lpstr>
      <vt:lpstr>Advantages?</vt:lpstr>
      <vt:lpstr>The 7 layer networking stack</vt:lpstr>
      <vt:lpstr>All of these application protocols are built on top of TCP or UDP</vt:lpstr>
      <vt:lpstr>All of these application protocols are built on top of TCP or UDP</vt:lpstr>
      <vt:lpstr>Hybrids are rare but possible</vt:lpstr>
      <vt:lpstr>Web Games</vt:lpstr>
      <vt:lpstr>Web Technologies</vt:lpstr>
      <vt:lpstr>The LAMP Stack</vt:lpstr>
      <vt:lpstr>A typical stack</vt:lpstr>
      <vt:lpstr>Linux/Solaris/Windows</vt:lpstr>
      <vt:lpstr>Apache</vt:lpstr>
      <vt:lpstr>HTTP</vt:lpstr>
      <vt:lpstr>PHP</vt:lpstr>
      <vt:lpstr>MySql</vt:lpstr>
      <vt:lpstr>Horizontal Scaling</vt:lpstr>
      <vt:lpstr>Web Services</vt:lpstr>
      <vt:lpstr>Pure REST</vt:lpstr>
      <vt:lpstr>REST as more commonly used</vt:lpstr>
      <vt:lpstr>Example: Facebook</vt:lpstr>
      <vt:lpstr>Authorization</vt:lpstr>
      <vt:lpstr>OAUTH 2.0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The history of Multi-player</dc:title>
  <cp:lastModifiedBy>Rob Lindeman</cp:lastModifiedBy>
  <cp:revision>2</cp:revision>
  <cp:lastPrinted>2014-04-07T04:55:30Z</cp:lastPrinted>
  <dcterms:modified xsi:type="dcterms:W3CDTF">2014-04-07T04:55:35Z</dcterms:modified>
</cp:coreProperties>
</file>