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71" r:id="rId9"/>
    <p:sldId id="265" r:id="rId10"/>
    <p:sldId id="263" r:id="rId11"/>
    <p:sldId id="264" r:id="rId12"/>
    <p:sldId id="266" r:id="rId13"/>
    <p:sldId id="267" r:id="rId14"/>
    <p:sldId id="268" r:id="rId15"/>
    <p:sldId id="277" r:id="rId16"/>
    <p:sldId id="269" r:id="rId17"/>
    <p:sldId id="276" r:id="rId18"/>
    <p:sldId id="278" r:id="rId19"/>
    <p:sldId id="275" r:id="rId20"/>
    <p:sldId id="272" r:id="rId21"/>
    <p:sldId id="270" r:id="rId22"/>
    <p:sldId id="279" r:id="rId23"/>
    <p:sldId id="294" r:id="rId24"/>
    <p:sldId id="273" r:id="rId25"/>
    <p:sldId id="295" r:id="rId26"/>
    <p:sldId id="280" r:id="rId27"/>
    <p:sldId id="281" r:id="rId28"/>
    <p:sldId id="285" r:id="rId29"/>
    <p:sldId id="287" r:id="rId30"/>
    <p:sldId id="282" r:id="rId31"/>
    <p:sldId id="283" r:id="rId32"/>
    <p:sldId id="284" r:id="rId33"/>
    <p:sldId id="288" r:id="rId34"/>
    <p:sldId id="274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HBase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HBase: Keys and Column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Tcd_column_families_Figu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17" y="2580558"/>
            <a:ext cx="5821680" cy="26136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9977" y="2377756"/>
            <a:ext cx="2210816" cy="1030188"/>
            <a:chOff x="369977" y="2377756"/>
            <a:chExt cx="2210816" cy="103018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575138" y="2747088"/>
              <a:ext cx="997822" cy="6608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69977" y="2377756"/>
              <a:ext cx="2210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Each row has a </a:t>
              </a:r>
              <a:r>
                <a:rPr lang="en-US" b="1" i="1" u="sng" dirty="0" smtClean="0">
                  <a:solidFill>
                    <a:srgbClr val="0000FF"/>
                  </a:solidFill>
                </a:rPr>
                <a:t>Key</a:t>
              </a:r>
              <a:endParaRPr lang="en-US" b="1" i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7911" y="1814055"/>
            <a:ext cx="4762842" cy="1224557"/>
            <a:chOff x="3437911" y="1814055"/>
            <a:chExt cx="4762842" cy="1224557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4543200" y="2202854"/>
              <a:ext cx="841803" cy="8357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37911" y="1814055"/>
              <a:ext cx="4762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Each record is divided into </a:t>
              </a:r>
              <a:r>
                <a:rPr lang="en-US" b="1" i="1" u="sng" dirty="0" smtClean="0">
                  <a:solidFill>
                    <a:srgbClr val="0000FF"/>
                  </a:solidFill>
                </a:rPr>
                <a:t>Column Families</a:t>
              </a:r>
              <a:endParaRPr lang="en-US" b="1" i="1" u="sng" dirty="0">
                <a:solidFill>
                  <a:srgbClr val="0000FF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537404" y="2202854"/>
              <a:ext cx="1000926" cy="8357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161779" y="4561202"/>
            <a:ext cx="5580937" cy="1383908"/>
            <a:chOff x="2161779" y="4561202"/>
            <a:chExt cx="5580937" cy="1383908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3887617" y="4561202"/>
              <a:ext cx="466514" cy="10107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354131" y="4561202"/>
              <a:ext cx="725689" cy="9593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161779" y="5575778"/>
              <a:ext cx="5580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Each column family consists of one or more </a:t>
              </a:r>
              <a:r>
                <a:rPr lang="en-US" b="1" i="1" dirty="0" smtClean="0">
                  <a:solidFill>
                    <a:srgbClr val="0000FF"/>
                  </a:solidFill>
                </a:rPr>
                <a:t>Columns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94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15" y="1783736"/>
            <a:ext cx="3181887" cy="457261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Key</a:t>
            </a:r>
          </a:p>
          <a:p>
            <a:pPr lvl="1"/>
            <a:r>
              <a:rPr lang="en-US" dirty="0" smtClean="0"/>
              <a:t>Byte array</a:t>
            </a:r>
          </a:p>
          <a:p>
            <a:pPr lvl="1"/>
            <a:r>
              <a:rPr lang="en-US" dirty="0" smtClean="0"/>
              <a:t>Serves as the primary key for the table</a:t>
            </a:r>
          </a:p>
          <a:p>
            <a:pPr lvl="1"/>
            <a:r>
              <a:rPr lang="en-US" dirty="0" smtClean="0"/>
              <a:t>Indexed far fast lookup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Column Family</a:t>
            </a:r>
          </a:p>
          <a:p>
            <a:pPr lvl="1"/>
            <a:r>
              <a:rPr lang="en-US" dirty="0" smtClean="0"/>
              <a:t>Has a name (string)</a:t>
            </a:r>
          </a:p>
          <a:p>
            <a:pPr lvl="1"/>
            <a:r>
              <a:rPr lang="en-US" dirty="0" smtClean="0"/>
              <a:t>Contains one or more related columns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Column</a:t>
            </a:r>
          </a:p>
          <a:p>
            <a:pPr lvl="1"/>
            <a:r>
              <a:rPr lang="en-US" dirty="0" smtClean="0"/>
              <a:t>Belongs to one column family</a:t>
            </a:r>
          </a:p>
          <a:p>
            <a:pPr lvl="1"/>
            <a:r>
              <a:rPr lang="en-US" dirty="0" smtClean="0"/>
              <a:t>Included inside the row</a:t>
            </a:r>
          </a:p>
          <a:p>
            <a:pPr lvl="2"/>
            <a:r>
              <a:rPr lang="en-US" b="1" i="1" dirty="0" err="1" smtClean="0">
                <a:solidFill>
                  <a:schemeClr val="tx1"/>
                </a:solidFill>
              </a:rPr>
              <a:t>familyName:columnName</a:t>
            </a:r>
            <a:endParaRPr lang="en-US" b="1" i="1" dirty="0" smtClean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113" y="1218047"/>
            <a:ext cx="5050539" cy="49957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83969" y="691613"/>
            <a:ext cx="3012373" cy="733763"/>
            <a:chOff x="2883969" y="691613"/>
            <a:chExt cx="3012373" cy="73376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416747" y="920015"/>
              <a:ext cx="375803" cy="5053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83969" y="691613"/>
              <a:ext cx="3012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Column family named “Contents”</a:t>
              </a:r>
              <a:endParaRPr lang="en-US" sz="1400" b="1" i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70279" y="383836"/>
            <a:ext cx="2782167" cy="1114565"/>
            <a:chOff x="5770279" y="383836"/>
            <a:chExt cx="2782167" cy="111456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655501" y="691613"/>
              <a:ext cx="375803" cy="8067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70279" y="383836"/>
              <a:ext cx="2782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Column family named “anchor”</a:t>
              </a:r>
              <a:endParaRPr lang="en-US" sz="1400" b="1" i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15108" y="2687258"/>
            <a:ext cx="2623144" cy="655896"/>
            <a:chOff x="6415108" y="2687258"/>
            <a:chExt cx="2623144" cy="655896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6919959" y="2915541"/>
              <a:ext cx="155505" cy="4276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415108" y="2687258"/>
              <a:ext cx="2623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Column named “</a:t>
              </a:r>
              <a:r>
                <a:rPr lang="en-US" sz="1400" b="1" dirty="0" err="1" smtClean="0">
                  <a:solidFill>
                    <a:srgbClr val="0000FF"/>
                  </a:solidFill>
                </a:rPr>
                <a:t>apache.com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”</a:t>
              </a:r>
              <a:endParaRPr lang="en-US" sz="1400" b="1" i="1" u="sng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97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15" y="1783736"/>
            <a:ext cx="3181887" cy="457261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Version Number</a:t>
            </a:r>
          </a:p>
          <a:p>
            <a:pPr lvl="1"/>
            <a:r>
              <a:rPr lang="en-US" sz="2000" dirty="0" smtClean="0"/>
              <a:t>Unique within each key</a:t>
            </a:r>
          </a:p>
          <a:p>
            <a:pPr lvl="1"/>
            <a:r>
              <a:rPr lang="en-US" sz="2000" dirty="0" smtClean="0"/>
              <a:t>By default</a:t>
            </a:r>
            <a:r>
              <a:rPr lang="en-US" sz="2000" dirty="0" smtClean="0">
                <a:sym typeface="Wingdings"/>
              </a:rPr>
              <a:t> System’s timestamp</a:t>
            </a:r>
          </a:p>
          <a:p>
            <a:pPr lvl="1"/>
            <a:r>
              <a:rPr lang="en-US" sz="2000" dirty="0" smtClean="0">
                <a:sym typeface="Wingdings"/>
              </a:rPr>
              <a:t>Data type is Long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800000"/>
                </a:solidFill>
              </a:rPr>
              <a:t>Value (Cell)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Byte array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113" y="1218047"/>
            <a:ext cx="5050539" cy="49957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191000" y="999390"/>
            <a:ext cx="1109119" cy="1397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83969" y="691613"/>
            <a:ext cx="249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Version number for each row</a:t>
            </a:r>
            <a:endParaRPr lang="en-US" sz="1400" b="1" i="1" u="sng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17245" y="2452268"/>
            <a:ext cx="641670" cy="847289"/>
            <a:chOff x="7817245" y="2452268"/>
            <a:chExt cx="641670" cy="847289"/>
          </a:xfrm>
        </p:grpSpPr>
        <p:cxnSp>
          <p:nvCxnSpPr>
            <p:cNvPr id="10" name="Straight Arrow Connector 9"/>
            <p:cNvCxnSpPr>
              <a:stCxn id="11" idx="2"/>
            </p:cNvCxnSpPr>
            <p:nvPr/>
          </p:nvCxnSpPr>
          <p:spPr>
            <a:xfrm>
              <a:off x="8138080" y="2760045"/>
              <a:ext cx="81125" cy="5395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817245" y="2452268"/>
              <a:ext cx="641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value</a:t>
              </a:r>
              <a:endParaRPr lang="en-US" sz="1400" b="1" i="1" u="sng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65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02" y="1904820"/>
            <a:ext cx="7541977" cy="23194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HBase schema consists of several </a:t>
            </a:r>
            <a:r>
              <a:rPr lang="en-US" b="1" i="1" dirty="0" smtClean="0">
                <a:solidFill>
                  <a:srgbClr val="0000FF"/>
                </a:solidFill>
              </a:rPr>
              <a:t>Tables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table consists of a set of </a:t>
            </a:r>
            <a:r>
              <a:rPr lang="en-US" b="1" i="1" dirty="0" smtClean="0">
                <a:solidFill>
                  <a:srgbClr val="0000FF"/>
                </a:solidFill>
              </a:rPr>
              <a:t>Column Families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Columns are not part of the schema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HBase has </a:t>
            </a:r>
            <a:r>
              <a:rPr lang="en-US" b="1" i="1" dirty="0" smtClean="0">
                <a:solidFill>
                  <a:srgbClr val="0000FF"/>
                </a:solidFill>
              </a:rPr>
              <a:t>Dynamic Columns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Because column names are encoded inside the cells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Different cells can have different columns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 descr="Screen shot 2013-02-15 at 12.07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10" y="4224295"/>
            <a:ext cx="5157572" cy="19535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6557" y="4807403"/>
            <a:ext cx="2909753" cy="923330"/>
            <a:chOff x="446557" y="4807403"/>
            <a:chExt cx="2909753" cy="923330"/>
          </a:xfrm>
        </p:grpSpPr>
        <p:sp>
          <p:nvSpPr>
            <p:cNvPr id="7" name="Right Arrow 6"/>
            <p:cNvSpPr/>
            <p:nvPr/>
          </p:nvSpPr>
          <p:spPr>
            <a:xfrm>
              <a:off x="2760208" y="4807403"/>
              <a:ext cx="596102" cy="89409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6557" y="4807403"/>
              <a:ext cx="24561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“Roles” column family has different columns in different cells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Notes on Data Model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02" y="1904820"/>
            <a:ext cx="7541977" cy="2112147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b="1" i="1" dirty="0" smtClean="0">
                <a:solidFill>
                  <a:srgbClr val="0000FF"/>
                </a:solidFill>
              </a:rPr>
              <a:t>version number </a:t>
            </a:r>
            <a:r>
              <a:rPr lang="en-US" sz="1800" dirty="0" smtClean="0"/>
              <a:t>can be user-supplied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Even does not have to be inserted in increasing order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Version number are unique within each key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Table can be very sparse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Many cells are empty </a:t>
            </a:r>
          </a:p>
          <a:p>
            <a:r>
              <a:rPr lang="en-US" sz="1800" b="1" i="1" dirty="0" smtClean="0">
                <a:solidFill>
                  <a:srgbClr val="0000FF"/>
                </a:solidFill>
              </a:rPr>
              <a:t>Keys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are indexed as the primary key</a:t>
            </a:r>
          </a:p>
        </p:txBody>
      </p:sp>
      <p:pic>
        <p:nvPicPr>
          <p:cNvPr id="5" name="Picture 4" descr="Screen shot 2013-02-15 at 12.2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88" y="4431622"/>
            <a:ext cx="6597758" cy="16845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842207" y="3809640"/>
            <a:ext cx="77752" cy="764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83261" y="3237803"/>
            <a:ext cx="2423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Has two columns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[</a:t>
            </a:r>
            <a:r>
              <a:rPr lang="en-US" sz="1600" dirty="0" err="1" smtClean="0">
                <a:solidFill>
                  <a:srgbClr val="FF0000"/>
                </a:solidFill>
              </a:rPr>
              <a:t>cnnsi.com</a:t>
            </a:r>
            <a:r>
              <a:rPr lang="en-US" sz="1600" dirty="0" smtClean="0">
                <a:solidFill>
                  <a:srgbClr val="FF0000"/>
                </a:solidFill>
              </a:rPr>
              <a:t> &amp; </a:t>
            </a:r>
            <a:r>
              <a:rPr lang="en-US" sz="1600" dirty="0" err="1" smtClean="0">
                <a:solidFill>
                  <a:srgbClr val="FF0000"/>
                </a:solidFill>
              </a:rPr>
              <a:t>my.look.ca</a:t>
            </a:r>
            <a:r>
              <a:rPr lang="en-US" sz="1600" dirty="0" smtClean="0">
                <a:solidFill>
                  <a:srgbClr val="FF0000"/>
                </a:solidFill>
              </a:rPr>
              <a:t>]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5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371"/>
            <a:ext cx="7345362" cy="1339850"/>
          </a:xfrm>
        </p:spPr>
        <p:txBody>
          <a:bodyPr/>
          <a:lstStyle/>
          <a:p>
            <a:r>
              <a:rPr lang="en-US" b="1" dirty="0" smtClean="0"/>
              <a:t>HBase Physical Model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0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Physical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60" y="1865947"/>
            <a:ext cx="7636415" cy="13087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column family is stored in a separate file (called </a:t>
            </a:r>
            <a:r>
              <a:rPr lang="en-US" b="1" i="1" dirty="0" err="1" smtClean="0">
                <a:solidFill>
                  <a:srgbClr val="800000"/>
                </a:solidFill>
              </a:rPr>
              <a:t>HTables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Key &amp; Version numbers are replicated with each column family</a:t>
            </a:r>
          </a:p>
          <a:p>
            <a:r>
              <a:rPr lang="en-US" dirty="0" smtClean="0"/>
              <a:t>Empty cells are not stored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Screen shot 2013-02-15 at 12.3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33" y="5044281"/>
            <a:ext cx="4776438" cy="1312069"/>
          </a:xfrm>
          <a:prstGeom prst="rect">
            <a:avLst/>
          </a:prstGeom>
        </p:spPr>
      </p:pic>
      <p:pic>
        <p:nvPicPr>
          <p:cNvPr id="7" name="Picture 6" descr="Screen shot 2013-02-15 at 12.33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39" y="3006247"/>
            <a:ext cx="4725932" cy="170406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3556" y="3984663"/>
            <a:ext cx="3136011" cy="1600217"/>
          </a:xfrm>
          <a:prstGeom prst="wedgeRoundRectCallout">
            <a:avLst>
              <a:gd name="adj1" fmla="val -1412"/>
              <a:gd name="adj2" fmla="val -921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HBase maintains a multi-level index on values: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&lt;key, column family, column name, timestamp&gt;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6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23" y="244158"/>
            <a:ext cx="2624660" cy="1339850"/>
          </a:xfrm>
        </p:spPr>
        <p:txBody>
          <a:bodyPr/>
          <a:lstStyle/>
          <a:p>
            <a:r>
              <a:rPr lang="en-US" b="1" dirty="0" smtClean="0"/>
              <a:t>Example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Screen shot 2013-02-15 at 12.07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83" y="362823"/>
            <a:ext cx="5157572" cy="1671578"/>
          </a:xfrm>
          <a:prstGeom prst="rect">
            <a:avLst/>
          </a:prstGeom>
        </p:spPr>
      </p:pic>
      <p:pic>
        <p:nvPicPr>
          <p:cNvPr id="7" name="Picture 6" descr="Screen shot 2013-02-15 at 1.15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" y="2112149"/>
            <a:ext cx="7814111" cy="43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7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 descr="Screen shot 2013-02-15 at 1.1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873564"/>
            <a:ext cx="6590030" cy="42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60" y="1865947"/>
            <a:ext cx="7943698" cy="1308754"/>
          </a:xfrm>
        </p:spPr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HTable</a:t>
            </a:r>
            <a:r>
              <a:rPr lang="en-US" dirty="0" smtClean="0"/>
              <a:t> (column family) is partitioned horizontally into </a:t>
            </a:r>
            <a:r>
              <a:rPr lang="en-US" b="1" i="1" dirty="0" smtClean="0">
                <a:solidFill>
                  <a:srgbClr val="0000FF"/>
                </a:solidFill>
              </a:rPr>
              <a:t>regions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Regions are counterpart to HDFS blocks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</p:spPr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 descr="Screen shot 2013-02-15 at 12.33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1" y="3417966"/>
            <a:ext cx="4725932" cy="170406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5214133" y="4172462"/>
            <a:ext cx="293325" cy="5183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214133" y="4765432"/>
            <a:ext cx="293325" cy="5183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219870" y="5565730"/>
            <a:ext cx="293325" cy="5183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27757" y="4800953"/>
            <a:ext cx="239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Each will be one region</a:t>
            </a:r>
            <a:endParaRPr lang="en-US" b="1" i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812043" y="5170285"/>
            <a:ext cx="12959" cy="777418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46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HBase: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44" y="1862667"/>
            <a:ext cx="7554031" cy="420285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" charset="0"/>
                <a:ea typeface="宋体" charset="0"/>
              </a:rPr>
              <a:t>HBase is a distributed column-oriented </a:t>
            </a:r>
            <a:r>
              <a:rPr lang="en-US" b="1" dirty="0" smtClean="0">
                <a:latin typeface="Arial" charset="0"/>
                <a:ea typeface="宋体" charset="0"/>
              </a:rPr>
              <a:t>data store built </a:t>
            </a:r>
            <a:r>
              <a:rPr lang="en-US" b="1" dirty="0">
                <a:latin typeface="Arial" charset="0"/>
                <a:ea typeface="宋体" charset="0"/>
              </a:rPr>
              <a:t>on top of </a:t>
            </a:r>
            <a:r>
              <a:rPr lang="en-US" b="1" dirty="0" smtClean="0">
                <a:latin typeface="Arial" charset="0"/>
                <a:ea typeface="宋体" charset="0"/>
              </a:rPr>
              <a:t>HDFS</a:t>
            </a:r>
          </a:p>
          <a:p>
            <a:endParaRPr lang="en-US" dirty="0">
              <a:latin typeface="Arial" charset="0"/>
              <a:ea typeface="宋体" charset="0"/>
            </a:endParaRPr>
          </a:p>
          <a:p>
            <a:r>
              <a:rPr lang="en-US" altLang="zh-CN" b="1" dirty="0"/>
              <a:t>HBase is an Apache open source project whose goal is to provide storage for the Hadoop Distributed Computing </a:t>
            </a:r>
            <a:endParaRPr lang="en-US" altLang="zh-CN" b="1" dirty="0" smtClean="0"/>
          </a:p>
          <a:p>
            <a:endParaRPr lang="en-US" altLang="zh-CN" dirty="0" smtClean="0"/>
          </a:p>
          <a:p>
            <a:r>
              <a:rPr lang="en-US" altLang="zh-CN" b="1" dirty="0" smtClean="0"/>
              <a:t>Data </a:t>
            </a:r>
            <a:r>
              <a:rPr lang="en-US" altLang="zh-CN" b="1" dirty="0"/>
              <a:t>is logically organized into tables, rows and columns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89" y="444501"/>
            <a:ext cx="1439333" cy="10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371"/>
            <a:ext cx="7345362" cy="1339850"/>
          </a:xfrm>
        </p:spPr>
        <p:txBody>
          <a:bodyPr/>
          <a:lstStyle/>
          <a:p>
            <a:r>
              <a:rPr lang="en-US" b="1" dirty="0" smtClean="0"/>
              <a:t>HBase Architecture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8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Three </a:t>
            </a:r>
            <a:r>
              <a:rPr lang="en-US" altLang="zh-CN" dirty="0" smtClean="0"/>
              <a:t>Major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18318" y="2060316"/>
            <a:ext cx="3672682" cy="343385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dirty="0"/>
              <a:t>The </a:t>
            </a:r>
            <a:r>
              <a:rPr lang="en-US" altLang="zh-CN" sz="2800" dirty="0" err="1" smtClean="0"/>
              <a:t>HBaseMaster</a:t>
            </a:r>
            <a:endParaRPr lang="en-US" altLang="zh-CN" sz="2800" dirty="0" smtClean="0"/>
          </a:p>
          <a:p>
            <a:pPr lvl="1"/>
            <a:r>
              <a:rPr lang="en-US" altLang="zh-CN" sz="2600" dirty="0" smtClean="0"/>
              <a:t>One master</a:t>
            </a:r>
          </a:p>
          <a:p>
            <a:pPr lvl="1"/>
            <a:endParaRPr lang="en-US" altLang="zh-CN" sz="2800" dirty="0"/>
          </a:p>
          <a:p>
            <a:r>
              <a:rPr lang="en-US" altLang="zh-CN" sz="2800" dirty="0"/>
              <a:t>The </a:t>
            </a:r>
            <a:r>
              <a:rPr lang="en-US" altLang="zh-CN" sz="2800" dirty="0" err="1" smtClean="0"/>
              <a:t>HRegionServer</a:t>
            </a:r>
            <a:endParaRPr lang="en-US" altLang="zh-CN" sz="2800" dirty="0" smtClean="0"/>
          </a:p>
          <a:p>
            <a:pPr lvl="1"/>
            <a:r>
              <a:rPr lang="en-US" altLang="zh-CN" sz="2600" dirty="0" smtClean="0"/>
              <a:t>Many region servers</a:t>
            </a:r>
            <a:endParaRPr lang="en-US" altLang="zh-CN" sz="2600" dirty="0"/>
          </a:p>
          <a:p>
            <a:pPr>
              <a:buFont typeface="Wingdings" charset="0"/>
              <a:buNone/>
            </a:pPr>
            <a:endParaRPr lang="en-US" altLang="zh-CN" sz="2800" dirty="0"/>
          </a:p>
          <a:p>
            <a:r>
              <a:rPr lang="en-US" altLang="zh-CN" sz="2800" dirty="0"/>
              <a:t>The HBase client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74255"/>
              </p:ext>
            </p:extLst>
          </p:nvPr>
        </p:nvGraphicFramePr>
        <p:xfrm>
          <a:off x="3865352" y="1770202"/>
          <a:ext cx="4611660" cy="338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Visio" r:id="rId3" imgW="6481572" imgH="4331208" progId="Visio.Drawing.6">
                  <p:embed/>
                </p:oleObj>
              </mc:Choice>
              <mc:Fallback>
                <p:oleObj name="Visio" r:id="rId3" imgW="6481572" imgH="433120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52" y="1770202"/>
                        <a:ext cx="4611660" cy="3387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82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6" y="1891862"/>
            <a:ext cx="7688250" cy="417365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Region</a:t>
            </a:r>
          </a:p>
          <a:p>
            <a:pPr lvl="1"/>
            <a:r>
              <a:rPr lang="en-US" dirty="0" smtClean="0"/>
              <a:t>A subset of a table’s rows, like horizontal range partitioning</a:t>
            </a:r>
          </a:p>
          <a:p>
            <a:pPr lvl="1"/>
            <a:r>
              <a:rPr lang="en-US" dirty="0" smtClean="0"/>
              <a:t>Automatically done</a:t>
            </a:r>
          </a:p>
          <a:p>
            <a:r>
              <a:rPr lang="en-US" b="1" dirty="0" err="1" smtClean="0">
                <a:solidFill>
                  <a:srgbClr val="800000"/>
                </a:solidFill>
              </a:rPr>
              <a:t>RegionServer</a:t>
            </a:r>
            <a:r>
              <a:rPr lang="en-US" b="1" dirty="0" smtClean="0">
                <a:solidFill>
                  <a:srgbClr val="800000"/>
                </a:solidFill>
              </a:rPr>
              <a:t> (many slaves)</a:t>
            </a:r>
          </a:p>
          <a:p>
            <a:pPr lvl="1"/>
            <a:r>
              <a:rPr lang="en-US" dirty="0" smtClean="0"/>
              <a:t>Manages data regions</a:t>
            </a:r>
          </a:p>
          <a:p>
            <a:pPr lvl="1"/>
            <a:r>
              <a:rPr lang="en-US" dirty="0" smtClean="0"/>
              <a:t>Serves data for reads and writes (</a:t>
            </a:r>
            <a:r>
              <a:rPr lang="en-US" b="1" i="1" dirty="0" smtClean="0">
                <a:solidFill>
                  <a:srgbClr val="0000FF"/>
                </a:solidFill>
              </a:rPr>
              <a:t>using a log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Master </a:t>
            </a:r>
          </a:p>
          <a:p>
            <a:pPr lvl="1"/>
            <a:r>
              <a:rPr lang="en-US" dirty="0" smtClean="0"/>
              <a:t>Responsible for coordinating the slaves</a:t>
            </a:r>
          </a:p>
          <a:p>
            <a:pPr lvl="1"/>
            <a:r>
              <a:rPr lang="en-US" dirty="0" smtClean="0"/>
              <a:t>Assigns regions, detects failures</a:t>
            </a:r>
          </a:p>
          <a:p>
            <a:pPr lvl="1"/>
            <a:r>
              <a:rPr lang="en-US" dirty="0" smtClean="0"/>
              <a:t>Admin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2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38" y="1930736"/>
            <a:ext cx="3939453" cy="4134785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Arial" charset="0"/>
                <a:ea typeface="宋体" charset="0"/>
              </a:rPr>
              <a:t>HBase depends on </a:t>
            </a:r>
            <a:r>
              <a:rPr lang="en-US" altLang="zh-TW" sz="2000" dirty="0" err="1">
                <a:latin typeface="Arial" charset="0"/>
                <a:ea typeface="宋体" charset="0"/>
              </a:rPr>
              <a:t>ZooKeeper</a:t>
            </a:r>
            <a:r>
              <a:rPr lang="en-US" altLang="zh-TW" sz="2000" dirty="0">
                <a:latin typeface="Arial" charset="0"/>
                <a:ea typeface="宋体" charset="0"/>
              </a:rPr>
              <a:t> </a:t>
            </a:r>
            <a:endParaRPr lang="en-US" altLang="zh-TW" sz="2000" dirty="0" smtClean="0">
              <a:latin typeface="Arial" charset="0"/>
              <a:ea typeface="宋体" charset="0"/>
            </a:endParaRPr>
          </a:p>
          <a:p>
            <a:r>
              <a:rPr lang="en-US" altLang="zh-TW" sz="2000" dirty="0" smtClean="0">
                <a:latin typeface="Arial" charset="0"/>
                <a:ea typeface="宋体" charset="0"/>
              </a:rPr>
              <a:t>By </a:t>
            </a:r>
            <a:r>
              <a:rPr lang="en-US" altLang="zh-TW" sz="2000" dirty="0">
                <a:latin typeface="Arial" charset="0"/>
                <a:ea typeface="宋体" charset="0"/>
              </a:rPr>
              <a:t>default </a:t>
            </a:r>
            <a:r>
              <a:rPr lang="en-US" altLang="zh-TW" sz="2000" dirty="0" smtClean="0">
                <a:latin typeface="Arial" charset="0"/>
                <a:ea typeface="宋体" charset="0"/>
              </a:rPr>
              <a:t>HBase manages the </a:t>
            </a:r>
            <a:r>
              <a:rPr lang="en-US" altLang="zh-TW" sz="2000" dirty="0" err="1">
                <a:latin typeface="Arial" charset="0"/>
                <a:ea typeface="宋体" charset="0"/>
              </a:rPr>
              <a:t>ZooKeeper</a:t>
            </a:r>
            <a:r>
              <a:rPr lang="en-US" altLang="zh-TW" sz="2000" dirty="0">
                <a:latin typeface="Arial" charset="0"/>
                <a:ea typeface="宋体" charset="0"/>
              </a:rPr>
              <a:t> </a:t>
            </a:r>
            <a:r>
              <a:rPr lang="en-US" altLang="zh-TW" sz="2000" dirty="0" smtClean="0">
                <a:latin typeface="Arial" charset="0"/>
                <a:ea typeface="宋体" charset="0"/>
              </a:rPr>
              <a:t>instance</a:t>
            </a:r>
          </a:p>
          <a:p>
            <a:pPr lvl="1"/>
            <a:r>
              <a:rPr lang="en-US" sz="1800" dirty="0" smtClean="0">
                <a:latin typeface="Arial" charset="0"/>
                <a:ea typeface="宋体" charset="0"/>
              </a:rPr>
              <a:t>E.g., starts and stops </a:t>
            </a:r>
            <a:r>
              <a:rPr lang="en-US" sz="1800" dirty="0" err="1" smtClean="0">
                <a:latin typeface="Arial" charset="0"/>
                <a:ea typeface="宋体" charset="0"/>
              </a:rPr>
              <a:t>ZooKeeper</a:t>
            </a:r>
            <a:endParaRPr lang="en-US" sz="1800" dirty="0" smtClean="0">
              <a:latin typeface="Arial" charset="0"/>
              <a:ea typeface="宋体" charset="0"/>
            </a:endParaRPr>
          </a:p>
          <a:p>
            <a:r>
              <a:rPr lang="en-US" sz="2000" dirty="0" err="1" smtClean="0">
                <a:latin typeface="Arial" charset="0"/>
                <a:ea typeface="宋体" charset="0"/>
              </a:rPr>
              <a:t>HMaster</a:t>
            </a:r>
            <a:r>
              <a:rPr lang="en-US" sz="2000" dirty="0" smtClean="0">
                <a:latin typeface="Arial" charset="0"/>
                <a:ea typeface="宋体" charset="0"/>
              </a:rPr>
              <a:t> and </a:t>
            </a:r>
            <a:r>
              <a:rPr lang="en-US" sz="2000" dirty="0" err="1" smtClean="0">
                <a:latin typeface="Arial" charset="0"/>
                <a:ea typeface="宋体" charset="0"/>
              </a:rPr>
              <a:t>HRegionServers</a:t>
            </a:r>
            <a:r>
              <a:rPr lang="en-US" sz="2000" dirty="0" smtClean="0">
                <a:latin typeface="Arial" charset="0"/>
                <a:ea typeface="宋体" charset="0"/>
              </a:rPr>
              <a:t> register themselves with </a:t>
            </a:r>
            <a:r>
              <a:rPr lang="en-US" sz="2000" dirty="0" err="1" smtClean="0">
                <a:latin typeface="Arial" charset="0"/>
                <a:ea typeface="宋体" charset="0"/>
              </a:rPr>
              <a:t>ZooKeeper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1572" y="1920559"/>
            <a:ext cx="3810000" cy="4144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179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 descr="hbase-fi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04" y="1732915"/>
            <a:ext cx="9144000" cy="462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5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95" y="1878904"/>
            <a:ext cx="7995533" cy="4186617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 err="1">
                <a:solidFill>
                  <a:srgbClr val="FF6600"/>
                </a:solidFill>
              </a:rPr>
              <a:t>HBaseAdmin</a:t>
            </a:r>
            <a:r>
              <a:rPr lang="en-US" altLang="zh-CN" dirty="0"/>
              <a:t> </a:t>
            </a:r>
            <a:r>
              <a:rPr lang="en-US" altLang="zh-CN" u="sng" dirty="0"/>
              <a:t>admin</a:t>
            </a:r>
            <a:r>
              <a:rPr lang="en-US" altLang="zh-CN" dirty="0"/>
              <a:t>= new </a:t>
            </a:r>
            <a:r>
              <a:rPr lang="en-US" altLang="zh-CN" dirty="0" err="1"/>
              <a:t>HBaseAdmin</a:t>
            </a:r>
            <a:r>
              <a:rPr lang="en-US" altLang="zh-CN" dirty="0"/>
              <a:t>(</a:t>
            </a:r>
            <a:r>
              <a:rPr lang="en-US" altLang="zh-CN" u="sng" dirty="0" err="1"/>
              <a:t>config</a:t>
            </a:r>
            <a:r>
              <a:rPr lang="en-US" altLang="zh-CN" dirty="0"/>
              <a:t>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 err="1">
                <a:solidFill>
                  <a:srgbClr val="FF6600"/>
                </a:solidFill>
              </a:rPr>
              <a:t>HColumnDescriptor</a:t>
            </a:r>
            <a:r>
              <a:rPr lang="en-US" altLang="zh-CN" dirty="0"/>
              <a:t> []column;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/>
              <a:t>column= new </a:t>
            </a:r>
            <a:r>
              <a:rPr lang="en-US" altLang="zh-CN" dirty="0" err="1"/>
              <a:t>HColumnDescriptor</a:t>
            </a:r>
            <a:r>
              <a:rPr lang="en-US" altLang="zh-CN" dirty="0"/>
              <a:t>[2];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/>
              <a:t>column[0]=new </a:t>
            </a:r>
            <a:r>
              <a:rPr lang="en-US" altLang="zh-CN" dirty="0" err="1"/>
              <a:t>HColumnDescriptor</a:t>
            </a:r>
            <a:r>
              <a:rPr lang="en-US" altLang="zh-CN" dirty="0"/>
              <a:t>("columnFamily1:");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/>
              <a:t>column[1]=new </a:t>
            </a:r>
            <a:r>
              <a:rPr lang="en-US" altLang="zh-CN" dirty="0" err="1"/>
              <a:t>HColumnDescriptor</a:t>
            </a:r>
            <a:r>
              <a:rPr lang="en-US" altLang="zh-CN" dirty="0"/>
              <a:t>("columnFamily2:");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sz="2100" dirty="0" err="1">
                <a:solidFill>
                  <a:srgbClr val="FF6600"/>
                </a:solidFill>
              </a:rPr>
              <a:t>HTableDescriptor</a:t>
            </a:r>
            <a:r>
              <a:rPr lang="en-US" altLang="zh-CN" sz="2100" dirty="0"/>
              <a:t> </a:t>
            </a:r>
            <a:r>
              <a:rPr lang="en-US" altLang="zh-CN" sz="2100" u="sng" dirty="0" err="1"/>
              <a:t>desc</a:t>
            </a:r>
            <a:r>
              <a:rPr lang="en-US" altLang="zh-CN" sz="2100" dirty="0"/>
              <a:t>= new </a:t>
            </a:r>
            <a:r>
              <a:rPr lang="en-US" altLang="zh-CN" sz="2100" dirty="0" err="1"/>
              <a:t>HTableDescriptor</a:t>
            </a:r>
            <a:r>
              <a:rPr lang="en-US" altLang="zh-CN" sz="2100" dirty="0"/>
              <a:t>(</a:t>
            </a:r>
            <a:r>
              <a:rPr lang="en-US" altLang="zh-CN" sz="2100" dirty="0" err="1"/>
              <a:t>Bytes.toBytes</a:t>
            </a:r>
            <a:r>
              <a:rPr lang="en-US" altLang="zh-CN" sz="2100" dirty="0"/>
              <a:t>("</a:t>
            </a:r>
            <a:r>
              <a:rPr lang="en-US" altLang="zh-CN" sz="2100" dirty="0" err="1"/>
              <a:t>MyTable</a:t>
            </a:r>
            <a:r>
              <a:rPr lang="en-US" altLang="zh-CN" sz="2100" dirty="0"/>
              <a:t>"));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u="sng" dirty="0" err="1"/>
              <a:t>desc</a:t>
            </a:r>
            <a:r>
              <a:rPr lang="en-US" altLang="zh-CN" dirty="0" err="1"/>
              <a:t>.addFamily</a:t>
            </a:r>
            <a:r>
              <a:rPr lang="en-US" altLang="zh-CN" dirty="0"/>
              <a:t>(column[0]);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u="sng" dirty="0" err="1">
                <a:solidFill>
                  <a:schemeClr val="tx1"/>
                </a:solidFill>
              </a:rPr>
              <a:t>desc</a:t>
            </a:r>
            <a:r>
              <a:rPr lang="en-US" altLang="zh-CN" dirty="0" err="1">
                <a:solidFill>
                  <a:schemeClr val="tx1"/>
                </a:solidFill>
              </a:rPr>
              <a:t>.addFamily</a:t>
            </a:r>
            <a:r>
              <a:rPr lang="en-US" altLang="zh-CN" dirty="0"/>
              <a:t>(column[1]);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u="sng" dirty="0" err="1"/>
              <a:t>admin</a:t>
            </a:r>
            <a:r>
              <a:rPr lang="en-US" altLang="zh-CN" dirty="0" err="1"/>
              <a:t>.createTable</a:t>
            </a:r>
            <a:r>
              <a:rPr lang="en-US" altLang="zh-CN" dirty="0"/>
              <a:t>(</a:t>
            </a:r>
            <a:r>
              <a:rPr lang="en-US" altLang="zh-CN" u="sng" dirty="0" err="1"/>
              <a:t>desc</a:t>
            </a:r>
            <a:r>
              <a:rPr lang="en-US" altLang="zh-CN" dirty="0"/>
              <a:t>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0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On Regions: </a:t>
            </a:r>
            <a:r>
              <a:rPr lang="en-US" b="1" dirty="0" smtClean="0">
                <a:solidFill>
                  <a:srgbClr val="FF0000"/>
                </a:solidFill>
              </a:rPr>
              <a:t>Get()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6" y="1840031"/>
            <a:ext cx="7688250" cy="9848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Given a key </a:t>
            </a:r>
            <a:r>
              <a:rPr lang="en-US" sz="2000" dirty="0" smtClean="0">
                <a:sym typeface="Wingdings"/>
              </a:rPr>
              <a:t> return corresponding record</a:t>
            </a:r>
          </a:p>
          <a:p>
            <a:r>
              <a:rPr lang="en-US" sz="2000" dirty="0" smtClean="0">
                <a:sym typeface="Wingdings"/>
              </a:rPr>
              <a:t>For each value return the highest version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 descr="Screen shot 2013-02-15 at 1.34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4" y="2824835"/>
            <a:ext cx="8280624" cy="797203"/>
          </a:xfrm>
          <a:prstGeom prst="rect">
            <a:avLst/>
          </a:prstGeom>
        </p:spPr>
      </p:pic>
      <p:pic>
        <p:nvPicPr>
          <p:cNvPr id="6" name="Picture 5" descr="Screen shot 2013-02-15 at 1.35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4" y="4550283"/>
            <a:ext cx="8552758" cy="100664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2134" y="4055841"/>
            <a:ext cx="7688250" cy="49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solidFill>
                  <a:schemeClr val="tx1"/>
                </a:solidFill>
              </a:rPr>
              <a:t>Can control the number of versions you want</a:t>
            </a:r>
          </a:p>
        </p:txBody>
      </p:sp>
    </p:spTree>
    <p:extLst>
      <p:ext uri="{BB962C8B-B14F-4D97-AF65-F5344CB8AC3E}">
        <p14:creationId xmlns:p14="http://schemas.microsoft.com/office/powerpoint/2010/main" val="167669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68" y="244158"/>
            <a:ext cx="8449089" cy="1339850"/>
          </a:xfrm>
        </p:spPr>
        <p:txBody>
          <a:bodyPr>
            <a:normAutofit/>
          </a:bodyPr>
          <a:lstStyle/>
          <a:p>
            <a:r>
              <a:rPr lang="en-US" dirty="0"/>
              <a:t>Operations On Regions: </a:t>
            </a:r>
            <a:r>
              <a:rPr lang="en-US" b="1" dirty="0" smtClean="0">
                <a:solidFill>
                  <a:srgbClr val="FF0000"/>
                </a:solidFill>
              </a:rPr>
              <a:t>Scan(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 descr="Screen shot 2013-02-15 at 1.4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8" y="2485228"/>
            <a:ext cx="8506357" cy="28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7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4158"/>
            <a:ext cx="2754247" cy="133985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Get()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graphicFrame>
        <p:nvGraphicFramePr>
          <p:cNvPr id="54389" name="Group 11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0602601"/>
              </p:ext>
            </p:extLst>
          </p:nvPr>
        </p:nvGraphicFramePr>
        <p:xfrm>
          <a:off x="457200" y="1600200"/>
          <a:ext cx="8077200" cy="4530728"/>
        </p:xfrm>
        <a:graphic>
          <a:graphicData uri="http://schemas.openxmlformats.org/drawingml/2006/table">
            <a:tbl>
              <a:tblPr/>
              <a:tblGrid>
                <a:gridCol w="2079625"/>
                <a:gridCol w="1390650"/>
                <a:gridCol w="2779713"/>
                <a:gridCol w="1827212"/>
              </a:tblGrid>
              <a:tr h="919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Row key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Time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Stamp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Column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com.apache.www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anchor:apache.com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APACHE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6263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com.cnn.www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t9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anchor:cnnsi.com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CNN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t8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anchor:my.look.ca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CNN.com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4393" name="Text Box 121"/>
          <p:cNvSpPr txBox="1">
            <a:spLocks noChangeArrowheads="1"/>
          </p:cNvSpPr>
          <p:nvPr/>
        </p:nvSpPr>
        <p:spPr bwMode="auto">
          <a:xfrm>
            <a:off x="3961320" y="393998"/>
            <a:ext cx="373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dirty="0"/>
              <a:t>Select value from table where key=</a:t>
            </a:r>
            <a:r>
              <a:rPr lang="zh-CN" altLang="en-US" sz="2000" dirty="0"/>
              <a:t>‘</a:t>
            </a:r>
            <a:r>
              <a:rPr lang="en-US" altLang="zh-CN" sz="2000" dirty="0" err="1"/>
              <a:t>com.apache.www</a:t>
            </a:r>
            <a:r>
              <a:rPr lang="zh-CN" altLang="en-US" sz="2000" dirty="0"/>
              <a:t>’</a:t>
            </a:r>
            <a:r>
              <a:rPr lang="en-US" altLang="zh-CN" sz="2000" dirty="0"/>
              <a:t> AND label=</a:t>
            </a:r>
            <a:r>
              <a:rPr lang="zh-CN" altLang="en-US" sz="2000" dirty="0"/>
              <a:t>‘</a:t>
            </a:r>
            <a:r>
              <a:rPr lang="en-US" altLang="zh-CN" sz="2000" dirty="0" err="1"/>
              <a:t>anchor:apache.com</a:t>
            </a:r>
            <a:r>
              <a:rPr lang="zh-CN" altLang="en-US" sz="2000" dirty="0"/>
              <a:t>’</a:t>
            </a:r>
            <a:endParaRPr lang="en-US" altLang="zh-CN" sz="2000" dirty="0"/>
          </a:p>
        </p:txBody>
      </p:sp>
      <p:sp>
        <p:nvSpPr>
          <p:cNvPr id="54394" name="Oval 122"/>
          <p:cNvSpPr>
            <a:spLocks noChangeArrowheads="1"/>
          </p:cNvSpPr>
          <p:nvPr/>
        </p:nvSpPr>
        <p:spPr bwMode="auto">
          <a:xfrm>
            <a:off x="609600" y="2743200"/>
            <a:ext cx="1752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5" name="Oval 123"/>
          <p:cNvSpPr>
            <a:spLocks noChangeArrowheads="1"/>
          </p:cNvSpPr>
          <p:nvPr/>
        </p:nvSpPr>
        <p:spPr bwMode="auto">
          <a:xfrm>
            <a:off x="4419600" y="3276600"/>
            <a:ext cx="1981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5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93" grpId="0"/>
      <p:bldP spid="54394" grpId="0" animBg="1"/>
      <p:bldP spid="543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4158"/>
            <a:ext cx="2754247" cy="133985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Scan()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4157861" y="49917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/>
              <a:t>Select value from table where anchor=</a:t>
            </a:r>
            <a:r>
              <a:rPr lang="zh-CN" altLang="en-US" sz="2400" dirty="0"/>
              <a:t>‘</a:t>
            </a:r>
            <a:r>
              <a:rPr lang="en-US" altLang="zh-CN" sz="2400" dirty="0" err="1"/>
              <a:t>cnnsi.com</a:t>
            </a:r>
            <a:r>
              <a:rPr lang="zh-CN" altLang="en-US" sz="2400" dirty="0"/>
              <a:t>’</a:t>
            </a:r>
            <a:endParaRPr lang="en-US" altLang="zh-CN" sz="2400" dirty="0"/>
          </a:p>
        </p:txBody>
      </p:sp>
      <p:graphicFrame>
        <p:nvGraphicFramePr>
          <p:cNvPr id="9" name="Group 56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229600" cy="4530728"/>
        </p:xfrm>
        <a:graphic>
          <a:graphicData uri="http://schemas.openxmlformats.org/drawingml/2006/table">
            <a:tbl>
              <a:tblPr/>
              <a:tblGrid>
                <a:gridCol w="2119313"/>
                <a:gridCol w="1416050"/>
                <a:gridCol w="2832100"/>
                <a:gridCol w="1862137"/>
              </a:tblGrid>
              <a:tr h="919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Row key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Time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Stamp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Column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com.apache.www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anchor:apache.com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APACHE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6263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com.cnn.www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t9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anchor:cnnsi.com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CNN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t8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anchor:my.look.ca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CNN.com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18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HBase: Part of Hadoop’s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81" y="1839913"/>
            <a:ext cx="5551102" cy="418553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3210279" y="3257224"/>
            <a:ext cx="5576827" cy="1896022"/>
            <a:chOff x="3210279" y="3257224"/>
            <a:chExt cx="5576827" cy="1896022"/>
          </a:xfrm>
        </p:grpSpPr>
        <p:sp>
          <p:nvSpPr>
            <p:cNvPr id="6" name="TextBox 5"/>
            <p:cNvSpPr txBox="1"/>
            <p:nvPr/>
          </p:nvSpPr>
          <p:spPr>
            <a:xfrm>
              <a:off x="5503335" y="3257224"/>
              <a:ext cx="3283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HBase is built on top of HDFS 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210279" y="3626556"/>
              <a:ext cx="3026832" cy="889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30480" y="4229916"/>
              <a:ext cx="1914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HBase files are internally stored in HDFS</a:t>
              </a:r>
              <a:endParaRPr lang="en-US" b="1" dirty="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094766" y="3626556"/>
              <a:ext cx="423350" cy="6033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092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On Regions: </a:t>
            </a:r>
            <a:r>
              <a:rPr lang="en-US" b="1" dirty="0" smtClean="0">
                <a:solidFill>
                  <a:srgbClr val="FF0000"/>
                </a:solidFill>
              </a:rPr>
              <a:t>Put()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6" y="1840031"/>
            <a:ext cx="7688250" cy="86818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Insert a new record (with a new key), Or</a:t>
            </a:r>
          </a:p>
          <a:p>
            <a:r>
              <a:rPr lang="en-US" sz="2000" dirty="0" smtClean="0">
                <a:sym typeface="Wingdings"/>
              </a:rPr>
              <a:t>Insert a record for an existing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30</a:t>
            </a:fld>
            <a:endParaRPr lang="en-US" dirty="0"/>
          </a:p>
        </p:txBody>
      </p:sp>
      <p:pic>
        <p:nvPicPr>
          <p:cNvPr id="8" name="Picture 7" descr="Screen shot 2013-02-15 at 1.43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8" y="3174283"/>
            <a:ext cx="7975600" cy="596900"/>
          </a:xfrm>
          <a:prstGeom prst="rect">
            <a:avLst/>
          </a:prstGeom>
        </p:spPr>
      </p:pic>
      <p:pic>
        <p:nvPicPr>
          <p:cNvPr id="9" name="Picture 8" descr="Screen shot 2013-02-15 at 1.43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2" y="5189108"/>
            <a:ext cx="8245476" cy="71379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794728" y="2708214"/>
            <a:ext cx="829358" cy="583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24086" y="2462012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Implicit version number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(timestamp)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376944" y="4739518"/>
            <a:ext cx="829358" cy="583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06302" y="449331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Explicit version number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2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52" y="244158"/>
            <a:ext cx="8245476" cy="1339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Operations On Regions: </a:t>
            </a:r>
            <a:r>
              <a:rPr lang="en-US" sz="4000" b="1" dirty="0" smtClean="0">
                <a:solidFill>
                  <a:srgbClr val="FF0000"/>
                </a:solidFill>
              </a:rPr>
              <a:t>Delete()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6" y="1840032"/>
            <a:ext cx="7688250" cy="23194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Marking table cells as deleted</a:t>
            </a:r>
          </a:p>
          <a:p>
            <a:r>
              <a:rPr lang="en-US" sz="2000" b="1" dirty="0" smtClean="0">
                <a:sym typeface="Wingdings"/>
              </a:rPr>
              <a:t>Multiple levels</a:t>
            </a:r>
          </a:p>
          <a:p>
            <a:pPr lvl="1"/>
            <a:r>
              <a:rPr lang="en-US" sz="1800" dirty="0" smtClean="0">
                <a:sym typeface="Wingdings"/>
              </a:rPr>
              <a:t>Can mark an entire column family as deleted</a:t>
            </a:r>
          </a:p>
          <a:p>
            <a:pPr lvl="1"/>
            <a:r>
              <a:rPr lang="en-US" sz="1800" dirty="0" smtClean="0">
                <a:sym typeface="Wingdings"/>
              </a:rPr>
              <a:t>Can make all column families of a given row as deleted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68005" y="4159506"/>
            <a:ext cx="6103560" cy="1179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All operations are logged by the </a:t>
            </a:r>
            <a:r>
              <a:rPr lang="en-US" sz="2000" b="1" dirty="0" err="1" smtClean="0"/>
              <a:t>RegionServers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The log is flushed periodically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628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HBase: </a:t>
            </a:r>
            <a:r>
              <a:rPr lang="en-US" b="1" dirty="0" smtClean="0">
                <a:solidFill>
                  <a:srgbClr val="FF0000"/>
                </a:solidFill>
              </a:rPr>
              <a:t>Joins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30" y="2008484"/>
            <a:ext cx="7532745" cy="4057037"/>
          </a:xfrm>
        </p:spPr>
        <p:txBody>
          <a:bodyPr/>
          <a:lstStyle/>
          <a:p>
            <a:r>
              <a:rPr lang="en-US" dirty="0" smtClean="0"/>
              <a:t>HBase does not support joins</a:t>
            </a:r>
          </a:p>
          <a:p>
            <a:endParaRPr lang="en-US" dirty="0" smtClean="0"/>
          </a:p>
          <a:p>
            <a:r>
              <a:rPr lang="en-US" dirty="0" smtClean="0"/>
              <a:t>Can be done in the application layer</a:t>
            </a:r>
          </a:p>
          <a:p>
            <a:pPr lvl="1"/>
            <a:r>
              <a:rPr lang="en-US" dirty="0" smtClean="0"/>
              <a:t>Using scan() and get()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5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Altering a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 descr="Screen shot 2013-02-16 at 3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2724304"/>
            <a:ext cx="7213600" cy="2222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69268" y="3200614"/>
            <a:ext cx="5131653" cy="453529"/>
            <a:chOff x="3369268" y="3200614"/>
            <a:chExt cx="5131653" cy="453529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3369268" y="3433858"/>
              <a:ext cx="1075575" cy="1166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483717" y="3200614"/>
              <a:ext cx="4017204" cy="4535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rgbClr val="0000FF"/>
                  </a:solidFill>
                </a:rPr>
                <a:t>Disable the table before changing the schema</a:t>
              </a:r>
              <a:endParaRPr lang="en-US" sz="15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60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 descr="Wal-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9" y="1758133"/>
            <a:ext cx="7675165" cy="44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 descr="Screen shot 2013-02-16 at 10.4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19" y="1845134"/>
            <a:ext cx="6155394" cy="390094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008602" y="2474970"/>
            <a:ext cx="945987" cy="725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914786" y="4260073"/>
            <a:ext cx="945987" cy="725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5754" y="2554285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Master 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node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957" y="4339388"/>
            <a:ext cx="76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Slave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nodes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1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HBase vs. </a:t>
            </a:r>
            <a:r>
              <a:rPr lang="en-US" dirty="0" smtClean="0"/>
              <a:t>HDFS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 descr="Screen shot 2013-02-14 at 10.4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" y="1674714"/>
            <a:ext cx="8031851" cy="37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8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vs. RDBMS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 descr="Screen shot 2013-02-16 at 10.4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9" y="1715103"/>
            <a:ext cx="8309381" cy="46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1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HBase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 descr="Screen shot 2013-02-16 at 10.4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4" y="1756648"/>
            <a:ext cx="7685038" cy="43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0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vs. HDFS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50" y="1891862"/>
            <a:ext cx="8034408" cy="4173659"/>
          </a:xfrm>
        </p:spPr>
        <p:txBody>
          <a:bodyPr>
            <a:normAutofit/>
          </a:bodyPr>
          <a:lstStyle/>
          <a:p>
            <a:r>
              <a:rPr lang="en-US" dirty="0" smtClean="0"/>
              <a:t>Both are distributed systems that scale to hundreds or thousands of nodes</a:t>
            </a:r>
          </a:p>
          <a:p>
            <a:endParaRPr lang="en-US" dirty="0" smtClean="0"/>
          </a:p>
          <a:p>
            <a:r>
              <a:rPr lang="en-US" b="1" i="1" u="sng" dirty="0" smtClean="0">
                <a:solidFill>
                  <a:srgbClr val="800000"/>
                </a:solidFill>
              </a:rPr>
              <a:t>HDFS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is good for batch processing (scans over big files)</a:t>
            </a:r>
          </a:p>
          <a:p>
            <a:pPr lvl="1"/>
            <a:r>
              <a:rPr lang="en-US" dirty="0" smtClean="0"/>
              <a:t>Not good for record lookup</a:t>
            </a:r>
          </a:p>
          <a:p>
            <a:pPr lvl="1"/>
            <a:r>
              <a:rPr lang="en-US" dirty="0" smtClean="0"/>
              <a:t>Not good for incremental addition of small batches</a:t>
            </a:r>
          </a:p>
          <a:p>
            <a:pPr lvl="1"/>
            <a:r>
              <a:rPr lang="en-US" dirty="0" smtClean="0"/>
              <a:t>Not good for updates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2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vs. HDFS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50" y="1891862"/>
            <a:ext cx="8034408" cy="4173659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800000"/>
                </a:solidFill>
              </a:rPr>
              <a:t>HBase</a:t>
            </a:r>
            <a:r>
              <a:rPr lang="en-US" dirty="0" smtClean="0"/>
              <a:t> is designed to efficiently address the above points</a:t>
            </a:r>
          </a:p>
          <a:p>
            <a:pPr lvl="1"/>
            <a:r>
              <a:rPr lang="en-US" dirty="0" smtClean="0"/>
              <a:t>Fast record lookup</a:t>
            </a:r>
          </a:p>
          <a:p>
            <a:pPr lvl="1"/>
            <a:r>
              <a:rPr lang="en-US" dirty="0" smtClean="0"/>
              <a:t>Support for record-level insertion</a:t>
            </a:r>
          </a:p>
          <a:p>
            <a:pPr lvl="1"/>
            <a:r>
              <a:rPr lang="en-US" dirty="0" smtClean="0"/>
              <a:t>Support for updates (not in place)</a:t>
            </a:r>
          </a:p>
          <a:p>
            <a:pPr lvl="1"/>
            <a:endParaRPr lang="en-US" dirty="0"/>
          </a:p>
          <a:p>
            <a:r>
              <a:rPr lang="en-US" dirty="0" smtClean="0"/>
              <a:t>HBase updates are done by creating new versions of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3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HBase vs. HDFS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Screen shot 2013-02-14 at 10.4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" y="1674714"/>
            <a:ext cx="8031851" cy="3793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09" y="5468259"/>
            <a:ext cx="7726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If application has neither random reads or writes </a:t>
            </a:r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 Stick to HDFS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4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371"/>
            <a:ext cx="7345362" cy="1339850"/>
          </a:xfrm>
        </p:spPr>
        <p:txBody>
          <a:bodyPr/>
          <a:lstStyle/>
          <a:p>
            <a:r>
              <a:rPr lang="en-US" b="1" dirty="0" smtClean="0"/>
              <a:t>HBase Data Model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12" y="1919111"/>
            <a:ext cx="7596364" cy="4146410"/>
          </a:xfrm>
        </p:spPr>
        <p:txBody>
          <a:bodyPr/>
          <a:lstStyle/>
          <a:p>
            <a:r>
              <a:rPr lang="en-US" altLang="zh-TW" b="1" dirty="0">
                <a:latin typeface="Arial" charset="0"/>
                <a:ea typeface="宋体" charset="0"/>
              </a:rPr>
              <a:t>HBase </a:t>
            </a:r>
            <a:r>
              <a:rPr lang="en-US" altLang="zh-TW" b="1" dirty="0" smtClean="0">
                <a:latin typeface="Arial" charset="0"/>
                <a:ea typeface="宋体" charset="0"/>
              </a:rPr>
              <a:t>is based on Google’s </a:t>
            </a:r>
            <a:r>
              <a:rPr lang="en-US" altLang="zh-TW" b="1" dirty="0" err="1" smtClean="0">
                <a:latin typeface="Arial" charset="0"/>
                <a:ea typeface="宋体" charset="0"/>
              </a:rPr>
              <a:t>Bigtable</a:t>
            </a:r>
            <a:r>
              <a:rPr lang="en-US" altLang="zh-TW" b="1" dirty="0" smtClean="0">
                <a:latin typeface="Arial" charset="0"/>
                <a:ea typeface="宋体" charset="0"/>
              </a:rPr>
              <a:t> model</a:t>
            </a:r>
          </a:p>
          <a:p>
            <a:pPr lvl="1"/>
            <a:r>
              <a:rPr lang="en-US" altLang="zh-TW" b="1" dirty="0" smtClean="0">
                <a:latin typeface="Arial" charset="0"/>
                <a:ea typeface="宋体" charset="0"/>
              </a:rPr>
              <a:t>Key-Value pairs</a:t>
            </a:r>
            <a:endParaRPr lang="en-US" altLang="zh-TW" b="1" dirty="0">
              <a:latin typeface="Arial" charset="0"/>
              <a:ea typeface="宋体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86" y="3378763"/>
            <a:ext cx="6945875" cy="19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Logical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Screen shot 2013-02-14 at 11.2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1" y="1853735"/>
            <a:ext cx="7789056" cy="42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3239</TotalTime>
  <Words>1001</Words>
  <Application>Microsoft Macintosh PowerPoint</Application>
  <PresentationFormat>On-screen Show (4:3)</PresentationFormat>
  <Paragraphs>238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Capital</vt:lpstr>
      <vt:lpstr>Visio</vt:lpstr>
      <vt:lpstr>PowerPoint Presentation</vt:lpstr>
      <vt:lpstr>HBase: Overview </vt:lpstr>
      <vt:lpstr>HBase: Part of Hadoop’s Ecosystem</vt:lpstr>
      <vt:lpstr>HBase vs. HDFS</vt:lpstr>
      <vt:lpstr>HBase vs. HDFS (Cont’d)</vt:lpstr>
      <vt:lpstr>HBase vs. HDFS (Cont’d)</vt:lpstr>
      <vt:lpstr>HBase Data Model</vt:lpstr>
      <vt:lpstr>HBase Data Model</vt:lpstr>
      <vt:lpstr>HBase Logical View</vt:lpstr>
      <vt:lpstr>HBase: Keys and Column Families</vt:lpstr>
      <vt:lpstr>PowerPoint Presentation</vt:lpstr>
      <vt:lpstr>PowerPoint Presentation</vt:lpstr>
      <vt:lpstr>Notes on Data Model</vt:lpstr>
      <vt:lpstr>Notes on Data Model (Cont’d)</vt:lpstr>
      <vt:lpstr>HBase Physical Model</vt:lpstr>
      <vt:lpstr>HBase Physical Model</vt:lpstr>
      <vt:lpstr>Example</vt:lpstr>
      <vt:lpstr>Column Families</vt:lpstr>
      <vt:lpstr>HBase Regions</vt:lpstr>
      <vt:lpstr>HBase Architecture</vt:lpstr>
      <vt:lpstr>Three Major Components</vt:lpstr>
      <vt:lpstr>HBase Components</vt:lpstr>
      <vt:lpstr>ZooKeeper</vt:lpstr>
      <vt:lpstr>Big Picture</vt:lpstr>
      <vt:lpstr>Creating a Table</vt:lpstr>
      <vt:lpstr>Operations On Regions: Get()</vt:lpstr>
      <vt:lpstr>Operations On Regions: Scan()</vt:lpstr>
      <vt:lpstr>Get()</vt:lpstr>
      <vt:lpstr>Scan()</vt:lpstr>
      <vt:lpstr>Operations On Regions: Put()</vt:lpstr>
      <vt:lpstr>Operations On Regions: Delete()</vt:lpstr>
      <vt:lpstr>HBase: Joins</vt:lpstr>
      <vt:lpstr>Altering a Table</vt:lpstr>
      <vt:lpstr>Logging Operations</vt:lpstr>
      <vt:lpstr>HBase Deployment</vt:lpstr>
      <vt:lpstr>HBase vs. HDFS</vt:lpstr>
      <vt:lpstr>HBase vs. RDBMS</vt:lpstr>
      <vt:lpstr>When to use HBase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341</cp:revision>
  <dcterms:created xsi:type="dcterms:W3CDTF">2013-01-13T20:33:29Z</dcterms:created>
  <dcterms:modified xsi:type="dcterms:W3CDTF">2015-02-17T02:56:26Z</dcterms:modified>
</cp:coreProperties>
</file>