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2" r:id="rId1"/>
  </p:sldMasterIdLst>
  <p:notesMasterIdLst>
    <p:notesMasterId r:id="rId14"/>
  </p:notesMasterIdLst>
  <p:handoutMasterIdLst>
    <p:handoutMasterId r:id="rId15"/>
  </p:handoutMasterIdLst>
  <p:sldIdLst>
    <p:sldId id="324" r:id="rId2"/>
    <p:sldId id="323" r:id="rId3"/>
    <p:sldId id="326" r:id="rId4"/>
    <p:sldId id="342" r:id="rId5"/>
    <p:sldId id="325" r:id="rId6"/>
    <p:sldId id="327" r:id="rId7"/>
    <p:sldId id="328" r:id="rId8"/>
    <p:sldId id="329" r:id="rId9"/>
    <p:sldId id="331" r:id="rId10"/>
    <p:sldId id="332" r:id="rId11"/>
    <p:sldId id="333" r:id="rId12"/>
    <p:sldId id="341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FB9"/>
    <a:srgbClr val="FFFF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17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D9761D-1F95-3B4C-BE9C-CDD1389A8812}" type="datetimeFigureOut">
              <a:rPr lang="en-US" smtClean="0"/>
              <a:t>2/13/15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ADCD51-711A-044D-9B2C-C47F74A9A1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8955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95A596-FA52-0448-9C24-EA3FEFB30C0E}" type="datetimeFigureOut">
              <a:rPr lang="en-US" smtClean="0"/>
              <a:t>2/13/15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C5791-7364-9E4F-986D-297FD347B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1994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CF164A81-75B2-194C-A843-C64EC5C16B31}" type="datetime1">
              <a:rPr lang="en-US" smtClean="0"/>
              <a:t>2/13/15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08DB3-0A53-D340-B3CF-599B34F5F3EB}" type="datetime1">
              <a:rPr lang="en-US" smtClean="0"/>
              <a:t>2/13/15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82E5-7E97-2F44-B961-B3631B15779F}" type="datetime1">
              <a:rPr lang="en-US" smtClean="0"/>
              <a:t>2/13/15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42E74-C78C-C942-965B-B6CC6D494C40}" type="datetime1">
              <a:rPr lang="en-US" smtClean="0"/>
              <a:t>2/13/15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D67E5-F24F-664E-AC9C-26173D2CF6BA}" type="datetime1">
              <a:rPr lang="en-US" smtClean="0"/>
              <a:t>2/13/15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F139F-CB8F-D149-BA56-8B0C015E5021}" type="datetime1">
              <a:rPr lang="en-US" smtClean="0"/>
              <a:t>2/13/15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42CA6-DA21-D448-9BFF-3B41542CED08}" type="datetime1">
              <a:rPr lang="en-US" smtClean="0"/>
              <a:t>2/13/15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F87D6CFC-0B4B-2148-A17F-CDDE4D02F4BF}" type="datetime1">
              <a:rPr lang="en-US" smtClean="0"/>
              <a:t>2/13/15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00D79-2A23-4C40-804A-C01F394F0C72}" type="datetime1">
              <a:rPr lang="en-US" smtClean="0"/>
              <a:t>2/13/15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4B835-C713-9846-B110-24995DE671EF}" type="datetime1">
              <a:rPr lang="en-US" smtClean="0"/>
              <a:t>2/13/15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93BC9-E94F-5B47-BD76-EECA0CBE7CA1}" type="datetime1">
              <a:rPr lang="en-US" smtClean="0"/>
              <a:t>2/13/15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08A2-EBB5-744B-B5B4-7699A7EC7B98}" type="datetime1">
              <a:rPr lang="en-US" smtClean="0"/>
              <a:t>2/13/15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872E7-27FD-CA40-8E81-E7A5851A1F00}" type="datetime1">
              <a:rPr lang="en-US" smtClean="0"/>
              <a:t>2/13/15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7C8EB-B6A2-A747-83AD-60E35A0235F5}" type="datetime1">
              <a:rPr lang="en-US" smtClean="0"/>
              <a:t>2/13/15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F6F81F14-9AEC-394B-B8F6-AE69A194437D}" type="datetime1">
              <a:rPr lang="en-US" smtClean="0"/>
              <a:t>2/13/15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BFB1032-EA64-7144-B003-9BCC9D94B503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2" y="2895578"/>
            <a:ext cx="7345362" cy="1339850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Hadoop Streaming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03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 Code in Local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3060" y="2347497"/>
            <a:ext cx="7345363" cy="620294"/>
          </a:xfrm>
          <a:solidFill>
            <a:srgbClr val="FFFFE9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&gt; cat </a:t>
            </a:r>
            <a:r>
              <a:rPr lang="en-US" dirty="0"/>
              <a:t>inputs | </a:t>
            </a:r>
            <a:r>
              <a:rPr lang="en-US" dirty="0" smtClean="0"/>
              <a:t>./</a:t>
            </a:r>
            <a:r>
              <a:rPr lang="en-US" dirty="0" err="1"/>
              <a:t>mappper.py</a:t>
            </a:r>
            <a:r>
              <a:rPr lang="en-US" dirty="0"/>
              <a:t> | sort | ./</a:t>
            </a:r>
            <a:r>
              <a:rPr lang="en-US" dirty="0" err="1"/>
              <a:t>reducer.py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Up Arrow 4"/>
          <p:cNvSpPr/>
          <p:nvPr/>
        </p:nvSpPr>
        <p:spPr>
          <a:xfrm>
            <a:off x="3876842" y="3101474"/>
            <a:ext cx="721895" cy="815473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459789" y="3916947"/>
            <a:ext cx="41041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800000"/>
                </a:solidFill>
              </a:rPr>
              <a:t>Should </a:t>
            </a:r>
            <a:r>
              <a:rPr lang="en-US" sz="2000" b="1" dirty="0" err="1" smtClean="0">
                <a:solidFill>
                  <a:srgbClr val="800000"/>
                </a:solidFill>
              </a:rPr>
              <a:t>preduce</a:t>
            </a:r>
            <a:r>
              <a:rPr lang="en-US" sz="2000" b="1" dirty="0" smtClean="0">
                <a:solidFill>
                  <a:srgbClr val="800000"/>
                </a:solidFill>
              </a:rPr>
              <a:t> each word and its count (in local mode)</a:t>
            </a:r>
            <a:endParaRPr lang="en-US" sz="20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134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Customization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632" y="2138946"/>
            <a:ext cx="7345363" cy="675547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Many parameters to set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11</a:t>
            </a:fld>
            <a:endParaRPr lang="en-US" dirty="0"/>
          </a:p>
        </p:txBody>
      </p:sp>
      <p:pic>
        <p:nvPicPr>
          <p:cNvPr id="5" name="Picture 4" descr="Screen shot 2013-01-24 at 8.36.5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632" y="2779735"/>
            <a:ext cx="6964947" cy="1792265"/>
          </a:xfrm>
          <a:prstGeom prst="rect">
            <a:avLst/>
          </a:prstGeom>
        </p:spPr>
      </p:pic>
      <p:sp>
        <p:nvSpPr>
          <p:cNvPr id="6" name="Right Brace 5"/>
          <p:cNvSpPr/>
          <p:nvPr/>
        </p:nvSpPr>
        <p:spPr>
          <a:xfrm>
            <a:off x="5260474" y="4035475"/>
            <a:ext cx="287421" cy="536525"/>
          </a:xfrm>
          <a:prstGeom prst="rightBrac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064001" y="4940184"/>
            <a:ext cx="41814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800000"/>
                </a:solidFill>
              </a:rPr>
              <a:t>-- The map output fields are “.” separated</a:t>
            </a:r>
          </a:p>
          <a:p>
            <a:endParaRPr lang="en-US" sz="1600" b="1" dirty="0" smtClean="0">
              <a:solidFill>
                <a:srgbClr val="800000"/>
              </a:solidFill>
            </a:endParaRPr>
          </a:p>
          <a:p>
            <a:r>
              <a:rPr lang="en-US" sz="1600" b="1" dirty="0" smtClean="0">
                <a:solidFill>
                  <a:srgbClr val="800000"/>
                </a:solidFill>
              </a:rPr>
              <a:t>-- The first 4 fields form the key</a:t>
            </a:r>
            <a:endParaRPr lang="en-US" sz="1600" b="1" dirty="0">
              <a:solidFill>
                <a:srgbClr val="800000"/>
              </a:solidFill>
            </a:endParaRPr>
          </a:p>
        </p:txBody>
      </p:sp>
      <p:cxnSp>
        <p:nvCxnSpPr>
          <p:cNvPr id="8" name="Straight Arrow Connector 7"/>
          <p:cNvCxnSpPr>
            <a:endCxn id="6" idx="1"/>
          </p:cNvCxnSpPr>
          <p:nvPr/>
        </p:nvCxnSpPr>
        <p:spPr>
          <a:xfrm flipH="1" flipV="1">
            <a:off x="5547895" y="4303738"/>
            <a:ext cx="401052" cy="636446"/>
          </a:xfrm>
          <a:prstGeom prst="straightConnector1">
            <a:avLst/>
          </a:prstGeom>
          <a:ln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1834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6442" y="1991063"/>
            <a:ext cx="7345363" cy="3931920"/>
          </a:xfrm>
        </p:spPr>
        <p:txBody>
          <a:bodyPr/>
          <a:lstStyle/>
          <a:p>
            <a:r>
              <a:rPr lang="en-US" dirty="0"/>
              <a:t>http://</a:t>
            </a:r>
            <a:r>
              <a:rPr lang="en-US" dirty="0" err="1"/>
              <a:t>www.michael-noll.com</a:t>
            </a:r>
            <a:r>
              <a:rPr lang="en-US" dirty="0"/>
              <a:t>/tutorials/writing-an-</a:t>
            </a:r>
            <a:r>
              <a:rPr lang="en-US" dirty="0" err="1"/>
              <a:t>hadoop</a:t>
            </a:r>
            <a:r>
              <a:rPr lang="en-US" dirty="0"/>
              <a:t>-</a:t>
            </a:r>
            <a:r>
              <a:rPr lang="en-US" dirty="0" err="1"/>
              <a:t>mapreduce</a:t>
            </a:r>
            <a:r>
              <a:rPr lang="en-US" dirty="0"/>
              <a:t>-program-in-python/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0678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Hadoop Streaming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871579"/>
            <a:ext cx="8181474" cy="3342105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Hadoop streaming is a utility that comes with the Hadoop </a:t>
            </a:r>
            <a:r>
              <a:rPr lang="en-US" dirty="0" smtClean="0"/>
              <a:t>distribution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The </a:t>
            </a:r>
            <a:r>
              <a:rPr lang="en-US" dirty="0"/>
              <a:t>utility allows you to create and run map/reduce jobs with </a:t>
            </a:r>
            <a:r>
              <a:rPr lang="en-US" b="1" i="1" dirty="0">
                <a:solidFill>
                  <a:srgbClr val="800000"/>
                </a:solidFill>
              </a:rPr>
              <a:t>any executable </a:t>
            </a:r>
            <a:r>
              <a:rPr lang="en-US" dirty="0"/>
              <a:t>or script as the mapper and/or the </a:t>
            </a:r>
            <a:r>
              <a:rPr lang="en-US" dirty="0" smtClean="0"/>
              <a:t>reducer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solidFill>
                  <a:srgbClr val="0000FF"/>
                </a:solidFill>
              </a:rPr>
              <a:t>C, Python, Java, Ruby, C#, </a:t>
            </a:r>
            <a:r>
              <a:rPr lang="en-US" dirty="0" err="1" smtClean="0">
                <a:solidFill>
                  <a:srgbClr val="0000FF"/>
                </a:solidFill>
              </a:rPr>
              <a:t>perl</a:t>
            </a:r>
            <a:r>
              <a:rPr lang="en-US" dirty="0" smtClean="0">
                <a:solidFill>
                  <a:srgbClr val="0000FF"/>
                </a:solidFill>
              </a:rPr>
              <a:t>, shell commands</a:t>
            </a:r>
            <a:endParaRPr lang="en-US" dirty="0">
              <a:solidFill>
                <a:srgbClr val="0000FF"/>
              </a:solidFill>
            </a:endParaRPr>
          </a:p>
          <a:p>
            <a:pPr>
              <a:lnSpc>
                <a:spcPct val="110000"/>
              </a:lnSpc>
            </a:pPr>
            <a:r>
              <a:rPr lang="en-US" dirty="0" smtClean="0"/>
              <a:t>Map and Reduce classes can even be written in different languages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833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Streaming Utility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372" y="2334128"/>
            <a:ext cx="5069682" cy="3093452"/>
          </a:xfrm>
          <a:solidFill>
            <a:srgbClr val="FFFFE9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en-US" sz="1800" b="1" dirty="0" smtClean="0">
                <a:solidFill>
                  <a:srgbClr val="0000FF"/>
                </a:solidFill>
              </a:rPr>
              <a:t>&gt; </a:t>
            </a:r>
            <a:r>
              <a:rPr lang="en-US" sz="1800" b="1" dirty="0" err="1" smtClean="0">
                <a:solidFill>
                  <a:srgbClr val="0000FF"/>
                </a:solidFill>
              </a:rPr>
              <a:t>hadoop</a:t>
            </a:r>
            <a:r>
              <a:rPr lang="en-US" sz="1800" dirty="0" smtClean="0">
                <a:solidFill>
                  <a:srgbClr val="0000FF"/>
                </a:solidFill>
              </a:rPr>
              <a:t> </a:t>
            </a:r>
            <a:r>
              <a:rPr lang="en-US" sz="1800" dirty="0"/>
              <a:t>jar </a:t>
            </a:r>
            <a:r>
              <a:rPr lang="en-US" sz="1800" dirty="0" smtClean="0"/>
              <a:t>&lt;</a:t>
            </a:r>
            <a:r>
              <a:rPr lang="en-US" sz="1800" dirty="0" err="1" smtClean="0"/>
              <a:t>dir</a:t>
            </a:r>
            <a:r>
              <a:rPr lang="en-US" sz="1800" dirty="0" smtClean="0"/>
              <a:t>&gt;/</a:t>
            </a:r>
            <a:r>
              <a:rPr lang="en-US" sz="1800" dirty="0" err="1"/>
              <a:t>hadoop</a:t>
            </a:r>
            <a:r>
              <a:rPr lang="en-US" sz="1800" dirty="0"/>
              <a:t>-*streaming*.jar \</a:t>
            </a:r>
          </a:p>
          <a:p>
            <a:pPr marL="465138" lvl="2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en-US" sz="1800" b="1" dirty="0" smtClean="0">
                <a:solidFill>
                  <a:srgbClr val="0000FF"/>
                </a:solidFill>
              </a:rPr>
              <a:t>-</a:t>
            </a:r>
            <a:r>
              <a:rPr lang="en-US" sz="1800" b="1" dirty="0">
                <a:solidFill>
                  <a:srgbClr val="0000FF"/>
                </a:solidFill>
              </a:rPr>
              <a:t>file </a:t>
            </a:r>
            <a:r>
              <a:rPr lang="en-US" sz="1800" dirty="0"/>
              <a:t>/path/to/</a:t>
            </a:r>
            <a:r>
              <a:rPr lang="en-US" sz="1800" dirty="0" err="1"/>
              <a:t>mapper.py</a:t>
            </a:r>
            <a:r>
              <a:rPr lang="en-US" sz="1800" dirty="0"/>
              <a:t> \</a:t>
            </a:r>
          </a:p>
          <a:p>
            <a:pPr marL="465138" lvl="2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en-US" sz="1800" b="1" dirty="0" smtClean="0">
                <a:solidFill>
                  <a:srgbClr val="0000FF"/>
                </a:solidFill>
              </a:rPr>
              <a:t>-</a:t>
            </a:r>
            <a:r>
              <a:rPr lang="en-US" sz="1800" b="1" dirty="0">
                <a:solidFill>
                  <a:srgbClr val="0000FF"/>
                </a:solidFill>
              </a:rPr>
              <a:t>mapper </a:t>
            </a:r>
            <a:r>
              <a:rPr lang="en-US" sz="1800" dirty="0"/>
              <a:t>/path/to/</a:t>
            </a:r>
            <a:r>
              <a:rPr lang="en-US" sz="1800" dirty="0" err="1"/>
              <a:t>mapper.py</a:t>
            </a:r>
            <a:r>
              <a:rPr lang="en-US" sz="1800" dirty="0"/>
              <a:t> \</a:t>
            </a:r>
          </a:p>
          <a:p>
            <a:pPr marL="465138" lvl="2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en-US" sz="1800" b="1" dirty="0" smtClean="0">
                <a:solidFill>
                  <a:srgbClr val="0000FF"/>
                </a:solidFill>
              </a:rPr>
              <a:t>-</a:t>
            </a:r>
            <a:r>
              <a:rPr lang="en-US" sz="1800" b="1" dirty="0">
                <a:solidFill>
                  <a:srgbClr val="0000FF"/>
                </a:solidFill>
              </a:rPr>
              <a:t>file </a:t>
            </a:r>
            <a:r>
              <a:rPr lang="en-US" sz="1800" dirty="0"/>
              <a:t>/path/to/</a:t>
            </a:r>
            <a:r>
              <a:rPr lang="en-US" sz="1800" dirty="0" err="1"/>
              <a:t>reducer.py</a:t>
            </a:r>
            <a:r>
              <a:rPr lang="en-US" sz="1800" dirty="0"/>
              <a:t> \</a:t>
            </a:r>
          </a:p>
          <a:p>
            <a:pPr marL="465138" lvl="2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en-US" sz="1800" b="1" dirty="0" smtClean="0">
                <a:solidFill>
                  <a:srgbClr val="0000FF"/>
                </a:solidFill>
              </a:rPr>
              <a:t>-</a:t>
            </a:r>
            <a:r>
              <a:rPr lang="en-US" sz="1800" b="1" dirty="0">
                <a:solidFill>
                  <a:srgbClr val="0000FF"/>
                </a:solidFill>
              </a:rPr>
              <a:t>reducer </a:t>
            </a:r>
            <a:r>
              <a:rPr lang="en-US" sz="1800" dirty="0"/>
              <a:t>/path/to/</a:t>
            </a:r>
            <a:r>
              <a:rPr lang="en-US" sz="1800" dirty="0" err="1"/>
              <a:t>reducer.py</a:t>
            </a:r>
            <a:r>
              <a:rPr lang="en-US" sz="1800" dirty="0"/>
              <a:t> \</a:t>
            </a:r>
          </a:p>
          <a:p>
            <a:pPr marL="465138" lvl="2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en-US" sz="1800" b="1" dirty="0" smtClean="0">
                <a:solidFill>
                  <a:srgbClr val="0000FF"/>
                </a:solidFill>
              </a:rPr>
              <a:t>-</a:t>
            </a:r>
            <a:r>
              <a:rPr lang="en-US" sz="1800" b="1" dirty="0">
                <a:solidFill>
                  <a:srgbClr val="0000FF"/>
                </a:solidFill>
              </a:rPr>
              <a:t>input </a:t>
            </a:r>
            <a:r>
              <a:rPr lang="en-US" sz="1800" dirty="0"/>
              <a:t>/user/</a:t>
            </a:r>
            <a:r>
              <a:rPr lang="en-US" sz="1800" dirty="0" err="1"/>
              <a:t>hduser</a:t>
            </a:r>
            <a:r>
              <a:rPr lang="en-US" sz="1800" dirty="0"/>
              <a:t>/books/* \</a:t>
            </a:r>
          </a:p>
          <a:p>
            <a:pPr marL="465138" lvl="2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en-US" sz="1800" b="1" dirty="0" smtClean="0">
                <a:solidFill>
                  <a:srgbClr val="0000FF"/>
                </a:solidFill>
              </a:rPr>
              <a:t>-</a:t>
            </a:r>
            <a:r>
              <a:rPr lang="en-US" sz="1800" b="1" dirty="0">
                <a:solidFill>
                  <a:srgbClr val="0000FF"/>
                </a:solidFill>
              </a:rPr>
              <a:t>output </a:t>
            </a:r>
            <a:r>
              <a:rPr lang="en-US" sz="1800" dirty="0"/>
              <a:t>/user/</a:t>
            </a:r>
            <a:r>
              <a:rPr lang="en-US" sz="1800" dirty="0" err="1"/>
              <a:t>hduser</a:t>
            </a:r>
            <a:r>
              <a:rPr lang="en-US" sz="1800" dirty="0"/>
              <a:t>/books-</a:t>
            </a:r>
            <a:r>
              <a:rPr lang="en-US" sz="1800" dirty="0" smtClean="0"/>
              <a:t>output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3</a:t>
            </a:fld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093369" y="2138947"/>
            <a:ext cx="815473" cy="414421"/>
          </a:xfrm>
          <a:prstGeom prst="straightConnector1">
            <a:avLst/>
          </a:prstGeom>
          <a:ln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735053" y="1800393"/>
            <a:ext cx="30572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800000"/>
                </a:solidFill>
              </a:rPr>
              <a:t>Path to the streaming jar library</a:t>
            </a:r>
            <a:endParaRPr lang="en-US" sz="1600" b="1" dirty="0">
              <a:solidFill>
                <a:srgbClr val="80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478420" y="3181684"/>
            <a:ext cx="1022686" cy="0"/>
          </a:xfrm>
          <a:prstGeom prst="straightConnector1">
            <a:avLst/>
          </a:prstGeom>
          <a:ln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501106" y="2883228"/>
            <a:ext cx="310815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800000"/>
                </a:solidFill>
              </a:rPr>
              <a:t>Location of mapper file, and define it as mapper</a:t>
            </a:r>
            <a:endParaRPr lang="en-US" sz="1600" b="1" dirty="0">
              <a:solidFill>
                <a:srgbClr val="800000"/>
              </a:solidFill>
            </a:endParaRPr>
          </a:p>
        </p:txBody>
      </p:sp>
      <p:sp>
        <p:nvSpPr>
          <p:cNvPr id="11" name="Right Brace 10"/>
          <p:cNvSpPr/>
          <p:nvPr/>
        </p:nvSpPr>
        <p:spPr>
          <a:xfrm>
            <a:off x="4190999" y="2873538"/>
            <a:ext cx="287421" cy="655725"/>
          </a:xfrm>
          <a:prstGeom prst="rightBrac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478421" y="4021893"/>
            <a:ext cx="1022686" cy="0"/>
          </a:xfrm>
          <a:prstGeom prst="straightConnector1">
            <a:avLst/>
          </a:prstGeom>
          <a:ln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501107" y="3723437"/>
            <a:ext cx="310815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800000"/>
                </a:solidFill>
              </a:rPr>
              <a:t>Location of reducer file, and define it as reducer</a:t>
            </a:r>
            <a:endParaRPr lang="en-US" sz="1600" b="1" dirty="0">
              <a:solidFill>
                <a:srgbClr val="800000"/>
              </a:solidFill>
            </a:endParaRPr>
          </a:p>
        </p:txBody>
      </p:sp>
      <p:sp>
        <p:nvSpPr>
          <p:cNvPr id="16" name="Right Brace 15"/>
          <p:cNvSpPr/>
          <p:nvPr/>
        </p:nvSpPr>
        <p:spPr>
          <a:xfrm>
            <a:off x="4191000" y="3713747"/>
            <a:ext cx="287421" cy="655725"/>
          </a:xfrm>
          <a:prstGeom prst="rightBrac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4886156" y="4963029"/>
            <a:ext cx="1022686" cy="0"/>
          </a:xfrm>
          <a:prstGeom prst="straightConnector1">
            <a:avLst/>
          </a:prstGeom>
          <a:ln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908842" y="4664573"/>
            <a:ext cx="31081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800000"/>
                </a:solidFill>
              </a:rPr>
              <a:t>Input and output locations</a:t>
            </a:r>
            <a:endParaRPr lang="en-US" sz="1600" b="1" dirty="0">
              <a:solidFill>
                <a:srgbClr val="800000"/>
              </a:solidFill>
            </a:endParaRPr>
          </a:p>
        </p:txBody>
      </p:sp>
      <p:sp>
        <p:nvSpPr>
          <p:cNvPr id="19" name="Right Brace 18"/>
          <p:cNvSpPr/>
          <p:nvPr/>
        </p:nvSpPr>
        <p:spPr>
          <a:xfrm>
            <a:off x="4598735" y="4654883"/>
            <a:ext cx="287421" cy="655725"/>
          </a:xfrm>
          <a:prstGeom prst="rightBrac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Flow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4</a:t>
            </a:fld>
            <a:endParaRPr lang="en-US" dirty="0"/>
          </a:p>
        </p:txBody>
      </p:sp>
      <p:pic>
        <p:nvPicPr>
          <p:cNvPr id="5" name="Picture 4" descr="Screen Shot 2015-02-13 at 12.22.4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86" y="2179762"/>
            <a:ext cx="8290867" cy="1707626"/>
          </a:xfrm>
          <a:prstGeom prst="rect">
            <a:avLst/>
          </a:prstGeom>
        </p:spPr>
      </p:pic>
      <p:grpSp>
        <p:nvGrpSpPr>
          <p:cNvPr id="14" name="Group 13"/>
          <p:cNvGrpSpPr/>
          <p:nvPr/>
        </p:nvGrpSpPr>
        <p:grpSpPr>
          <a:xfrm>
            <a:off x="2734292" y="3187658"/>
            <a:ext cx="3340246" cy="1600338"/>
            <a:chOff x="2734292" y="3187658"/>
            <a:chExt cx="3340246" cy="1600338"/>
          </a:xfrm>
        </p:grpSpPr>
        <p:sp>
          <p:nvSpPr>
            <p:cNvPr id="6" name="5-Point Star 5"/>
            <p:cNvSpPr/>
            <p:nvPr/>
          </p:nvSpPr>
          <p:spPr>
            <a:xfrm>
              <a:off x="2734292" y="3213574"/>
              <a:ext cx="311009" cy="323949"/>
            </a:xfrm>
            <a:prstGeom prst="star5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5-Point Star 6"/>
            <p:cNvSpPr/>
            <p:nvPr/>
          </p:nvSpPr>
          <p:spPr>
            <a:xfrm>
              <a:off x="5763529" y="3187658"/>
              <a:ext cx="311009" cy="323949"/>
            </a:xfrm>
            <a:prstGeom prst="star5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H="1" flipV="1">
              <a:off x="2941630" y="3537523"/>
              <a:ext cx="1249370" cy="88114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V="1">
              <a:off x="4343400" y="3511607"/>
              <a:ext cx="1539861" cy="90705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3719352" y="4418664"/>
              <a:ext cx="1281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Your Code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773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Hadoop Streaming: Basic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212" y="1884947"/>
            <a:ext cx="7927472" cy="376989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Map and reduce functions read their input from STDIN and produce their output to STDOUT</a:t>
            </a:r>
          </a:p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rgbClr val="800000"/>
                </a:solidFill>
              </a:rPr>
              <a:t>Map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Hadoop streaming reads the input data line by line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Pass it to the map function through the STDIN</a:t>
            </a:r>
          </a:p>
          <a:p>
            <a:pPr lvl="1">
              <a:lnSpc>
                <a:spcPct val="110000"/>
              </a:lnSpc>
            </a:pPr>
            <a:r>
              <a:rPr lang="en-US" b="1" i="1" dirty="0" smtClean="0">
                <a:solidFill>
                  <a:srgbClr val="0000FF"/>
                </a:solidFill>
              </a:rPr>
              <a:t>Do your code (any language)</a:t>
            </a:r>
          </a:p>
          <a:p>
            <a:pPr lvl="1">
              <a:lnSpc>
                <a:spcPct val="110000"/>
              </a:lnSpc>
            </a:pPr>
            <a:r>
              <a:rPr lang="en-US" b="1" i="1" dirty="0" smtClean="0">
                <a:solidFill>
                  <a:srgbClr val="0000FF"/>
                </a:solidFill>
              </a:rPr>
              <a:t>Produce output to STDOUT</a:t>
            </a:r>
          </a:p>
          <a:p>
            <a:pPr lvl="2">
              <a:lnSpc>
                <a:spcPct val="110000"/>
              </a:lnSpc>
            </a:pPr>
            <a:r>
              <a:rPr lang="en-US" b="1" i="1" dirty="0" smtClean="0">
                <a:solidFill>
                  <a:srgbClr val="0000FF"/>
                </a:solidFill>
              </a:rPr>
              <a:t>Key + \t + value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Hadoop streaming reads the output from STDOUT</a:t>
            </a:r>
          </a:p>
          <a:p>
            <a:pPr lvl="2">
              <a:lnSpc>
                <a:spcPct val="110000"/>
              </a:lnSpc>
            </a:pPr>
            <a:r>
              <a:rPr lang="en-US" dirty="0" smtClean="0"/>
              <a:t>Performs the shuffling and sorting based on the Key part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5</a:t>
            </a:fld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598736" y="4398210"/>
            <a:ext cx="1022686" cy="0"/>
          </a:xfrm>
          <a:prstGeom prst="straightConnector1">
            <a:avLst/>
          </a:prstGeom>
          <a:ln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621423" y="4228933"/>
            <a:ext cx="14237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800000"/>
                </a:solidFill>
              </a:rPr>
              <a:t>User’s code</a:t>
            </a:r>
            <a:endParaRPr lang="en-US" sz="1600" b="1" dirty="0">
              <a:solidFill>
                <a:srgbClr val="800000"/>
              </a:solidFill>
            </a:endParaRPr>
          </a:p>
        </p:txBody>
      </p:sp>
      <p:sp>
        <p:nvSpPr>
          <p:cNvPr id="7" name="Right Brace 6"/>
          <p:cNvSpPr/>
          <p:nvPr/>
        </p:nvSpPr>
        <p:spPr>
          <a:xfrm>
            <a:off x="4311315" y="3966071"/>
            <a:ext cx="287421" cy="912638"/>
          </a:xfrm>
          <a:prstGeom prst="rightBrac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37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WordCount</a:t>
            </a:r>
            <a:r>
              <a:rPr lang="en-US" dirty="0" smtClean="0"/>
              <a:t>: </a:t>
            </a:r>
            <a:r>
              <a:rPr lang="en-US" dirty="0" err="1" smtClean="0"/>
              <a:t>Mapper.py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6</a:t>
            </a:fld>
            <a:endParaRPr lang="en-US" dirty="0"/>
          </a:p>
        </p:txBody>
      </p:sp>
      <p:pic>
        <p:nvPicPr>
          <p:cNvPr id="5" name="Picture 4" descr="Screen shot 2013-01-24 at 7.54.0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34" y="1731060"/>
            <a:ext cx="7697163" cy="474133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802608" y="1885418"/>
            <a:ext cx="3806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800000"/>
                </a:solidFill>
              </a:rPr>
              <a:t>The code is simply reading from STDIN and writing to STDOUT</a:t>
            </a:r>
            <a:endParaRPr lang="en-US" b="1" dirty="0">
              <a:solidFill>
                <a:srgbClr val="8000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4953000" y="6289746"/>
            <a:ext cx="1022686" cy="0"/>
          </a:xfrm>
          <a:prstGeom prst="straightConnector1">
            <a:avLst/>
          </a:prstGeom>
          <a:ln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975687" y="6120469"/>
            <a:ext cx="28341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800000"/>
                </a:solidFill>
              </a:rPr>
              <a:t>Tab delimited Key + value</a:t>
            </a:r>
            <a:endParaRPr lang="en-US" sz="16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929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Hadoop Streaming: Basic Concept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211" y="1884947"/>
            <a:ext cx="8194841" cy="376989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000" b="1" dirty="0" smtClean="0">
                <a:solidFill>
                  <a:srgbClr val="800000"/>
                </a:solidFill>
              </a:rPr>
              <a:t>Reducer</a:t>
            </a:r>
          </a:p>
          <a:p>
            <a:pPr lvl="1">
              <a:lnSpc>
                <a:spcPct val="110000"/>
              </a:lnSpc>
            </a:pPr>
            <a:r>
              <a:rPr lang="en-US" sz="1800" dirty="0" smtClean="0"/>
              <a:t>Hadoop streaming shuffles </a:t>
            </a:r>
            <a:r>
              <a:rPr lang="en-US" sz="1800" dirty="0"/>
              <a:t>and </a:t>
            </a:r>
            <a:r>
              <a:rPr lang="en-US" sz="1800" dirty="0" smtClean="0"/>
              <a:t>sorts the map outputs based </a:t>
            </a:r>
            <a:r>
              <a:rPr lang="en-US" sz="1800" dirty="0"/>
              <a:t>on the </a:t>
            </a:r>
            <a:r>
              <a:rPr lang="en-US" sz="1800" dirty="0" smtClean="0"/>
              <a:t>Key</a:t>
            </a:r>
          </a:p>
          <a:p>
            <a:pPr lvl="1">
              <a:lnSpc>
                <a:spcPct val="110000"/>
              </a:lnSpc>
            </a:pPr>
            <a:r>
              <a:rPr lang="en-US" sz="1800" dirty="0" smtClean="0"/>
              <a:t>Passes one record at a time to the reduce function through the STDIN</a:t>
            </a:r>
          </a:p>
          <a:p>
            <a:pPr lvl="1">
              <a:lnSpc>
                <a:spcPct val="110000"/>
              </a:lnSpc>
            </a:pPr>
            <a:r>
              <a:rPr lang="en-US" sz="1800" b="1" i="1" dirty="0" smtClean="0">
                <a:solidFill>
                  <a:srgbClr val="0000FF"/>
                </a:solidFill>
              </a:rPr>
              <a:t>Do your code (any language)</a:t>
            </a:r>
          </a:p>
          <a:p>
            <a:pPr lvl="1">
              <a:lnSpc>
                <a:spcPct val="110000"/>
              </a:lnSpc>
            </a:pPr>
            <a:r>
              <a:rPr lang="en-US" sz="1800" b="1" i="1" dirty="0" smtClean="0">
                <a:solidFill>
                  <a:srgbClr val="0000FF"/>
                </a:solidFill>
              </a:rPr>
              <a:t>Produce output to STDOUT</a:t>
            </a:r>
          </a:p>
          <a:p>
            <a:pPr lvl="2">
              <a:lnSpc>
                <a:spcPct val="110000"/>
              </a:lnSpc>
            </a:pPr>
            <a:r>
              <a:rPr lang="en-US" sz="1800" b="1" i="1" dirty="0" smtClean="0">
                <a:solidFill>
                  <a:srgbClr val="0000FF"/>
                </a:solidFill>
              </a:rPr>
              <a:t>Key + \t + value</a:t>
            </a:r>
          </a:p>
          <a:p>
            <a:pPr lvl="1">
              <a:lnSpc>
                <a:spcPct val="110000"/>
              </a:lnSpc>
            </a:pPr>
            <a:r>
              <a:rPr lang="en-US" sz="1800" dirty="0" smtClean="0"/>
              <a:t>Hadoop streaming reads the output from STDOUT</a:t>
            </a:r>
          </a:p>
          <a:p>
            <a:pPr lvl="2">
              <a:lnSpc>
                <a:spcPct val="110000"/>
              </a:lnSpc>
            </a:pPr>
            <a:r>
              <a:rPr lang="en-US" sz="1800" dirty="0" smtClean="0"/>
              <a:t>Writes to the output file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7</a:t>
            </a:fld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334710" y="3603337"/>
            <a:ext cx="1022688" cy="99716"/>
          </a:xfrm>
          <a:prstGeom prst="straightConnector1">
            <a:avLst/>
          </a:prstGeom>
          <a:ln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357398" y="3310949"/>
            <a:ext cx="2854156" cy="584776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800000"/>
                </a:solidFill>
              </a:rPr>
              <a:t>Assume the data is sorted but not grouped</a:t>
            </a:r>
            <a:endParaRPr lang="en-US" sz="1600" b="1" dirty="0">
              <a:solidFill>
                <a:srgbClr val="800000"/>
              </a:solidFill>
            </a:endParaRPr>
          </a:p>
        </p:txBody>
      </p:sp>
      <p:sp>
        <p:nvSpPr>
          <p:cNvPr id="7" name="Right Brace 6"/>
          <p:cNvSpPr/>
          <p:nvPr/>
        </p:nvSpPr>
        <p:spPr>
          <a:xfrm>
            <a:off x="4047289" y="3134727"/>
            <a:ext cx="287421" cy="1053386"/>
          </a:xfrm>
          <a:prstGeom prst="rightBrac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051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8</a:t>
            </a:fld>
            <a:endParaRPr lang="en-US" dirty="0"/>
          </a:p>
        </p:txBody>
      </p:sp>
      <p:pic>
        <p:nvPicPr>
          <p:cNvPr id="5" name="Picture 4" descr="Screen shot 2013-01-24 at 8.03.0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86" y="387684"/>
            <a:ext cx="5324819" cy="624012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1045" y="364470"/>
            <a:ext cx="5504949" cy="92933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WordCount</a:t>
            </a:r>
            <a:r>
              <a:rPr lang="en-US" dirty="0" smtClean="0"/>
              <a:t>: </a:t>
            </a:r>
            <a:r>
              <a:rPr lang="en-US" dirty="0" err="1" smtClean="0"/>
              <a:t>Reducer.py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890207" y="2138952"/>
            <a:ext cx="1022686" cy="0"/>
          </a:xfrm>
          <a:prstGeom prst="straightConnector1">
            <a:avLst/>
          </a:prstGeom>
          <a:ln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912893" y="1969675"/>
            <a:ext cx="2626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800000"/>
                </a:solidFill>
              </a:rPr>
              <a:t>Read from STDIN</a:t>
            </a:r>
            <a:endParaRPr lang="en-US" sz="1600" b="1" dirty="0">
              <a:solidFill>
                <a:srgbClr val="8000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890207" y="2812721"/>
            <a:ext cx="1022686" cy="0"/>
          </a:xfrm>
          <a:prstGeom prst="straightConnector1">
            <a:avLst/>
          </a:prstGeom>
          <a:ln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912893" y="2643444"/>
            <a:ext cx="312152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800000"/>
                </a:solidFill>
              </a:rPr>
              <a:t>Make one split to get the word and the count</a:t>
            </a:r>
            <a:endParaRPr lang="en-US" sz="1600" b="1" dirty="0">
              <a:solidFill>
                <a:srgbClr val="80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912893" y="4836700"/>
            <a:ext cx="1022686" cy="0"/>
          </a:xfrm>
          <a:prstGeom prst="straightConnector1">
            <a:avLst/>
          </a:prstGeom>
          <a:ln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22211" y="4600583"/>
            <a:ext cx="3121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800000"/>
                </a:solidFill>
              </a:rPr>
              <a:t>If it is like the previous word, then increment. Otherwise, report.</a:t>
            </a:r>
            <a:endParaRPr lang="en-US" sz="16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550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the Utility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8952" y="1826132"/>
            <a:ext cx="5069682" cy="3093452"/>
          </a:xfrm>
          <a:solidFill>
            <a:srgbClr val="FFFFE9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en-US" sz="1800" b="1" dirty="0" smtClean="0">
                <a:solidFill>
                  <a:srgbClr val="0000FF"/>
                </a:solidFill>
              </a:rPr>
              <a:t>&gt; </a:t>
            </a:r>
            <a:r>
              <a:rPr lang="en-US" sz="1800" b="1" dirty="0" err="1" smtClean="0">
                <a:solidFill>
                  <a:srgbClr val="0000FF"/>
                </a:solidFill>
              </a:rPr>
              <a:t>hadoop</a:t>
            </a:r>
            <a:r>
              <a:rPr lang="en-US" sz="1800" dirty="0" smtClean="0">
                <a:solidFill>
                  <a:srgbClr val="0000FF"/>
                </a:solidFill>
              </a:rPr>
              <a:t> </a:t>
            </a:r>
            <a:r>
              <a:rPr lang="en-US" sz="1800" dirty="0"/>
              <a:t>jar </a:t>
            </a:r>
            <a:r>
              <a:rPr lang="en-US" sz="1800" dirty="0" smtClean="0"/>
              <a:t>&lt;</a:t>
            </a:r>
            <a:r>
              <a:rPr lang="en-US" sz="1800" dirty="0" err="1" smtClean="0"/>
              <a:t>dir</a:t>
            </a:r>
            <a:r>
              <a:rPr lang="en-US" sz="1800" dirty="0" smtClean="0"/>
              <a:t>&gt;/</a:t>
            </a:r>
            <a:r>
              <a:rPr lang="en-US" sz="1800" dirty="0" err="1"/>
              <a:t>hadoop</a:t>
            </a:r>
            <a:r>
              <a:rPr lang="en-US" sz="1800" dirty="0"/>
              <a:t>-*streaming*.jar \</a:t>
            </a:r>
          </a:p>
          <a:p>
            <a:pPr marL="465138" lvl="2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en-US" sz="1800" b="1" dirty="0" smtClean="0">
                <a:solidFill>
                  <a:srgbClr val="0000FF"/>
                </a:solidFill>
              </a:rPr>
              <a:t>-</a:t>
            </a:r>
            <a:r>
              <a:rPr lang="en-US" sz="1800" b="1" dirty="0">
                <a:solidFill>
                  <a:srgbClr val="0000FF"/>
                </a:solidFill>
              </a:rPr>
              <a:t>file </a:t>
            </a:r>
            <a:r>
              <a:rPr lang="en-US" sz="1800" dirty="0"/>
              <a:t>/path/to/</a:t>
            </a:r>
            <a:r>
              <a:rPr lang="en-US" sz="1800" dirty="0" err="1"/>
              <a:t>mapper.py</a:t>
            </a:r>
            <a:r>
              <a:rPr lang="en-US" sz="1800" dirty="0"/>
              <a:t> \</a:t>
            </a:r>
          </a:p>
          <a:p>
            <a:pPr marL="465138" lvl="2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en-US" sz="1800" b="1" dirty="0" smtClean="0">
                <a:solidFill>
                  <a:srgbClr val="0000FF"/>
                </a:solidFill>
              </a:rPr>
              <a:t>-</a:t>
            </a:r>
            <a:r>
              <a:rPr lang="en-US" sz="1800" b="1" dirty="0">
                <a:solidFill>
                  <a:srgbClr val="0000FF"/>
                </a:solidFill>
              </a:rPr>
              <a:t>mapper </a:t>
            </a:r>
            <a:r>
              <a:rPr lang="en-US" sz="1800" dirty="0"/>
              <a:t>/path/to/</a:t>
            </a:r>
            <a:r>
              <a:rPr lang="en-US" sz="1800" dirty="0" err="1"/>
              <a:t>mapper.py</a:t>
            </a:r>
            <a:r>
              <a:rPr lang="en-US" sz="1800" dirty="0"/>
              <a:t> \</a:t>
            </a:r>
          </a:p>
          <a:p>
            <a:pPr marL="465138" lvl="2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en-US" sz="1800" b="1" dirty="0" smtClean="0">
                <a:solidFill>
                  <a:srgbClr val="0000FF"/>
                </a:solidFill>
              </a:rPr>
              <a:t>-</a:t>
            </a:r>
            <a:r>
              <a:rPr lang="en-US" sz="1800" b="1" dirty="0">
                <a:solidFill>
                  <a:srgbClr val="0000FF"/>
                </a:solidFill>
              </a:rPr>
              <a:t>file </a:t>
            </a:r>
            <a:r>
              <a:rPr lang="en-US" sz="1800" dirty="0"/>
              <a:t>/path/to/</a:t>
            </a:r>
            <a:r>
              <a:rPr lang="en-US" sz="1800" dirty="0" err="1"/>
              <a:t>reducer.py</a:t>
            </a:r>
            <a:r>
              <a:rPr lang="en-US" sz="1800" dirty="0"/>
              <a:t> \</a:t>
            </a:r>
          </a:p>
          <a:p>
            <a:pPr marL="465138" lvl="2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en-US" sz="1800" b="1" dirty="0" smtClean="0">
                <a:solidFill>
                  <a:srgbClr val="0000FF"/>
                </a:solidFill>
              </a:rPr>
              <a:t>-</a:t>
            </a:r>
            <a:r>
              <a:rPr lang="en-US" sz="1800" b="1" dirty="0">
                <a:solidFill>
                  <a:srgbClr val="0000FF"/>
                </a:solidFill>
              </a:rPr>
              <a:t>reducer </a:t>
            </a:r>
            <a:r>
              <a:rPr lang="en-US" sz="1800" dirty="0"/>
              <a:t>/path/to/</a:t>
            </a:r>
            <a:r>
              <a:rPr lang="en-US" sz="1800" dirty="0" err="1"/>
              <a:t>reducer.py</a:t>
            </a:r>
            <a:r>
              <a:rPr lang="en-US" sz="1800" dirty="0"/>
              <a:t> \</a:t>
            </a:r>
          </a:p>
          <a:p>
            <a:pPr marL="465138" lvl="2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en-US" sz="1800" b="1" dirty="0" smtClean="0">
                <a:solidFill>
                  <a:srgbClr val="0000FF"/>
                </a:solidFill>
              </a:rPr>
              <a:t>-</a:t>
            </a:r>
            <a:r>
              <a:rPr lang="en-US" sz="1800" b="1" dirty="0">
                <a:solidFill>
                  <a:srgbClr val="0000FF"/>
                </a:solidFill>
              </a:rPr>
              <a:t>input </a:t>
            </a:r>
            <a:r>
              <a:rPr lang="en-US" sz="1800" dirty="0"/>
              <a:t>/user/</a:t>
            </a:r>
            <a:r>
              <a:rPr lang="en-US" sz="1800" dirty="0" err="1"/>
              <a:t>hduser</a:t>
            </a:r>
            <a:r>
              <a:rPr lang="en-US" sz="1800" dirty="0"/>
              <a:t>/books/* \</a:t>
            </a:r>
          </a:p>
          <a:p>
            <a:pPr marL="465138" lvl="2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en-US" sz="1800" b="1" dirty="0" smtClean="0">
                <a:solidFill>
                  <a:srgbClr val="0000FF"/>
                </a:solidFill>
              </a:rPr>
              <a:t>-</a:t>
            </a:r>
            <a:r>
              <a:rPr lang="en-US" sz="1800" b="1" dirty="0">
                <a:solidFill>
                  <a:srgbClr val="0000FF"/>
                </a:solidFill>
              </a:rPr>
              <a:t>output </a:t>
            </a:r>
            <a:r>
              <a:rPr lang="en-US" sz="1800" dirty="0"/>
              <a:t>/user/</a:t>
            </a:r>
            <a:r>
              <a:rPr lang="en-US" sz="1800" dirty="0" err="1"/>
              <a:t>hduser</a:t>
            </a:r>
            <a:r>
              <a:rPr lang="en-US" sz="1800" dirty="0"/>
              <a:t>/books-</a:t>
            </a:r>
            <a:r>
              <a:rPr lang="en-US" sz="1800" dirty="0" smtClean="0"/>
              <a:t>output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B1032-EA64-7144-B003-9BCC9D94B503}" type="slidenum">
              <a:rPr lang="en-US" smtClean="0"/>
              <a:t>9</a:t>
            </a:fld>
            <a:endParaRPr lang="en-US" dirty="0"/>
          </a:p>
        </p:txBody>
      </p:sp>
      <p:sp>
        <p:nvSpPr>
          <p:cNvPr id="21" name="Right Brace 20"/>
          <p:cNvSpPr/>
          <p:nvPr/>
        </p:nvSpPr>
        <p:spPr>
          <a:xfrm>
            <a:off x="4953000" y="4117474"/>
            <a:ext cx="287421" cy="822710"/>
          </a:xfrm>
          <a:prstGeom prst="rightBrac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216307" y="3859128"/>
            <a:ext cx="12967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800000"/>
                </a:solidFill>
              </a:rPr>
              <a:t>HDFS files</a:t>
            </a:r>
            <a:endParaRPr lang="en-US" sz="1600" b="1" dirty="0">
              <a:solidFill>
                <a:srgbClr val="80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5206998" y="4117474"/>
            <a:ext cx="1022686" cy="398384"/>
          </a:xfrm>
          <a:prstGeom prst="straightConnector1">
            <a:avLst/>
          </a:prstGeom>
          <a:ln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9677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1600</TotalTime>
  <Words>541</Words>
  <Application>Microsoft Macintosh PowerPoint</Application>
  <PresentationFormat>On-screen Show (4:3)</PresentationFormat>
  <Paragraphs>79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Capital</vt:lpstr>
      <vt:lpstr>Hadoop Streaming</vt:lpstr>
      <vt:lpstr>Hadoop Streaming</vt:lpstr>
      <vt:lpstr>Using Streaming Utility</vt:lpstr>
      <vt:lpstr>Execution Flow</vt:lpstr>
      <vt:lpstr>Hadoop Streaming: Basic Concept</vt:lpstr>
      <vt:lpstr>WordCount: Mapper.py</vt:lpstr>
      <vt:lpstr>Hadoop Streaming: Basic Concept (Cont’d)</vt:lpstr>
      <vt:lpstr>WordCount: Reducer.py</vt:lpstr>
      <vt:lpstr>Call the Utility</vt:lpstr>
      <vt:lpstr>Test Code in Local Mode</vt:lpstr>
      <vt:lpstr>Possible Customization</vt:lpstr>
      <vt:lpstr>Links</vt:lpstr>
    </vt:vector>
  </TitlesOfParts>
  <Company>WPI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Mohamed Eltabakh</dc:creator>
  <cp:lastModifiedBy>Mohamed Eltabakh</cp:lastModifiedBy>
  <cp:revision>288</cp:revision>
  <dcterms:created xsi:type="dcterms:W3CDTF">2013-01-13T20:33:29Z</dcterms:created>
  <dcterms:modified xsi:type="dcterms:W3CDTF">2015-02-13T05:32:56Z</dcterms:modified>
</cp:coreProperties>
</file>