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2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8" r:id="rId3"/>
    <p:sldId id="281" r:id="rId4"/>
    <p:sldId id="279" r:id="rId5"/>
    <p:sldId id="282" r:id="rId6"/>
    <p:sldId id="280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2" r:id="rId16"/>
    <p:sldId id="293" r:id="rId17"/>
    <p:sldId id="294" r:id="rId18"/>
    <p:sldId id="295" r:id="rId19"/>
    <p:sldId id="299" r:id="rId20"/>
    <p:sldId id="296" r:id="rId21"/>
    <p:sldId id="297" r:id="rId22"/>
    <p:sldId id="298" r:id="rId23"/>
    <p:sldId id="300" r:id="rId24"/>
    <p:sldId id="301" r:id="rId25"/>
    <p:sldId id="302" r:id="rId26"/>
    <p:sldId id="303" r:id="rId27"/>
    <p:sldId id="291" r:id="rId28"/>
    <p:sldId id="30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FB9"/>
    <a:srgbClr val="FFF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9761D-1F95-3B4C-BE9C-CDD1389A8812}" type="datetimeFigureOut">
              <a:rPr lang="en-US" smtClean="0"/>
              <a:t>2/5/15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DCD51-711A-044D-9B2C-C47F74A9A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95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5A596-FA52-0448-9C24-EA3FEFB30C0E}" type="datetimeFigureOut">
              <a:rPr lang="en-US" smtClean="0"/>
              <a:t>2/5/15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C5791-7364-9E4F-986D-297FD347B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99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0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032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0"/>
              </a:spcBef>
            </a:pPr>
            <a:endParaRPr lang="en-US" altLang="zh-CN">
              <a:latin typeface="Calibri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CF164A81-75B2-194C-A843-C64EC5C16B31}" type="datetime1">
              <a:rPr lang="en-US" smtClean="0"/>
              <a:t>2/5/15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8DB3-0A53-D340-B3CF-599B34F5F3EB}" type="datetime1">
              <a:rPr lang="en-US" smtClean="0"/>
              <a:t>2/5/15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82E5-7E97-2F44-B961-B3631B15779F}" type="datetime1">
              <a:rPr lang="en-US" smtClean="0"/>
              <a:t>2/5/15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2E74-C78C-C942-965B-B6CC6D494C40}" type="datetime1">
              <a:rPr lang="en-US" smtClean="0"/>
              <a:t>2/5/15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67E5-F24F-664E-AC9C-26173D2CF6BA}" type="datetime1">
              <a:rPr lang="en-US" smtClean="0"/>
              <a:t>2/5/15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139F-CB8F-D149-BA56-8B0C015E5021}" type="datetime1">
              <a:rPr lang="en-US" smtClean="0"/>
              <a:t>2/5/15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2CA6-DA21-D448-9BFF-3B41542CED08}" type="datetime1">
              <a:rPr lang="en-US" smtClean="0"/>
              <a:t>2/5/15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F87D6CFC-0B4B-2148-A17F-CDDE4D02F4BF}" type="datetime1">
              <a:rPr lang="en-US" smtClean="0"/>
              <a:t>2/5/15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0D79-2A23-4C40-804A-C01F394F0C72}" type="datetime1">
              <a:rPr lang="en-US" smtClean="0"/>
              <a:t>2/5/15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B835-C713-9846-B110-24995DE671EF}" type="datetime1">
              <a:rPr lang="en-US" smtClean="0"/>
              <a:t>2/5/15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3BC9-E94F-5B47-BD76-EECA0CBE7CA1}" type="datetime1">
              <a:rPr lang="en-US" smtClean="0"/>
              <a:t>2/5/15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08A2-EBB5-744B-B5B4-7699A7EC7B98}" type="datetime1">
              <a:rPr lang="en-US" smtClean="0"/>
              <a:t>2/5/15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72E7-27FD-CA40-8E81-E7A5851A1F00}" type="datetime1">
              <a:rPr lang="en-US" smtClean="0"/>
              <a:t>2/5/15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C8EB-B6A2-A747-83AD-60E35A0235F5}" type="datetime1">
              <a:rPr lang="en-US" smtClean="0"/>
              <a:t>2/5/15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F6F81F14-9AEC-394B-B8F6-AE69A194437D}" type="datetime1">
              <a:rPr lang="en-US" smtClean="0"/>
              <a:t>2/5/15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ig.apache.org/docs/r0.7.0/piglatin_ref2.html" TargetMode="External"/><Relationship Id="rId4" Type="http://schemas.openxmlformats.org/officeDocument/2006/relationships/hyperlink" Target="https://cwiki.apache.org/PIG/pigmix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ig.apache.org/docs/r0.7.0/tutorial.html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8999"/>
            <a:ext cx="7342188" cy="2358003"/>
          </a:xfrm>
        </p:spPr>
        <p:txBody>
          <a:bodyPr>
            <a:normAutofit fontScale="85000" lnSpcReduction="20000"/>
          </a:bodyPr>
          <a:lstStyle/>
          <a:p>
            <a:r>
              <a:rPr lang="en-US" sz="4300" b="1" dirty="0" smtClean="0">
                <a:solidFill>
                  <a:srgbClr val="800000"/>
                </a:solidFill>
              </a:rPr>
              <a:t>MapReduce High-Level Languages</a:t>
            </a:r>
          </a:p>
          <a:p>
            <a:endParaRPr lang="en-US" sz="3600" b="1" dirty="0" smtClean="0">
              <a:solidFill>
                <a:srgbClr val="800000"/>
              </a:solidFill>
            </a:endParaRPr>
          </a:p>
          <a:p>
            <a:endParaRPr lang="en-US" sz="3600" b="1" dirty="0">
              <a:solidFill>
                <a:srgbClr val="800000"/>
              </a:solidFill>
            </a:endParaRPr>
          </a:p>
          <a:p>
            <a:r>
              <a:rPr lang="en-US" sz="3000" dirty="0" smtClean="0"/>
              <a:t>WPI</a:t>
            </a:r>
            <a:r>
              <a:rPr lang="en-US" sz="3000" dirty="0"/>
              <a:t>, Mohamed Eltabakh</a:t>
            </a:r>
            <a:endParaRPr lang="en-US" sz="3000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3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848" y="1730148"/>
            <a:ext cx="3614527" cy="794247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800000"/>
                </a:solidFill>
              </a:rPr>
              <a:t>High-level language (Pig Latin)</a:t>
            </a:r>
          </a:p>
          <a:p>
            <a:pPr lvl="1"/>
            <a:r>
              <a:rPr lang="en-US" sz="1600" dirty="0" smtClean="0"/>
              <a:t>Set of commands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91000" y="2560552"/>
            <a:ext cx="4310418" cy="1368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800000"/>
                </a:solidFill>
              </a:rPr>
              <a:t>Two execution modes</a:t>
            </a:r>
          </a:p>
          <a:p>
            <a:pPr lvl="1"/>
            <a:r>
              <a:rPr lang="en-US" sz="1600" dirty="0" smtClean="0"/>
              <a:t>Local: reads/write to local file system</a:t>
            </a:r>
          </a:p>
          <a:p>
            <a:pPr lvl="1"/>
            <a:r>
              <a:rPr lang="en-US" sz="1600" dirty="0" smtClean="0"/>
              <a:t>Mapreduce: connects to Hadoop cluster and reads/writes to HDFS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27513" y="2201229"/>
            <a:ext cx="1641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Two Main Components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2068631" y="1987693"/>
            <a:ext cx="2011657" cy="5367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68631" y="2658110"/>
            <a:ext cx="2122369" cy="189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427513" y="4481405"/>
            <a:ext cx="7378014" cy="1767207"/>
            <a:chOff x="427513" y="4481405"/>
            <a:chExt cx="7378014" cy="1767207"/>
          </a:xfrm>
        </p:grpSpPr>
        <p:sp>
          <p:nvSpPr>
            <p:cNvPr id="11" name="TextBox 10"/>
            <p:cNvSpPr txBox="1"/>
            <p:nvPr/>
          </p:nvSpPr>
          <p:spPr>
            <a:xfrm>
              <a:off x="427513" y="4915677"/>
              <a:ext cx="1641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Two modes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2068631" y="4702141"/>
              <a:ext cx="2011657" cy="2135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068631" y="5276721"/>
              <a:ext cx="2122369" cy="3090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4080288" y="4481405"/>
              <a:ext cx="3614527" cy="79424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ts val="20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Arial" pitchFamily="34" charset="0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79438" indent="-228600" algn="l" defTabSz="914400" rtl="0" eaLnBrk="1" latinLnBrk="0" hangingPunct="1">
                <a:spcBef>
                  <a:spcPts val="600"/>
                </a:spcBef>
                <a:buClr>
                  <a:schemeClr val="bg2">
                    <a:lumMod val="60000"/>
                    <a:lumOff val="40000"/>
                  </a:schemeClr>
                </a:buClr>
                <a:buFont typeface="Arial" pitchFamily="34" charset="0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08038" indent="-228600" algn="l" defTabSz="914400" rtl="0" eaLnBrk="1" latinLnBrk="0" hangingPunct="1">
                <a:spcBef>
                  <a:spcPts val="6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Arial" pitchFamily="34" charset="0"/>
                <a:buChar char="•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36638" indent="-228600" algn="l" defTabSz="914400" rtl="0" eaLnBrk="1" latinLnBrk="0" hangingPunct="1">
                <a:spcBef>
                  <a:spcPts val="600"/>
                </a:spcBef>
                <a:buClr>
                  <a:schemeClr val="bg2">
                    <a:lumMod val="60000"/>
                    <a:lumOff val="40000"/>
                  </a:schemeClr>
                </a:buClr>
                <a:buFont typeface="Arial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265238" indent="-228600" algn="l" defTabSz="914400" rtl="0" eaLnBrk="1" latinLnBrk="0" hangingPunct="1">
                <a:spcBef>
                  <a:spcPts val="6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Arial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485900" indent="-228600" algn="l" defTabSz="914400" rtl="0" eaLnBrk="1" latinLnBrk="0" hangingPunct="1">
                <a:spcBef>
                  <a:spcPct val="20000"/>
                </a:spcBef>
                <a:buClr>
                  <a:schemeClr val="bg2">
                    <a:lumMod val="60000"/>
                    <a:lumOff val="40000"/>
                  </a:schemeClr>
                </a:buClr>
                <a:buFont typeface="Arial" pitchFamily="34" charset="0"/>
                <a:buChar char="•"/>
                <a:defRPr lang="en-US" sz="18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712913" indent="-228600" algn="l" defTabSz="914400" rtl="0" eaLnBrk="1" latinLnBrk="0" hangingPunct="1">
                <a:spcBef>
                  <a:spcPct val="200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Arial" pitchFamily="34" charset="0"/>
                <a:buChar char="•"/>
                <a:defRPr lang="en-US" sz="18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947863" indent="-228600" algn="l" defTabSz="914400" rtl="0" eaLnBrk="1" latinLnBrk="0" hangingPunct="1">
                <a:spcBef>
                  <a:spcPct val="20000"/>
                </a:spcBef>
                <a:buClr>
                  <a:schemeClr val="bg2">
                    <a:lumMod val="60000"/>
                    <a:lumOff val="40000"/>
                  </a:schemeClr>
                </a:buClr>
                <a:buFont typeface="Arial" pitchFamily="34" charset="0"/>
                <a:buChar char="•"/>
                <a:defRPr lang="en-US" sz="18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174875" indent="-228600" algn="l" defTabSz="914400" rtl="0" eaLnBrk="1" latinLnBrk="0" hangingPunct="1">
                <a:spcBef>
                  <a:spcPct val="200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Arial" pitchFamily="34" charset="0"/>
                <a:buChar char="•"/>
                <a:defRPr lang="en-US" sz="18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smtClean="0">
                  <a:solidFill>
                    <a:srgbClr val="800000"/>
                  </a:solidFill>
                </a:rPr>
                <a:t>Interactive mode</a:t>
              </a:r>
            </a:p>
            <a:p>
              <a:pPr lvl="1"/>
              <a:r>
                <a:rPr lang="en-US" sz="1600" dirty="0" smtClean="0"/>
                <a:t>Console </a:t>
              </a:r>
              <a:endParaRPr lang="en-US" sz="1600" dirty="0"/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4191000" y="5454365"/>
              <a:ext cx="3614527" cy="79424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ts val="20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Arial" pitchFamily="34" charset="0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79438" indent="-228600" algn="l" defTabSz="914400" rtl="0" eaLnBrk="1" latinLnBrk="0" hangingPunct="1">
                <a:spcBef>
                  <a:spcPts val="600"/>
                </a:spcBef>
                <a:buClr>
                  <a:schemeClr val="bg2">
                    <a:lumMod val="60000"/>
                    <a:lumOff val="40000"/>
                  </a:schemeClr>
                </a:buClr>
                <a:buFont typeface="Arial" pitchFamily="34" charset="0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08038" indent="-228600" algn="l" defTabSz="914400" rtl="0" eaLnBrk="1" latinLnBrk="0" hangingPunct="1">
                <a:spcBef>
                  <a:spcPts val="6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Arial" pitchFamily="34" charset="0"/>
                <a:buChar char="•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36638" indent="-228600" algn="l" defTabSz="914400" rtl="0" eaLnBrk="1" latinLnBrk="0" hangingPunct="1">
                <a:spcBef>
                  <a:spcPts val="600"/>
                </a:spcBef>
                <a:buClr>
                  <a:schemeClr val="bg2">
                    <a:lumMod val="60000"/>
                    <a:lumOff val="40000"/>
                  </a:schemeClr>
                </a:buClr>
                <a:buFont typeface="Arial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265238" indent="-228600" algn="l" defTabSz="914400" rtl="0" eaLnBrk="1" latinLnBrk="0" hangingPunct="1">
                <a:spcBef>
                  <a:spcPts val="6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Arial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485900" indent="-228600" algn="l" defTabSz="914400" rtl="0" eaLnBrk="1" latinLnBrk="0" hangingPunct="1">
                <a:spcBef>
                  <a:spcPct val="20000"/>
                </a:spcBef>
                <a:buClr>
                  <a:schemeClr val="bg2">
                    <a:lumMod val="60000"/>
                    <a:lumOff val="40000"/>
                  </a:schemeClr>
                </a:buClr>
                <a:buFont typeface="Arial" pitchFamily="34" charset="0"/>
                <a:buChar char="•"/>
                <a:defRPr lang="en-US" sz="18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712913" indent="-228600" algn="l" defTabSz="914400" rtl="0" eaLnBrk="1" latinLnBrk="0" hangingPunct="1">
                <a:spcBef>
                  <a:spcPct val="200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Arial" pitchFamily="34" charset="0"/>
                <a:buChar char="•"/>
                <a:defRPr lang="en-US" sz="18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947863" indent="-228600" algn="l" defTabSz="914400" rtl="0" eaLnBrk="1" latinLnBrk="0" hangingPunct="1">
                <a:spcBef>
                  <a:spcPct val="20000"/>
                </a:spcBef>
                <a:buClr>
                  <a:schemeClr val="bg2">
                    <a:lumMod val="60000"/>
                    <a:lumOff val="40000"/>
                  </a:schemeClr>
                </a:buClr>
                <a:buFont typeface="Arial" pitchFamily="34" charset="0"/>
                <a:buChar char="•"/>
                <a:defRPr lang="en-US" sz="18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174875" indent="-228600" algn="l" defTabSz="914400" rtl="0" eaLnBrk="1" latinLnBrk="0" hangingPunct="1">
                <a:spcBef>
                  <a:spcPct val="200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Arial" pitchFamily="34" charset="0"/>
                <a:buChar char="•"/>
                <a:defRPr lang="en-US" sz="18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smtClean="0">
                  <a:solidFill>
                    <a:srgbClr val="800000"/>
                  </a:solidFill>
                </a:rPr>
                <a:t>Batch mode</a:t>
              </a:r>
            </a:p>
            <a:p>
              <a:pPr lvl="1"/>
              <a:r>
                <a:rPr lang="en-US" sz="1600" dirty="0" smtClean="0"/>
                <a:t>Submit a script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63422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Pig</a:t>
            </a:r>
            <a:r>
              <a:rPr lang="en-US" dirty="0" smtClean="0"/>
              <a:t>?...Abstraction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349" y="1855481"/>
            <a:ext cx="8033929" cy="3454235"/>
          </a:xfrm>
        </p:spPr>
        <p:txBody>
          <a:bodyPr>
            <a:normAutofit fontScale="92500"/>
          </a:bodyPr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Common design patterns as key words (joins, distinct, counts</a:t>
            </a:r>
            <a:r>
              <a:rPr lang="en-US" dirty="0" smtClean="0"/>
              <a:t>)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Data flow analysis</a:t>
            </a:r>
          </a:p>
          <a:p>
            <a:pPr marL="668338" lvl="1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A script can map to multiple map-reduce jobs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Avoids Java-level errors (not everyone can write java code)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Can be interactive mode</a:t>
            </a:r>
          </a:p>
          <a:p>
            <a:pPr marL="668338" lvl="1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Issue commands and get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659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I: More Details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33388" y="2528048"/>
            <a:ext cx="8104566" cy="2867500"/>
          </a:xfrm>
          <a:prstGeom prst="rect">
            <a:avLst/>
          </a:prstGeom>
          <a:solidFill>
            <a:srgbClr val="FFFFE9"/>
          </a:solidFill>
          <a:ln>
            <a:solidFill>
              <a:schemeClr val="tx1"/>
            </a:solidFill>
          </a:ln>
          <a:effectLst/>
        </p:spPr>
        <p:txBody>
          <a:bodyPr lIns="90000" tIns="7927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83000"/>
              </a:lnSpc>
            </a:pPr>
            <a:r>
              <a:rPr lang="en-US" sz="1400" dirty="0">
                <a:latin typeface="Courier New" charset="0"/>
                <a:cs typeface="Courier New" charset="0"/>
              </a:rPr>
              <a:t>raw =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LOAD</a:t>
            </a:r>
            <a:r>
              <a:rPr lang="en-US" sz="1400" dirty="0">
                <a:latin typeface="Courier New" charset="0"/>
                <a:cs typeface="Courier New" charset="0"/>
              </a:rPr>
              <a:t> '</a:t>
            </a:r>
            <a:r>
              <a:rPr lang="en-US" sz="1400" dirty="0" err="1">
                <a:latin typeface="Courier New" charset="0"/>
                <a:cs typeface="Courier New" charset="0"/>
              </a:rPr>
              <a:t>excite.log</a:t>
            </a:r>
            <a:r>
              <a:rPr lang="en-US" sz="1400" dirty="0">
                <a:latin typeface="Courier New" charset="0"/>
                <a:cs typeface="Courier New" charset="0"/>
              </a:rPr>
              <a:t>'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USING</a:t>
            </a:r>
            <a:r>
              <a:rPr lang="en-US" sz="1400" dirty="0"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ourier New" charset="0"/>
                <a:cs typeface="Courier New" charset="0"/>
              </a:rPr>
              <a:t>PigStorage</a:t>
            </a:r>
            <a:r>
              <a:rPr lang="en-US" sz="1400" dirty="0">
                <a:latin typeface="Courier New" charset="0"/>
                <a:cs typeface="Courier New" charset="0"/>
              </a:rPr>
              <a:t>('\t')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AS</a:t>
            </a:r>
            <a:r>
              <a:rPr lang="en-US" sz="1400" i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 (user, </a:t>
            </a:r>
            <a:r>
              <a:rPr lang="en-US" sz="1400" i="1" dirty="0" smtClean="0">
                <a:solidFill>
                  <a:srgbClr val="800000"/>
                </a:solidFill>
                <a:latin typeface="Courier New" charset="0"/>
                <a:cs typeface="Courier New" charset="0"/>
              </a:rPr>
              <a:t>id, time, </a:t>
            </a:r>
            <a:r>
              <a:rPr lang="en-US" sz="1400" i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query)</a:t>
            </a:r>
            <a:r>
              <a:rPr lang="en-US" sz="1400" dirty="0">
                <a:latin typeface="Courier New" charset="0"/>
                <a:cs typeface="Courier New" charset="0"/>
              </a:rPr>
              <a:t>;</a:t>
            </a:r>
          </a:p>
          <a:p>
            <a:pPr>
              <a:lnSpc>
                <a:spcPct val="83000"/>
              </a:lnSpc>
            </a:pPr>
            <a:endParaRPr lang="en-US" sz="1400" dirty="0">
              <a:latin typeface="Courier New" charset="0"/>
              <a:cs typeface="Courier New" charset="0"/>
            </a:endParaRPr>
          </a:p>
          <a:p>
            <a:pPr>
              <a:lnSpc>
                <a:spcPct val="83000"/>
              </a:lnSpc>
            </a:pPr>
            <a:r>
              <a:rPr lang="en-US" sz="1400" dirty="0">
                <a:latin typeface="Courier New" charset="0"/>
                <a:cs typeface="Courier New" charset="0"/>
              </a:rPr>
              <a:t>clean1 =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FILTER</a:t>
            </a:r>
            <a:r>
              <a:rPr lang="en-US" sz="1400" dirty="0">
                <a:latin typeface="Courier New" charset="0"/>
                <a:cs typeface="Courier New" charset="0"/>
              </a:rPr>
              <a:t> raw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BY</a:t>
            </a:r>
            <a:r>
              <a:rPr lang="en-US" sz="1400" dirty="0">
                <a:latin typeface="Courier New" charset="0"/>
                <a:cs typeface="Courier New" charset="0"/>
              </a:rPr>
              <a:t> </a:t>
            </a:r>
            <a:r>
              <a:rPr lang="en-US" sz="1400" dirty="0" smtClean="0">
                <a:latin typeface="Courier New" charset="0"/>
                <a:cs typeface="Courier New" charset="0"/>
              </a:rPr>
              <a:t>id &gt; 20 </a:t>
            </a:r>
            <a:r>
              <a:rPr lang="en-US" sz="1400" dirty="0">
                <a:latin typeface="Courier New" charset="0"/>
                <a:cs typeface="Courier New" charset="0"/>
              </a:rPr>
              <a:t>AND </a:t>
            </a:r>
            <a:r>
              <a:rPr lang="en-US" sz="1400" dirty="0" smtClean="0">
                <a:latin typeface="Courier New" charset="0"/>
                <a:cs typeface="Courier New" charset="0"/>
              </a:rPr>
              <a:t>id </a:t>
            </a:r>
            <a:r>
              <a:rPr lang="en-US" sz="1400" dirty="0">
                <a:latin typeface="Courier New" charset="0"/>
                <a:cs typeface="Courier New" charset="0"/>
              </a:rPr>
              <a:t>&lt; </a:t>
            </a:r>
            <a:r>
              <a:rPr lang="en-US" sz="1400" dirty="0" smtClean="0">
                <a:latin typeface="Courier New" charset="0"/>
                <a:cs typeface="Courier New" charset="0"/>
              </a:rPr>
              <a:t>100;</a:t>
            </a:r>
            <a:endParaRPr lang="en-US" sz="1400" dirty="0">
              <a:latin typeface="Courier New" charset="0"/>
              <a:cs typeface="Courier New" charset="0"/>
            </a:endParaRPr>
          </a:p>
          <a:p>
            <a:pPr>
              <a:lnSpc>
                <a:spcPct val="83000"/>
              </a:lnSpc>
            </a:pPr>
            <a:endParaRPr lang="en-US" sz="1400" dirty="0">
              <a:latin typeface="Courier New" charset="0"/>
              <a:cs typeface="Courier New" charset="0"/>
            </a:endParaRPr>
          </a:p>
          <a:p>
            <a:pPr>
              <a:lnSpc>
                <a:spcPct val="83000"/>
              </a:lnSpc>
            </a:pPr>
            <a:r>
              <a:rPr lang="en-US" sz="1400" dirty="0">
                <a:latin typeface="Courier New" charset="0"/>
                <a:cs typeface="Courier New" charset="0"/>
              </a:rPr>
              <a:t>clean2 =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FOREACH</a:t>
            </a:r>
            <a:r>
              <a:rPr lang="en-US" sz="1400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>
                <a:latin typeface="Courier New" charset="0"/>
                <a:cs typeface="Courier New" charset="0"/>
              </a:rPr>
              <a:t>clean1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GENERATE</a:t>
            </a:r>
          </a:p>
          <a:p>
            <a:pPr>
              <a:lnSpc>
                <a:spcPct val="83000"/>
              </a:lnSpc>
            </a:pPr>
            <a:r>
              <a:rPr lang="en-US" sz="1400" dirty="0">
                <a:latin typeface="Courier New" charset="0"/>
                <a:cs typeface="Courier New" charset="0"/>
              </a:rPr>
              <a:t>	</a:t>
            </a:r>
            <a:r>
              <a:rPr lang="en-US" sz="1400" dirty="0" smtClean="0">
                <a:latin typeface="Courier New" charset="0"/>
                <a:cs typeface="Courier New" charset="0"/>
              </a:rPr>
              <a:t>      user</a:t>
            </a:r>
            <a:r>
              <a:rPr lang="en-US" sz="1400" dirty="0">
                <a:latin typeface="Courier New" charset="0"/>
                <a:cs typeface="Courier New" charset="0"/>
              </a:rPr>
              <a:t>, time,</a:t>
            </a:r>
          </a:p>
          <a:p>
            <a:pPr>
              <a:lnSpc>
                <a:spcPct val="83000"/>
              </a:lnSpc>
            </a:pPr>
            <a:r>
              <a:rPr lang="en-US" sz="1400" dirty="0">
                <a:latin typeface="Courier New" charset="0"/>
                <a:cs typeface="Courier New" charset="0"/>
              </a:rPr>
              <a:t>	</a:t>
            </a:r>
            <a:r>
              <a:rPr lang="en-US" sz="1400" dirty="0" smtClean="0">
                <a:latin typeface="Courier New" charset="0"/>
                <a:cs typeface="Courier New" charset="0"/>
              </a:rPr>
              <a:t>      </a:t>
            </a:r>
            <a:r>
              <a:rPr lang="en-US" sz="1400" dirty="0" err="1" smtClean="0">
                <a:latin typeface="Courier New" charset="0"/>
                <a:cs typeface="Courier New" charset="0"/>
              </a:rPr>
              <a:t>org.apache.pig.tutorial.sanitze</a:t>
            </a:r>
            <a:r>
              <a:rPr lang="en-US" sz="1400" dirty="0">
                <a:latin typeface="Courier New" charset="0"/>
                <a:cs typeface="Courier New" charset="0"/>
              </a:rPr>
              <a:t>(query) as query;</a:t>
            </a:r>
          </a:p>
          <a:p>
            <a:pPr>
              <a:lnSpc>
                <a:spcPct val="83000"/>
              </a:lnSpc>
            </a:pPr>
            <a:endParaRPr lang="en-US" sz="1400" dirty="0">
              <a:latin typeface="Courier New" charset="0"/>
              <a:cs typeface="Courier New" charset="0"/>
            </a:endParaRPr>
          </a:p>
          <a:p>
            <a:pPr>
              <a:lnSpc>
                <a:spcPct val="83000"/>
              </a:lnSpc>
            </a:pPr>
            <a:r>
              <a:rPr lang="en-US" sz="1400" dirty="0" err="1">
                <a:latin typeface="Courier New" charset="0"/>
                <a:cs typeface="Courier New" charset="0"/>
              </a:rPr>
              <a:t>user_groups</a:t>
            </a:r>
            <a:r>
              <a:rPr lang="en-US" sz="1400" dirty="0">
                <a:latin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GROUP</a:t>
            </a:r>
            <a:r>
              <a:rPr lang="en-US" sz="1400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>
                <a:latin typeface="Courier New" charset="0"/>
                <a:cs typeface="Courier New" charset="0"/>
              </a:rPr>
              <a:t>clean2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BY</a:t>
            </a:r>
            <a:r>
              <a:rPr lang="en-US" sz="1400" dirty="0">
                <a:latin typeface="Courier New" charset="0"/>
                <a:cs typeface="Courier New" charset="0"/>
              </a:rPr>
              <a:t> (user, query);</a:t>
            </a:r>
          </a:p>
          <a:p>
            <a:pPr>
              <a:lnSpc>
                <a:spcPct val="83000"/>
              </a:lnSpc>
            </a:pPr>
            <a:endParaRPr lang="en-US" sz="1400" dirty="0">
              <a:latin typeface="Courier New" charset="0"/>
              <a:cs typeface="Courier New" charset="0"/>
            </a:endParaRPr>
          </a:p>
          <a:p>
            <a:pPr>
              <a:lnSpc>
                <a:spcPct val="83000"/>
              </a:lnSpc>
            </a:pPr>
            <a:r>
              <a:rPr lang="en-US" sz="1400" dirty="0" err="1">
                <a:latin typeface="Courier New" charset="0"/>
                <a:cs typeface="Courier New" charset="0"/>
              </a:rPr>
              <a:t>user_query_counts</a:t>
            </a:r>
            <a:r>
              <a:rPr lang="en-US" sz="1400" dirty="0">
                <a:latin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FOREACH</a:t>
            </a:r>
            <a:r>
              <a:rPr lang="en-US" sz="1400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latin typeface="Courier New" charset="0"/>
                <a:cs typeface="Courier New" charset="0"/>
              </a:rPr>
              <a:t>user_groups</a:t>
            </a:r>
            <a:endParaRPr lang="en-US" sz="1400" dirty="0">
              <a:latin typeface="Courier New" charset="0"/>
              <a:cs typeface="Courier New" charset="0"/>
            </a:endParaRPr>
          </a:p>
          <a:p>
            <a:pPr>
              <a:lnSpc>
                <a:spcPct val="83000"/>
              </a:lnSpc>
            </a:pPr>
            <a:r>
              <a:rPr lang="en-US" sz="1400" dirty="0">
                <a:latin typeface="Courier New" charset="0"/>
                <a:cs typeface="Courier New" charset="0"/>
              </a:rPr>
              <a:t>	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GENERATE</a:t>
            </a:r>
            <a:r>
              <a:rPr lang="en-US" sz="1400" dirty="0">
                <a:latin typeface="Courier New" charset="0"/>
                <a:cs typeface="Courier New" charset="0"/>
              </a:rPr>
              <a:t> </a:t>
            </a:r>
            <a:r>
              <a:rPr lang="en-US" sz="1400" dirty="0" smtClean="0">
                <a:latin typeface="Courier New" charset="0"/>
                <a:cs typeface="Courier New" charset="0"/>
              </a:rPr>
              <a:t>group, </a:t>
            </a:r>
            <a:r>
              <a:rPr lang="en-US" sz="1400" dirty="0">
                <a:latin typeface="Courier New" charset="0"/>
                <a:cs typeface="Courier New" charset="0"/>
              </a:rPr>
              <a:t>COUNT(clean2), MIN(clean2.time), MAX(clean2.time);</a:t>
            </a:r>
          </a:p>
          <a:p>
            <a:pPr>
              <a:lnSpc>
                <a:spcPct val="83000"/>
              </a:lnSpc>
            </a:pPr>
            <a:endParaRPr lang="en-US" sz="1400" dirty="0">
              <a:latin typeface="Courier New" charset="0"/>
              <a:cs typeface="Courier New" charset="0"/>
            </a:endParaRPr>
          </a:p>
          <a:p>
            <a:pPr>
              <a:lnSpc>
                <a:spcPct val="83000"/>
              </a:lnSpc>
            </a:pP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STORE</a:t>
            </a:r>
            <a:r>
              <a:rPr lang="en-US" sz="1400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latin typeface="Courier New" charset="0"/>
                <a:cs typeface="Courier New" charset="0"/>
              </a:rPr>
              <a:t>user_query_counts</a:t>
            </a:r>
            <a:r>
              <a:rPr lang="en-US" sz="1400" dirty="0">
                <a:latin typeface="Courier New" charset="0"/>
                <a:cs typeface="Courier New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INTO</a:t>
            </a:r>
            <a:r>
              <a:rPr lang="en-US" sz="1400" dirty="0">
                <a:latin typeface="Courier New" charset="0"/>
                <a:cs typeface="Courier New" charset="0"/>
              </a:rPr>
              <a:t> '</a:t>
            </a:r>
            <a:r>
              <a:rPr lang="en-US" sz="1400" dirty="0" err="1">
                <a:latin typeface="Courier New" charset="0"/>
                <a:cs typeface="Courier New" charset="0"/>
              </a:rPr>
              <a:t>uq_counts.csv</a:t>
            </a:r>
            <a:r>
              <a:rPr lang="en-US" sz="1400" dirty="0">
                <a:latin typeface="Courier New" charset="0"/>
                <a:cs typeface="Courier New" charset="0"/>
              </a:rPr>
              <a:t>'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USING</a:t>
            </a:r>
            <a:r>
              <a:rPr lang="en-US" sz="1400" dirty="0"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ourier New" charset="0"/>
                <a:cs typeface="Courier New" charset="0"/>
              </a:rPr>
              <a:t>PigStorage</a:t>
            </a:r>
            <a:r>
              <a:rPr lang="en-US" sz="1400" dirty="0">
                <a:latin typeface="Courier New" charset="0"/>
                <a:cs typeface="Courier New" charset="0"/>
              </a:rPr>
              <a:t>(',');</a:t>
            </a:r>
          </a:p>
          <a:p>
            <a:pPr>
              <a:lnSpc>
                <a:spcPct val="83000"/>
              </a:lnSpc>
            </a:pPr>
            <a:endParaRPr lang="en-US" sz="1400" dirty="0">
              <a:latin typeface="Courier New" charset="0"/>
              <a:cs typeface="Courier New" charset="0"/>
            </a:endParaRPr>
          </a:p>
          <a:p>
            <a:pPr>
              <a:lnSpc>
                <a:spcPct val="83000"/>
              </a:lnSpc>
            </a:pPr>
            <a:endParaRPr lang="en-US" sz="1400" dirty="0">
              <a:latin typeface="Courier New" charset="0"/>
              <a:cs typeface="Courier New" charset="0"/>
            </a:endParaRPr>
          </a:p>
          <a:p>
            <a:pPr>
              <a:lnSpc>
                <a:spcPct val="83000"/>
              </a:lnSpc>
            </a:pPr>
            <a:endParaRPr lang="en-US" sz="1400" dirty="0">
              <a:latin typeface="Courier New" charset="0"/>
              <a:cs typeface="Courier New" charset="0"/>
            </a:endParaRPr>
          </a:p>
          <a:p>
            <a:pPr>
              <a:lnSpc>
                <a:spcPct val="83000"/>
              </a:lnSpc>
            </a:pPr>
            <a:endParaRPr lang="en-US" sz="1400" dirty="0">
              <a:latin typeface="Courier New" charset="0"/>
              <a:cs typeface="Courier New" charset="0"/>
            </a:endParaRPr>
          </a:p>
          <a:p>
            <a:pPr>
              <a:lnSpc>
                <a:spcPct val="83000"/>
              </a:lnSpc>
            </a:pPr>
            <a:endParaRPr lang="en-US" sz="1400" dirty="0">
              <a:latin typeface="Courier New" charset="0"/>
              <a:cs typeface="Courier New" charset="0"/>
            </a:endParaRPr>
          </a:p>
          <a:p>
            <a:pPr>
              <a:lnSpc>
                <a:spcPct val="83000"/>
              </a:lnSpc>
            </a:pPr>
            <a:endParaRPr lang="en-US" sz="1400" dirty="0">
              <a:latin typeface="Courier New" charset="0"/>
              <a:cs typeface="Courier New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56219" y="1904768"/>
            <a:ext cx="7363065" cy="765193"/>
            <a:chOff x="556219" y="1904768"/>
            <a:chExt cx="7363065" cy="765193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288573" y="2271321"/>
              <a:ext cx="417164" cy="3986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56219" y="1978933"/>
              <a:ext cx="1700136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Read file from HDFS</a:t>
              </a:r>
              <a:endParaRPr lang="en-US" sz="13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893529" y="2197156"/>
              <a:ext cx="139055" cy="3986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783243" y="1904768"/>
              <a:ext cx="2815513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The input format (text, tab delimited)</a:t>
              </a:r>
              <a:endParaRPr lang="en-US" sz="13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6521102" y="2271321"/>
              <a:ext cx="357466" cy="3986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031922" y="1997475"/>
              <a:ext cx="1887362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Define run-time schema</a:t>
              </a:r>
              <a:endParaRPr lang="en-US" sz="13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097476" y="2931677"/>
            <a:ext cx="4116729" cy="672487"/>
            <a:chOff x="4097476" y="2931677"/>
            <a:chExt cx="4116729" cy="672487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5302616" y="3077871"/>
              <a:ext cx="72930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031922" y="2931677"/>
              <a:ext cx="2182283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Filter the rows on predicates</a:t>
              </a:r>
              <a:endParaRPr lang="en-US" sz="13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4097476" y="3485783"/>
              <a:ext cx="111243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246996" y="3311776"/>
              <a:ext cx="2870623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For each row, do some transformation</a:t>
              </a:r>
              <a:endParaRPr lang="en-US" sz="13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53000" y="3946253"/>
            <a:ext cx="3538099" cy="608392"/>
            <a:chOff x="4953000" y="3946253"/>
            <a:chExt cx="3538099" cy="608392"/>
          </a:xfrm>
        </p:grpSpPr>
        <p:cxnSp>
          <p:nvCxnSpPr>
            <p:cNvPr id="24" name="Straight Arrow Connector 23"/>
            <p:cNvCxnSpPr/>
            <p:nvPr/>
          </p:nvCxnSpPr>
          <p:spPr>
            <a:xfrm flipH="1">
              <a:off x="5302617" y="4120260"/>
              <a:ext cx="72930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063706" y="3946253"/>
              <a:ext cx="1629723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Grouping of records</a:t>
              </a:r>
              <a:endParaRPr lang="en-US" sz="1300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4953000" y="4436264"/>
              <a:ext cx="72930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714089" y="4262257"/>
              <a:ext cx="2777010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Compute aggregation for each group</a:t>
              </a:r>
              <a:endParaRPr lang="en-US" sz="13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32464" y="5145239"/>
            <a:ext cx="5573574" cy="839359"/>
            <a:chOff x="1532464" y="5145239"/>
            <a:chExt cx="5573574" cy="839359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2502983" y="5191593"/>
              <a:ext cx="417986" cy="50061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532464" y="5692210"/>
              <a:ext cx="1886385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Store the output in a file</a:t>
              </a:r>
              <a:endParaRPr lang="en-US" sz="1300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6218337" y="5145239"/>
              <a:ext cx="417986" cy="50061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247818" y="5645856"/>
              <a:ext cx="1858220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Text, Comma delimited</a:t>
              </a:r>
              <a:endParaRPr lang="en-US" sz="13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76526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Pig: Language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894" y="1807786"/>
            <a:ext cx="8130060" cy="4257735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Keywords</a:t>
            </a:r>
          </a:p>
          <a:p>
            <a:pPr lvl="1"/>
            <a:r>
              <a:rPr lang="en-US" dirty="0" smtClean="0"/>
              <a:t>Load, Filter, </a:t>
            </a:r>
            <a:r>
              <a:rPr lang="en-US" dirty="0" err="1" smtClean="0"/>
              <a:t>Foreach</a:t>
            </a:r>
            <a:r>
              <a:rPr lang="en-US" dirty="0" smtClean="0"/>
              <a:t> Generate, Group By, Store, Join, Distinct, Order By, …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Aggregations</a:t>
            </a:r>
            <a:endParaRPr lang="en-US" b="1" dirty="0">
              <a:solidFill>
                <a:srgbClr val="800000"/>
              </a:solidFill>
            </a:endParaRPr>
          </a:p>
          <a:p>
            <a:pPr lvl="1"/>
            <a:r>
              <a:rPr lang="en-US" dirty="0" smtClean="0"/>
              <a:t>Count, </a:t>
            </a:r>
            <a:r>
              <a:rPr lang="en-US" dirty="0" err="1" smtClean="0"/>
              <a:t>Avg</a:t>
            </a:r>
            <a:r>
              <a:rPr lang="en-US" dirty="0" smtClean="0"/>
              <a:t>, Sum, Max, Min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Schema</a:t>
            </a:r>
          </a:p>
          <a:p>
            <a:pPr lvl="1"/>
            <a:r>
              <a:rPr lang="en-US" dirty="0" smtClean="0"/>
              <a:t>Defines at query-time not when files are loaded</a:t>
            </a:r>
          </a:p>
          <a:p>
            <a:r>
              <a:rPr lang="en-US" dirty="0">
                <a:solidFill>
                  <a:schemeClr val="tx1"/>
                </a:solidFill>
              </a:rPr>
              <a:t>UDFs</a:t>
            </a:r>
          </a:p>
          <a:p>
            <a:r>
              <a:rPr lang="en-US" dirty="0"/>
              <a:t>Packages for common input/output formats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10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544" y="2679232"/>
            <a:ext cx="7990113" cy="2484548"/>
          </a:xfrm>
          <a:solidFill>
            <a:srgbClr val="FFFFE9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A = </a:t>
            </a:r>
            <a:r>
              <a:rPr lang="en-US" sz="1400" b="1" dirty="0">
                <a:solidFill>
                  <a:srgbClr val="0000FF"/>
                </a:solidFill>
              </a:rPr>
              <a:t>load</a:t>
            </a:r>
            <a:r>
              <a:rPr lang="en-US" sz="1400" dirty="0"/>
              <a:t> '$</a:t>
            </a:r>
            <a:r>
              <a:rPr lang="en-US" sz="1400" dirty="0" err="1"/>
              <a:t>widerow</a:t>
            </a:r>
            <a:r>
              <a:rPr lang="en-US" sz="1400" dirty="0"/>
              <a:t>' </a:t>
            </a:r>
            <a:r>
              <a:rPr lang="en-US" sz="1400" b="1" dirty="0">
                <a:solidFill>
                  <a:srgbClr val="0000FF"/>
                </a:solidFill>
              </a:rPr>
              <a:t>using</a:t>
            </a:r>
            <a:r>
              <a:rPr lang="en-US" sz="1400" dirty="0"/>
              <a:t> </a:t>
            </a:r>
            <a:r>
              <a:rPr lang="en-US" sz="1400" dirty="0" err="1"/>
              <a:t>PigStorage</a:t>
            </a:r>
            <a:r>
              <a:rPr lang="en-US" sz="1400" dirty="0"/>
              <a:t>('\u0001') </a:t>
            </a:r>
            <a:r>
              <a:rPr lang="en-US" sz="1400" b="1" dirty="0">
                <a:solidFill>
                  <a:srgbClr val="0000FF"/>
                </a:solidFill>
              </a:rPr>
              <a:t>as</a:t>
            </a:r>
            <a:r>
              <a:rPr lang="en-US" sz="1400" dirty="0"/>
              <a:t> (name: </a:t>
            </a:r>
            <a:r>
              <a:rPr lang="en-US" sz="1400" dirty="0" err="1"/>
              <a:t>chararray</a:t>
            </a:r>
            <a:r>
              <a:rPr lang="en-US" sz="1400" dirty="0"/>
              <a:t>, c0: </a:t>
            </a:r>
            <a:r>
              <a:rPr lang="en-US" sz="1400" dirty="0" err="1"/>
              <a:t>int</a:t>
            </a:r>
            <a:r>
              <a:rPr lang="en-US" sz="1400" dirty="0"/>
              <a:t>, c1: </a:t>
            </a:r>
            <a:r>
              <a:rPr lang="en-US" sz="1400" dirty="0" err="1"/>
              <a:t>int</a:t>
            </a:r>
            <a:r>
              <a:rPr lang="en-US" sz="1400" dirty="0"/>
              <a:t>, </a:t>
            </a:r>
            <a:r>
              <a:rPr lang="en-US" sz="1400" dirty="0" smtClean="0"/>
              <a:t>c2: </a:t>
            </a:r>
            <a:r>
              <a:rPr lang="en-US" sz="1400" dirty="0" err="1"/>
              <a:t>int</a:t>
            </a:r>
            <a:r>
              <a:rPr lang="en-US" sz="1400" dirty="0"/>
              <a:t>);</a:t>
            </a:r>
          </a:p>
          <a:p>
            <a:pPr marL="0" indent="0">
              <a:buNone/>
            </a:pPr>
            <a:r>
              <a:rPr lang="en-US" sz="1400" dirty="0"/>
              <a:t>B = </a:t>
            </a:r>
            <a:r>
              <a:rPr lang="en-US" sz="1400" b="1" dirty="0">
                <a:solidFill>
                  <a:srgbClr val="0000FF"/>
                </a:solidFill>
              </a:rPr>
              <a:t>group</a:t>
            </a:r>
            <a:r>
              <a:rPr lang="en-US" sz="1400" dirty="0"/>
              <a:t> A </a:t>
            </a:r>
            <a:r>
              <a:rPr lang="en-US" sz="1400" b="1" dirty="0">
                <a:solidFill>
                  <a:srgbClr val="0000FF"/>
                </a:solidFill>
              </a:rPr>
              <a:t>by</a:t>
            </a:r>
            <a:r>
              <a:rPr lang="en-US" sz="1400" dirty="0"/>
              <a:t> name </a:t>
            </a:r>
            <a:r>
              <a:rPr lang="en-US" sz="1400" b="1" dirty="0">
                <a:solidFill>
                  <a:srgbClr val="FF0000"/>
                </a:solidFill>
              </a:rPr>
              <a:t>parallel</a:t>
            </a:r>
            <a:r>
              <a:rPr lang="en-US" sz="1400" dirty="0"/>
              <a:t> </a:t>
            </a:r>
            <a:r>
              <a:rPr lang="en-US" sz="1400" dirty="0" smtClean="0"/>
              <a:t>10;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C = </a:t>
            </a:r>
            <a:r>
              <a:rPr lang="en-US" sz="1400" b="1" dirty="0" err="1">
                <a:solidFill>
                  <a:srgbClr val="0000FF"/>
                </a:solidFill>
              </a:rPr>
              <a:t>foreach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/>
              <a:t>B </a:t>
            </a:r>
            <a:r>
              <a:rPr lang="en-US" sz="1400" b="1" dirty="0">
                <a:solidFill>
                  <a:srgbClr val="0000FF"/>
                </a:solidFill>
              </a:rPr>
              <a:t>generate</a:t>
            </a:r>
            <a:r>
              <a:rPr lang="en-US" sz="1400" dirty="0"/>
              <a:t> group, SUM(A.c0) as c0, SUM(A.c1) as c1</a:t>
            </a:r>
            <a:r>
              <a:rPr lang="en-US" sz="1400" dirty="0" smtClean="0"/>
              <a:t>, AVG(A.c2) </a:t>
            </a:r>
            <a:r>
              <a:rPr lang="en-US" sz="1400" dirty="0"/>
              <a:t>as </a:t>
            </a:r>
            <a:r>
              <a:rPr lang="en-US" sz="1400" dirty="0" smtClean="0"/>
              <a:t>c2;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D = </a:t>
            </a:r>
            <a:r>
              <a:rPr lang="en-US" sz="1400" b="1" dirty="0">
                <a:solidFill>
                  <a:srgbClr val="0000FF"/>
                </a:solidFill>
              </a:rPr>
              <a:t>filter</a:t>
            </a:r>
            <a:r>
              <a:rPr lang="en-US" sz="1400" dirty="0"/>
              <a:t> C </a:t>
            </a:r>
            <a:r>
              <a:rPr lang="en-US" sz="1400" b="1" dirty="0">
                <a:solidFill>
                  <a:srgbClr val="0000FF"/>
                </a:solidFill>
              </a:rPr>
              <a:t>by</a:t>
            </a:r>
            <a:r>
              <a:rPr lang="en-US" sz="1400" dirty="0"/>
              <a:t> c0 &gt; 100 and c1 &gt; 100 and c2 &gt; </a:t>
            </a:r>
            <a:r>
              <a:rPr lang="en-US" sz="1400" dirty="0" smtClean="0"/>
              <a:t>100;</a:t>
            </a:r>
            <a:endParaRPr lang="en-US" sz="1400" dirty="0"/>
          </a:p>
          <a:p>
            <a:pPr marL="0" indent="0">
              <a:buNone/>
            </a:pPr>
            <a:r>
              <a:rPr lang="en-US" sz="1400" b="1" dirty="0">
                <a:solidFill>
                  <a:srgbClr val="0000FF"/>
                </a:solidFill>
              </a:rPr>
              <a:t>store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/>
              <a:t>D </a:t>
            </a:r>
            <a:r>
              <a:rPr lang="en-US" sz="1400" b="1" dirty="0">
                <a:solidFill>
                  <a:srgbClr val="0000FF"/>
                </a:solidFill>
              </a:rPr>
              <a:t>into</a:t>
            </a:r>
            <a:r>
              <a:rPr lang="en-US" sz="1400" dirty="0"/>
              <a:t> '$out';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56219" y="1978933"/>
            <a:ext cx="7119427" cy="783735"/>
            <a:chOff x="556219" y="1978933"/>
            <a:chExt cx="7119427" cy="783735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705737" y="2271321"/>
              <a:ext cx="0" cy="4913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56219" y="1978933"/>
              <a:ext cx="2003279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Script can take arguments</a:t>
              </a:r>
              <a:endParaRPr lang="en-US" sz="13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3709016" y="2336216"/>
              <a:ext cx="203054" cy="4264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949721" y="2043828"/>
              <a:ext cx="2095445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Data are “ctrl-A” delimited</a:t>
              </a:r>
              <a:endParaRPr lang="en-US" sz="13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6262426" y="2303202"/>
              <a:ext cx="203054" cy="4264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503131" y="2010814"/>
              <a:ext cx="2172515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Define types of the columns</a:t>
              </a:r>
              <a:endParaRPr lang="en-US" sz="13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39024" y="3186982"/>
            <a:ext cx="3389444" cy="292388"/>
            <a:chOff x="3339024" y="3186982"/>
            <a:chExt cx="3389444" cy="292388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3339024" y="3351718"/>
              <a:ext cx="73991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078935" y="3186982"/>
              <a:ext cx="2649533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Specify the need of 10 reduce tasks</a:t>
              </a:r>
              <a:endParaRPr lang="en-US" sz="13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78934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3: Re-partition 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16" y="1937576"/>
            <a:ext cx="7781960" cy="4294817"/>
          </a:xfrm>
          <a:solidFill>
            <a:srgbClr val="FFFFE9"/>
          </a:solidFill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register</a:t>
            </a:r>
            <a:r>
              <a:rPr lang="en-US" dirty="0" smtClean="0"/>
              <a:t> </a:t>
            </a:r>
            <a:r>
              <a:rPr lang="en-US" dirty="0" err="1" smtClean="0"/>
              <a:t>pigperf.jar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= </a:t>
            </a:r>
            <a:r>
              <a:rPr lang="en-US" b="1" dirty="0">
                <a:solidFill>
                  <a:srgbClr val="0000FF"/>
                </a:solidFill>
              </a:rPr>
              <a:t>load</a:t>
            </a:r>
            <a:r>
              <a:rPr lang="en-US" dirty="0"/>
              <a:t> </a:t>
            </a:r>
            <a:r>
              <a:rPr lang="en-US" dirty="0" smtClean="0"/>
              <a:t>‘</a:t>
            </a:r>
            <a:r>
              <a:rPr lang="en-US" dirty="0" err="1" smtClean="0"/>
              <a:t>page_views</a:t>
            </a:r>
            <a:r>
              <a:rPr lang="en-US" dirty="0"/>
              <a:t>' </a:t>
            </a:r>
            <a:r>
              <a:rPr lang="en-US" b="1" dirty="0">
                <a:solidFill>
                  <a:srgbClr val="0000FF"/>
                </a:solidFill>
              </a:rPr>
              <a:t>using</a:t>
            </a:r>
            <a:r>
              <a:rPr lang="en-US" dirty="0"/>
              <a:t> </a:t>
            </a:r>
            <a:r>
              <a:rPr lang="en-US" dirty="0" err="1"/>
              <a:t>org.apache.pig.test.udf.storefunc.PigPerformanceLoader</a:t>
            </a:r>
            <a:r>
              <a:rPr lang="en-US" dirty="0" smtClean="0"/>
              <a:t>() 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dirty="0"/>
              <a:t>	</a:t>
            </a:r>
            <a:r>
              <a:rPr lang="en-US" b="1" dirty="0" smtClean="0">
                <a:solidFill>
                  <a:srgbClr val="0000FF"/>
                </a:solidFill>
              </a:rPr>
              <a:t>as</a:t>
            </a:r>
            <a:r>
              <a:rPr lang="en-US" dirty="0" smtClean="0"/>
              <a:t> </a:t>
            </a:r>
            <a:r>
              <a:rPr lang="en-US" dirty="0"/>
              <a:t>(user, action, </a:t>
            </a:r>
            <a:r>
              <a:rPr lang="en-US" dirty="0" err="1"/>
              <a:t>timespent</a:t>
            </a:r>
            <a:r>
              <a:rPr lang="en-US" dirty="0"/>
              <a:t>, </a:t>
            </a:r>
            <a:r>
              <a:rPr lang="en-US" dirty="0" err="1"/>
              <a:t>query_term</a:t>
            </a:r>
            <a:r>
              <a:rPr lang="en-US" dirty="0"/>
              <a:t>, </a:t>
            </a:r>
            <a:r>
              <a:rPr lang="en-US" dirty="0" smtClean="0"/>
              <a:t>timestamp, </a:t>
            </a:r>
            <a:r>
              <a:rPr lang="en-US" dirty="0" err="1" smtClean="0"/>
              <a:t>estimated_revenue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en-US" dirty="0" smtClean="0"/>
              <a:t>B </a:t>
            </a:r>
            <a:r>
              <a:rPr lang="en-US" dirty="0"/>
              <a:t>= </a:t>
            </a:r>
            <a:r>
              <a:rPr lang="en-US" b="1" dirty="0" err="1">
                <a:solidFill>
                  <a:srgbClr val="0000FF"/>
                </a:solidFill>
              </a:rPr>
              <a:t>foreach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A </a:t>
            </a:r>
            <a:r>
              <a:rPr lang="en-US" b="1" dirty="0">
                <a:solidFill>
                  <a:srgbClr val="0000FF"/>
                </a:solidFill>
              </a:rPr>
              <a:t>generate</a:t>
            </a:r>
            <a:r>
              <a:rPr lang="en-US" dirty="0"/>
              <a:t> user, (double</a:t>
            </a:r>
            <a:r>
              <a:rPr lang="en-US" dirty="0" smtClean="0"/>
              <a:t>) </a:t>
            </a:r>
            <a:r>
              <a:rPr lang="en-US" dirty="0" err="1" smtClean="0"/>
              <a:t>estimated_revenue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alpha = </a:t>
            </a:r>
            <a:r>
              <a:rPr lang="en-US" b="1" dirty="0">
                <a:solidFill>
                  <a:srgbClr val="0000FF"/>
                </a:solidFill>
              </a:rPr>
              <a:t>load</a:t>
            </a:r>
            <a:r>
              <a:rPr lang="en-US" dirty="0"/>
              <a:t> </a:t>
            </a:r>
            <a:r>
              <a:rPr lang="en-US" dirty="0" smtClean="0"/>
              <a:t>’users</a:t>
            </a:r>
            <a:r>
              <a:rPr lang="en-US" dirty="0"/>
              <a:t>' </a:t>
            </a:r>
            <a:r>
              <a:rPr lang="en-US" b="1" dirty="0">
                <a:solidFill>
                  <a:srgbClr val="0000FF"/>
                </a:solidFill>
              </a:rPr>
              <a:t>using</a:t>
            </a:r>
            <a:r>
              <a:rPr lang="en-US" dirty="0"/>
              <a:t> </a:t>
            </a:r>
            <a:r>
              <a:rPr lang="en-US" dirty="0" err="1"/>
              <a:t>PigStorage</a:t>
            </a:r>
            <a:r>
              <a:rPr lang="en-US" dirty="0"/>
              <a:t>('\u0001') </a:t>
            </a:r>
            <a:r>
              <a:rPr lang="en-US" b="1" dirty="0">
                <a:solidFill>
                  <a:srgbClr val="0000FF"/>
                </a:solidFill>
              </a:rPr>
              <a:t>as</a:t>
            </a:r>
            <a:r>
              <a:rPr lang="en-US" dirty="0"/>
              <a:t> (name, phone, address</a:t>
            </a:r>
            <a:r>
              <a:rPr lang="en-US" dirty="0" smtClean="0"/>
              <a:t>, city</a:t>
            </a:r>
            <a:r>
              <a:rPr lang="en-US" dirty="0"/>
              <a:t>, state, zip);</a:t>
            </a:r>
          </a:p>
          <a:p>
            <a:pPr marL="0" indent="0">
              <a:buNone/>
            </a:pPr>
            <a:r>
              <a:rPr lang="en-US" dirty="0"/>
              <a:t>beta = </a:t>
            </a:r>
            <a:r>
              <a:rPr lang="en-US" b="1" dirty="0" err="1">
                <a:solidFill>
                  <a:srgbClr val="0000FF"/>
                </a:solidFill>
              </a:rPr>
              <a:t>foreach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alpha </a:t>
            </a:r>
            <a:r>
              <a:rPr lang="en-US" b="1" dirty="0">
                <a:solidFill>
                  <a:srgbClr val="0000FF"/>
                </a:solidFill>
              </a:rPr>
              <a:t>generate</a:t>
            </a:r>
            <a:r>
              <a:rPr lang="en-US" dirty="0"/>
              <a:t> </a:t>
            </a:r>
            <a:r>
              <a:rPr lang="en-US" dirty="0" smtClean="0"/>
              <a:t>name, city;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 = </a:t>
            </a:r>
            <a:r>
              <a:rPr lang="en-US" b="1" dirty="0">
                <a:solidFill>
                  <a:srgbClr val="0000FF"/>
                </a:solidFill>
              </a:rPr>
              <a:t>join</a:t>
            </a:r>
            <a:r>
              <a:rPr lang="en-US" dirty="0"/>
              <a:t> beta </a:t>
            </a:r>
            <a:r>
              <a:rPr lang="en-US" b="1" dirty="0">
                <a:solidFill>
                  <a:srgbClr val="0000FF"/>
                </a:solidFill>
              </a:rPr>
              <a:t>by</a:t>
            </a:r>
            <a:r>
              <a:rPr lang="en-US" dirty="0"/>
              <a:t> name, B </a:t>
            </a:r>
            <a:r>
              <a:rPr lang="en-US" b="1" dirty="0">
                <a:solidFill>
                  <a:srgbClr val="0000FF"/>
                </a:solidFill>
              </a:rPr>
              <a:t>by</a:t>
            </a:r>
            <a:r>
              <a:rPr lang="en-US" dirty="0"/>
              <a:t> user </a:t>
            </a:r>
            <a:r>
              <a:rPr lang="en-US" b="1" dirty="0">
                <a:solidFill>
                  <a:srgbClr val="FF0000"/>
                </a:solidFill>
              </a:rPr>
              <a:t>parallel</a:t>
            </a:r>
            <a:r>
              <a:rPr lang="en-US" dirty="0"/>
              <a:t> 40;</a:t>
            </a:r>
          </a:p>
          <a:p>
            <a:pPr marL="0" indent="0">
              <a:buNone/>
            </a:pPr>
            <a:r>
              <a:rPr lang="en-US" dirty="0"/>
              <a:t>D = </a:t>
            </a:r>
            <a:r>
              <a:rPr lang="en-US" b="1" dirty="0">
                <a:solidFill>
                  <a:srgbClr val="0000FF"/>
                </a:solidFill>
              </a:rPr>
              <a:t>group</a:t>
            </a:r>
            <a:r>
              <a:rPr lang="en-US" dirty="0"/>
              <a:t> C </a:t>
            </a:r>
            <a:r>
              <a:rPr lang="en-US" b="1" dirty="0">
                <a:solidFill>
                  <a:srgbClr val="0000FF"/>
                </a:solidFill>
              </a:rPr>
              <a:t>by</a:t>
            </a:r>
            <a:r>
              <a:rPr lang="en-US" dirty="0"/>
              <a:t> $</a:t>
            </a:r>
            <a:r>
              <a:rPr lang="en-US" dirty="0" smtClean="0"/>
              <a:t>0;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 = </a:t>
            </a:r>
            <a:r>
              <a:rPr lang="en-US" b="1" dirty="0" err="1">
                <a:solidFill>
                  <a:srgbClr val="0000FF"/>
                </a:solidFill>
              </a:rPr>
              <a:t>foreach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D </a:t>
            </a:r>
            <a:r>
              <a:rPr lang="en-US" b="1" dirty="0">
                <a:solidFill>
                  <a:srgbClr val="0000FF"/>
                </a:solidFill>
              </a:rPr>
              <a:t>generate</a:t>
            </a:r>
            <a:r>
              <a:rPr lang="en-US" dirty="0"/>
              <a:t> group, SUM(</a:t>
            </a:r>
            <a:r>
              <a:rPr lang="en-US" dirty="0" err="1"/>
              <a:t>C.estimated_revenue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store</a:t>
            </a:r>
            <a:r>
              <a:rPr lang="en-US" dirty="0"/>
              <a:t> E </a:t>
            </a:r>
            <a:r>
              <a:rPr lang="en-US" b="1" dirty="0">
                <a:solidFill>
                  <a:srgbClr val="0000FF"/>
                </a:solidFill>
              </a:rPr>
              <a:t>into</a:t>
            </a:r>
            <a:r>
              <a:rPr lang="en-US" dirty="0"/>
              <a:t> 'L3out';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132173" y="1437814"/>
            <a:ext cx="5775459" cy="1037257"/>
            <a:chOff x="2132173" y="1437814"/>
            <a:chExt cx="5775459" cy="1037257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2132173" y="1730202"/>
              <a:ext cx="361540" cy="3093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2132173" y="1437814"/>
              <a:ext cx="2912952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Register UDFs &amp; custom </a:t>
              </a:r>
              <a:r>
                <a:rPr lang="en-US" sz="1300" dirty="0" err="1" smtClean="0"/>
                <a:t>inputformats</a:t>
              </a:r>
              <a:endParaRPr lang="en-US" sz="1300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4864355" y="2165719"/>
              <a:ext cx="361540" cy="3093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864355" y="1873331"/>
              <a:ext cx="3043277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Function the jar file to read the input file</a:t>
              </a:r>
              <a:endParaRPr lang="en-US" sz="13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41015" y="4842757"/>
            <a:ext cx="4897535" cy="292388"/>
            <a:chOff x="2341015" y="4842757"/>
            <a:chExt cx="4897535" cy="292388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2341015" y="5005915"/>
              <a:ext cx="67335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103014" y="4842757"/>
              <a:ext cx="4135536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Group after the join (can reference columns by position)</a:t>
              </a:r>
              <a:endParaRPr lang="en-US" sz="1300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3763745" y="5664397"/>
            <a:ext cx="4978155" cy="7601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This grouping can be done in the same map-reduce job because it is on the same key (Pig can do this optimization)</a:t>
            </a:r>
            <a:endParaRPr lang="en-US" sz="1600" dirty="0"/>
          </a:p>
        </p:txBody>
      </p:sp>
      <p:grpSp>
        <p:nvGrpSpPr>
          <p:cNvPr id="8" name="Group 7"/>
          <p:cNvGrpSpPr/>
          <p:nvPr/>
        </p:nvGrpSpPr>
        <p:grpSpPr>
          <a:xfrm>
            <a:off x="4191000" y="3065585"/>
            <a:ext cx="3368716" cy="1508733"/>
            <a:chOff x="4191000" y="3065585"/>
            <a:chExt cx="3368716" cy="1508733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4191000" y="4375770"/>
              <a:ext cx="673355" cy="1985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953000" y="4118772"/>
              <a:ext cx="2606716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Join the two datasets (40 reducers)</a:t>
              </a:r>
              <a:endParaRPr lang="en-US" sz="13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5378295" y="3349630"/>
              <a:ext cx="361540" cy="2256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617573" y="3065585"/>
              <a:ext cx="1609128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Load the second file</a:t>
              </a:r>
              <a:endParaRPr lang="en-US" sz="13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84426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4: Replicated 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16" y="1937576"/>
            <a:ext cx="7781960" cy="3726821"/>
          </a:xfrm>
          <a:solidFill>
            <a:srgbClr val="FFFFE9"/>
          </a:solidFill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register</a:t>
            </a:r>
            <a:r>
              <a:rPr lang="en-US" dirty="0" smtClean="0"/>
              <a:t> </a:t>
            </a:r>
            <a:r>
              <a:rPr lang="en-US" dirty="0" err="1" smtClean="0"/>
              <a:t>pigperf.jar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= </a:t>
            </a:r>
            <a:r>
              <a:rPr lang="en-US" b="1" dirty="0">
                <a:solidFill>
                  <a:srgbClr val="0000FF"/>
                </a:solidFill>
              </a:rPr>
              <a:t>load</a:t>
            </a:r>
            <a:r>
              <a:rPr lang="en-US" dirty="0"/>
              <a:t> </a:t>
            </a:r>
            <a:r>
              <a:rPr lang="en-US" dirty="0" smtClean="0"/>
              <a:t>‘</a:t>
            </a:r>
            <a:r>
              <a:rPr lang="en-US" dirty="0" err="1" smtClean="0"/>
              <a:t>page_views</a:t>
            </a:r>
            <a:r>
              <a:rPr lang="en-US" dirty="0"/>
              <a:t>' </a:t>
            </a:r>
            <a:r>
              <a:rPr lang="en-US" b="1" dirty="0">
                <a:solidFill>
                  <a:srgbClr val="0000FF"/>
                </a:solidFill>
              </a:rPr>
              <a:t>using</a:t>
            </a:r>
            <a:r>
              <a:rPr lang="en-US" dirty="0"/>
              <a:t> </a:t>
            </a:r>
            <a:r>
              <a:rPr lang="en-US" dirty="0" err="1"/>
              <a:t>org.apache.pig.test.udf.storefunc.PigPerformanceLoader</a:t>
            </a:r>
            <a:r>
              <a:rPr lang="en-US" dirty="0" smtClean="0"/>
              <a:t>() 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dirty="0"/>
              <a:t>	</a:t>
            </a:r>
            <a:r>
              <a:rPr lang="en-US" b="1" dirty="0" smtClean="0">
                <a:solidFill>
                  <a:srgbClr val="0000FF"/>
                </a:solidFill>
              </a:rPr>
              <a:t>as</a:t>
            </a:r>
            <a:r>
              <a:rPr lang="en-US" dirty="0" smtClean="0"/>
              <a:t> </a:t>
            </a:r>
            <a:r>
              <a:rPr lang="en-US" dirty="0"/>
              <a:t>(user, action, </a:t>
            </a:r>
            <a:r>
              <a:rPr lang="en-US" dirty="0" err="1"/>
              <a:t>timespent</a:t>
            </a:r>
            <a:r>
              <a:rPr lang="en-US" dirty="0"/>
              <a:t>, </a:t>
            </a:r>
            <a:r>
              <a:rPr lang="en-US" dirty="0" err="1"/>
              <a:t>query_term</a:t>
            </a:r>
            <a:r>
              <a:rPr lang="en-US" dirty="0"/>
              <a:t>, </a:t>
            </a:r>
            <a:r>
              <a:rPr lang="en-US" dirty="0" smtClean="0"/>
              <a:t>timestamp, </a:t>
            </a:r>
            <a:r>
              <a:rPr lang="en-US" dirty="0" err="1" smtClean="0"/>
              <a:t>estimated_revenue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en-US" dirty="0" smtClean="0"/>
              <a:t>Big </a:t>
            </a:r>
            <a:r>
              <a:rPr lang="en-US" dirty="0"/>
              <a:t>= </a:t>
            </a:r>
            <a:r>
              <a:rPr lang="en-US" b="1" dirty="0" err="1">
                <a:solidFill>
                  <a:srgbClr val="0000FF"/>
                </a:solidFill>
              </a:rPr>
              <a:t>foreach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A </a:t>
            </a:r>
            <a:r>
              <a:rPr lang="en-US" b="1" dirty="0">
                <a:solidFill>
                  <a:srgbClr val="0000FF"/>
                </a:solidFill>
              </a:rPr>
              <a:t>generate</a:t>
            </a:r>
            <a:r>
              <a:rPr lang="en-US" dirty="0"/>
              <a:t> user, (double</a:t>
            </a:r>
            <a:r>
              <a:rPr lang="en-US" dirty="0" smtClean="0"/>
              <a:t>) </a:t>
            </a:r>
            <a:r>
              <a:rPr lang="en-US" dirty="0" err="1" smtClean="0"/>
              <a:t>estimated_revenue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alpha = </a:t>
            </a:r>
            <a:r>
              <a:rPr lang="en-US" b="1" dirty="0">
                <a:solidFill>
                  <a:srgbClr val="0000FF"/>
                </a:solidFill>
              </a:rPr>
              <a:t>load</a:t>
            </a:r>
            <a:r>
              <a:rPr lang="en-US" dirty="0"/>
              <a:t> </a:t>
            </a:r>
            <a:r>
              <a:rPr lang="en-US" dirty="0" smtClean="0"/>
              <a:t>’users</a:t>
            </a:r>
            <a:r>
              <a:rPr lang="en-US" dirty="0"/>
              <a:t>' </a:t>
            </a:r>
            <a:r>
              <a:rPr lang="en-US" b="1" dirty="0">
                <a:solidFill>
                  <a:srgbClr val="0000FF"/>
                </a:solidFill>
              </a:rPr>
              <a:t>using</a:t>
            </a:r>
            <a:r>
              <a:rPr lang="en-US" dirty="0"/>
              <a:t> </a:t>
            </a:r>
            <a:r>
              <a:rPr lang="en-US" dirty="0" err="1"/>
              <a:t>PigStorage</a:t>
            </a:r>
            <a:r>
              <a:rPr lang="en-US" dirty="0"/>
              <a:t>('\u0001') </a:t>
            </a:r>
            <a:r>
              <a:rPr lang="en-US" b="1" dirty="0">
                <a:solidFill>
                  <a:srgbClr val="0000FF"/>
                </a:solidFill>
              </a:rPr>
              <a:t>as</a:t>
            </a:r>
            <a:r>
              <a:rPr lang="en-US" dirty="0"/>
              <a:t> (name, phone, address</a:t>
            </a:r>
            <a:r>
              <a:rPr lang="en-US" dirty="0" smtClean="0"/>
              <a:t>, city</a:t>
            </a:r>
            <a:r>
              <a:rPr lang="en-US" dirty="0"/>
              <a:t>, state, zip);</a:t>
            </a:r>
          </a:p>
          <a:p>
            <a:pPr marL="0" indent="0">
              <a:buNone/>
            </a:pPr>
            <a:r>
              <a:rPr lang="en-US" dirty="0" smtClean="0"/>
              <a:t>small </a:t>
            </a:r>
            <a:r>
              <a:rPr lang="en-US" dirty="0"/>
              <a:t>= </a:t>
            </a:r>
            <a:r>
              <a:rPr lang="en-US" b="1" dirty="0" err="1">
                <a:solidFill>
                  <a:srgbClr val="0000FF"/>
                </a:solidFill>
              </a:rPr>
              <a:t>foreach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alpha </a:t>
            </a:r>
            <a:r>
              <a:rPr lang="en-US" b="1" dirty="0">
                <a:solidFill>
                  <a:srgbClr val="0000FF"/>
                </a:solidFill>
              </a:rPr>
              <a:t>generate</a:t>
            </a:r>
            <a:r>
              <a:rPr lang="en-US" dirty="0"/>
              <a:t> </a:t>
            </a:r>
            <a:r>
              <a:rPr lang="en-US" dirty="0" smtClean="0"/>
              <a:t>name, city;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 = </a:t>
            </a:r>
            <a:r>
              <a:rPr lang="en-US" b="1" dirty="0">
                <a:solidFill>
                  <a:srgbClr val="0000FF"/>
                </a:solidFill>
              </a:rPr>
              <a:t>join</a:t>
            </a:r>
            <a:r>
              <a:rPr lang="en-US" dirty="0"/>
              <a:t> </a:t>
            </a:r>
            <a:r>
              <a:rPr lang="en-US" dirty="0" smtClean="0"/>
              <a:t>Big </a:t>
            </a:r>
            <a:r>
              <a:rPr lang="en-US" b="1" dirty="0">
                <a:solidFill>
                  <a:srgbClr val="0000FF"/>
                </a:solidFill>
              </a:rPr>
              <a:t>by</a:t>
            </a:r>
            <a:r>
              <a:rPr lang="en-US" dirty="0"/>
              <a:t> </a:t>
            </a:r>
            <a:r>
              <a:rPr lang="en-US" dirty="0" smtClean="0"/>
              <a:t>user, small </a:t>
            </a:r>
            <a:r>
              <a:rPr lang="en-US" b="1" dirty="0">
                <a:solidFill>
                  <a:srgbClr val="0000FF"/>
                </a:solidFill>
              </a:rPr>
              <a:t>by</a:t>
            </a:r>
            <a:r>
              <a:rPr lang="en-US" dirty="0"/>
              <a:t> </a:t>
            </a:r>
            <a:r>
              <a:rPr lang="en-US" dirty="0" smtClean="0"/>
              <a:t>name </a:t>
            </a:r>
            <a:r>
              <a:rPr lang="en-US" b="1" dirty="0" smtClean="0">
                <a:solidFill>
                  <a:srgbClr val="FF0000"/>
                </a:solidFill>
              </a:rPr>
              <a:t>using </a:t>
            </a:r>
            <a:r>
              <a:rPr lang="en-US" dirty="0" smtClean="0"/>
              <a:t>‘replicated’;</a:t>
            </a: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store</a:t>
            </a:r>
            <a:r>
              <a:rPr lang="en-US" dirty="0" smtClean="0"/>
              <a:t> C </a:t>
            </a:r>
            <a:r>
              <a:rPr lang="en-US" b="1" dirty="0">
                <a:solidFill>
                  <a:srgbClr val="0000FF"/>
                </a:solidFill>
              </a:rPr>
              <a:t>into</a:t>
            </a:r>
            <a:r>
              <a:rPr lang="en-US" dirty="0"/>
              <a:t> </a:t>
            </a:r>
            <a:r>
              <a:rPr lang="en-US" dirty="0" smtClean="0"/>
              <a:t>‘out</a:t>
            </a:r>
            <a:r>
              <a:rPr lang="en-US" dirty="0"/>
              <a:t>';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703587" y="3989993"/>
            <a:ext cx="4978155" cy="2202835"/>
            <a:chOff x="3703587" y="3989993"/>
            <a:chExt cx="4978155" cy="220283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4953001" y="4282381"/>
              <a:ext cx="519136" cy="1909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221847" y="3989993"/>
              <a:ext cx="3459895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Map-only join (the small dataset is the second)</a:t>
              </a:r>
              <a:endParaRPr lang="en-US" sz="13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703587" y="5432630"/>
              <a:ext cx="4978155" cy="7601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Optimization in joining a big dataset with a small one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61578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1936" y="1807029"/>
            <a:ext cx="4922917" cy="4470147"/>
          </a:xfrm>
          <a:prstGeom prst="rect">
            <a:avLst/>
          </a:prstGeom>
          <a:solidFill>
            <a:srgbClr val="FFFFE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A = </a:t>
            </a:r>
            <a:r>
              <a:rPr lang="en-US" sz="1400" b="1" dirty="0">
                <a:solidFill>
                  <a:srgbClr val="0000FF"/>
                </a:solidFill>
              </a:rPr>
              <a:t>LOAD</a:t>
            </a:r>
            <a:r>
              <a:rPr lang="en-US" sz="1400" dirty="0"/>
              <a:t> 'data' </a:t>
            </a:r>
            <a:r>
              <a:rPr lang="en-US" sz="1400" b="1" dirty="0">
                <a:solidFill>
                  <a:srgbClr val="0000FF"/>
                </a:solidFill>
              </a:rPr>
              <a:t>AS</a:t>
            </a:r>
            <a:r>
              <a:rPr lang="en-US" sz="1400" dirty="0"/>
              <a:t> (f1:int,f2:int,f3:int);</a:t>
            </a:r>
          </a:p>
          <a:p>
            <a:endParaRPr lang="en-US" sz="1400" dirty="0"/>
          </a:p>
          <a:p>
            <a:r>
              <a:rPr lang="en-US" sz="1400" b="1" dirty="0">
                <a:solidFill>
                  <a:srgbClr val="0000FF"/>
                </a:solidFill>
              </a:rPr>
              <a:t>DUMP</a:t>
            </a:r>
            <a:r>
              <a:rPr lang="en-US" sz="1400" dirty="0"/>
              <a:t> A;                </a:t>
            </a:r>
          </a:p>
          <a:p>
            <a:r>
              <a:rPr lang="en-US" sz="1400" dirty="0"/>
              <a:t>(1,2,3)</a:t>
            </a:r>
          </a:p>
          <a:p>
            <a:r>
              <a:rPr lang="en-US" sz="1400" dirty="0"/>
              <a:t>(4,5,6)</a:t>
            </a:r>
          </a:p>
          <a:p>
            <a:r>
              <a:rPr lang="en-US" sz="1400" dirty="0"/>
              <a:t>(7,8,9)        </a:t>
            </a:r>
          </a:p>
          <a:p>
            <a:endParaRPr lang="en-US" sz="1400" dirty="0"/>
          </a:p>
          <a:p>
            <a:r>
              <a:rPr lang="pt-BR" sz="1400" b="1" dirty="0">
                <a:solidFill>
                  <a:srgbClr val="0000FF"/>
                </a:solidFill>
              </a:rPr>
              <a:t>SPLIT</a:t>
            </a:r>
            <a:r>
              <a:rPr lang="pt-BR" sz="1400" dirty="0"/>
              <a:t> A </a:t>
            </a:r>
            <a:r>
              <a:rPr lang="pt-BR" sz="1400" b="1" dirty="0">
                <a:solidFill>
                  <a:srgbClr val="0000FF"/>
                </a:solidFill>
              </a:rPr>
              <a:t>INTO</a:t>
            </a:r>
            <a:r>
              <a:rPr lang="pt-BR" sz="1400" dirty="0"/>
              <a:t> </a:t>
            </a:r>
            <a:r>
              <a:rPr lang="pt-BR" sz="1400" b="1" i="1" dirty="0" err="1">
                <a:solidFill>
                  <a:srgbClr val="800000"/>
                </a:solidFill>
              </a:rPr>
              <a:t>X</a:t>
            </a:r>
            <a:r>
              <a:rPr lang="pt-BR" sz="1400" dirty="0">
                <a:solidFill>
                  <a:srgbClr val="800000"/>
                </a:solidFill>
              </a:rPr>
              <a:t> </a:t>
            </a:r>
            <a:r>
              <a:rPr lang="pt-BR" sz="1400" dirty="0"/>
              <a:t>IF f1&lt;7, </a:t>
            </a:r>
            <a:r>
              <a:rPr lang="pt-BR" sz="1400" b="1" i="1" dirty="0" err="1">
                <a:solidFill>
                  <a:srgbClr val="800000"/>
                </a:solidFill>
              </a:rPr>
              <a:t>Y</a:t>
            </a:r>
            <a:r>
              <a:rPr lang="pt-BR" sz="1400" dirty="0"/>
              <a:t> IF f2==5, </a:t>
            </a:r>
            <a:r>
              <a:rPr lang="pt-BR" sz="1400" b="1" i="1" dirty="0" err="1">
                <a:solidFill>
                  <a:srgbClr val="800000"/>
                </a:solidFill>
              </a:rPr>
              <a:t>Z</a:t>
            </a:r>
            <a:r>
              <a:rPr lang="pt-BR" sz="1400" dirty="0"/>
              <a:t> IF (f3&lt;6 OR f3&gt;6);</a:t>
            </a:r>
          </a:p>
          <a:p>
            <a:endParaRPr lang="pt-BR" sz="1400" dirty="0"/>
          </a:p>
          <a:p>
            <a:r>
              <a:rPr lang="pt-BR" sz="1400" b="1" dirty="0">
                <a:solidFill>
                  <a:srgbClr val="0000FF"/>
                </a:solidFill>
              </a:rPr>
              <a:t>DUMP</a:t>
            </a:r>
            <a:r>
              <a:rPr lang="pt-BR" sz="1400" dirty="0"/>
              <a:t> </a:t>
            </a:r>
            <a:r>
              <a:rPr lang="pt-BR" sz="1400" dirty="0" err="1"/>
              <a:t>X</a:t>
            </a:r>
            <a:r>
              <a:rPr lang="pt-BR" sz="1400" dirty="0"/>
              <a:t>;</a:t>
            </a:r>
          </a:p>
          <a:p>
            <a:r>
              <a:rPr lang="pt-BR" sz="1400" dirty="0"/>
              <a:t>(1,2,3)</a:t>
            </a:r>
          </a:p>
          <a:p>
            <a:r>
              <a:rPr lang="pt-BR" sz="1400" dirty="0"/>
              <a:t>(4,5,6)</a:t>
            </a:r>
          </a:p>
          <a:p>
            <a:endParaRPr lang="pt-BR" sz="1400" dirty="0"/>
          </a:p>
          <a:p>
            <a:r>
              <a:rPr lang="pt-BR" sz="1400" b="1" dirty="0">
                <a:solidFill>
                  <a:srgbClr val="0000FF"/>
                </a:solidFill>
              </a:rPr>
              <a:t>DUMP</a:t>
            </a:r>
            <a:r>
              <a:rPr lang="pt-BR" sz="1400" dirty="0"/>
              <a:t> </a:t>
            </a:r>
            <a:r>
              <a:rPr lang="pt-BR" sz="1400" dirty="0" err="1"/>
              <a:t>Y</a:t>
            </a:r>
            <a:r>
              <a:rPr lang="pt-BR" sz="1400" dirty="0"/>
              <a:t>;</a:t>
            </a:r>
          </a:p>
          <a:p>
            <a:r>
              <a:rPr lang="pt-BR" sz="1400" dirty="0"/>
              <a:t>(4,5,6</a:t>
            </a:r>
            <a:r>
              <a:rPr lang="pt-BR" sz="1400" dirty="0" smtClean="0"/>
              <a:t>)</a:t>
            </a:r>
          </a:p>
          <a:p>
            <a:pPr>
              <a:lnSpc>
                <a:spcPct val="83000"/>
              </a:lnSpc>
            </a:pPr>
            <a:endParaRPr lang="en-US" sz="1400" dirty="0" smtClean="0">
              <a:latin typeface="Courier New" charset="0"/>
              <a:cs typeface="Courier New" charset="0"/>
            </a:endParaRPr>
          </a:p>
          <a:p>
            <a:pPr>
              <a:lnSpc>
                <a:spcPct val="83000"/>
              </a:lnSpc>
            </a:pPr>
            <a:r>
              <a:rPr lang="en-US" sz="1400" b="1" dirty="0" smtClean="0">
                <a:solidFill>
                  <a:srgbClr val="0000FF"/>
                </a:solidFill>
                <a:latin typeface="Courier New" charset="0"/>
                <a:cs typeface="Courier New" charset="0"/>
              </a:rPr>
              <a:t>STORE</a:t>
            </a:r>
            <a:r>
              <a:rPr lang="en-US" sz="1400" dirty="0" smtClean="0">
                <a:latin typeface="Courier New" charset="0"/>
                <a:cs typeface="Courier New" charset="0"/>
              </a:rPr>
              <a:t> </a:t>
            </a:r>
            <a:r>
              <a:rPr lang="en-US" sz="1400" dirty="0">
                <a:latin typeface="Courier New" charset="0"/>
                <a:cs typeface="Courier New" charset="0"/>
              </a:rPr>
              <a:t>x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INTO</a:t>
            </a:r>
            <a:r>
              <a:rPr lang="en-US" sz="1400" dirty="0">
                <a:latin typeface="Courier New" charset="0"/>
                <a:cs typeface="Courier New" charset="0"/>
              </a:rPr>
              <a:t> '</a:t>
            </a:r>
            <a:r>
              <a:rPr lang="en-US" sz="1400" dirty="0" err="1">
                <a:latin typeface="Courier New" charset="0"/>
                <a:cs typeface="Courier New" charset="0"/>
              </a:rPr>
              <a:t>x_out</a:t>
            </a:r>
            <a:r>
              <a:rPr lang="en-US" sz="1400" dirty="0">
                <a:latin typeface="Courier New" charset="0"/>
                <a:cs typeface="Courier New" charset="0"/>
              </a:rPr>
              <a:t>';</a:t>
            </a:r>
          </a:p>
          <a:p>
            <a:pPr>
              <a:lnSpc>
                <a:spcPct val="83000"/>
              </a:lnSpc>
            </a:pP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STORE</a:t>
            </a:r>
            <a:r>
              <a:rPr lang="en-US" sz="1400" dirty="0">
                <a:latin typeface="Courier New" charset="0"/>
                <a:cs typeface="Courier New" charset="0"/>
              </a:rPr>
              <a:t> y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INTO</a:t>
            </a:r>
            <a:r>
              <a:rPr lang="en-US" sz="1400" dirty="0">
                <a:latin typeface="Courier New" charset="0"/>
                <a:cs typeface="Courier New" charset="0"/>
              </a:rPr>
              <a:t> '</a:t>
            </a:r>
            <a:r>
              <a:rPr lang="en-US" sz="1400" dirty="0" err="1">
                <a:latin typeface="Courier New" charset="0"/>
                <a:cs typeface="Courier New" charset="0"/>
              </a:rPr>
              <a:t>y_out</a:t>
            </a:r>
            <a:r>
              <a:rPr lang="en-US" sz="1400" dirty="0">
                <a:latin typeface="Courier New" charset="0"/>
                <a:cs typeface="Courier New" charset="0"/>
              </a:rPr>
              <a:t>';</a:t>
            </a:r>
          </a:p>
          <a:p>
            <a:pPr>
              <a:lnSpc>
                <a:spcPct val="83000"/>
              </a:lnSpc>
            </a:pP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STORE</a:t>
            </a:r>
            <a:r>
              <a:rPr lang="en-US" sz="1400" dirty="0">
                <a:latin typeface="Courier New" charset="0"/>
                <a:cs typeface="Courier New" charset="0"/>
              </a:rPr>
              <a:t> z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INTO</a:t>
            </a:r>
            <a:r>
              <a:rPr lang="en-US" sz="1400" dirty="0">
                <a:latin typeface="Courier New" charset="0"/>
                <a:cs typeface="Courier New" charset="0"/>
              </a:rPr>
              <a:t> '</a:t>
            </a:r>
            <a:r>
              <a:rPr lang="en-US" sz="1400" dirty="0" err="1">
                <a:latin typeface="Courier New" charset="0"/>
                <a:cs typeface="Courier New" charset="0"/>
              </a:rPr>
              <a:t>z_out</a:t>
            </a:r>
            <a:r>
              <a:rPr lang="en-US" sz="1400" dirty="0">
                <a:latin typeface="Courier New" charset="0"/>
                <a:cs typeface="Courier New" charset="0"/>
              </a:rPr>
              <a:t>';</a:t>
            </a:r>
          </a:p>
          <a:p>
            <a:endParaRPr lang="pt-BR" sz="1400" dirty="0" smtClean="0"/>
          </a:p>
          <a:p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5: Multiple Outputs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435616" y="2867262"/>
            <a:ext cx="4100820" cy="2612988"/>
            <a:chOff x="1435616" y="2867262"/>
            <a:chExt cx="4100820" cy="2612988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2166413" y="3124260"/>
              <a:ext cx="673355" cy="1985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873195" y="2867262"/>
              <a:ext cx="1944425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Split the records into sets</a:t>
              </a:r>
              <a:endParaRPr lang="en-US" sz="13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1435616" y="3930688"/>
              <a:ext cx="883198" cy="1551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352240" y="3930688"/>
              <a:ext cx="2724831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Dump command to display the data</a:t>
              </a:r>
              <a:endParaRPr lang="en-US" sz="13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1435616" y="4223076"/>
              <a:ext cx="883198" cy="47929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789819" y="4708572"/>
              <a:ext cx="1746617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Store multiple outputs</a:t>
              </a:r>
              <a:endParaRPr lang="en-US" sz="13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2873195" y="5000960"/>
              <a:ext cx="883198" cy="47929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4489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Run independent jobs in parallel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1936" y="2822691"/>
            <a:ext cx="2255558" cy="2031325"/>
          </a:xfrm>
          <a:prstGeom prst="rect">
            <a:avLst/>
          </a:prstGeom>
          <a:solidFill>
            <a:srgbClr val="FFFFE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D1 </a:t>
            </a:r>
            <a:r>
              <a:rPr lang="en-US" sz="1400" dirty="0"/>
              <a:t>= </a:t>
            </a:r>
            <a:r>
              <a:rPr lang="en-US" sz="1400" b="1" dirty="0" smtClean="0">
                <a:solidFill>
                  <a:srgbClr val="0000FF"/>
                </a:solidFill>
              </a:rPr>
              <a:t>load</a:t>
            </a:r>
            <a:r>
              <a:rPr lang="en-US" sz="1400" dirty="0" smtClean="0"/>
              <a:t> </a:t>
            </a:r>
            <a:r>
              <a:rPr lang="en-US" sz="1400" dirty="0"/>
              <a:t>'</a:t>
            </a:r>
            <a:r>
              <a:rPr lang="en-US" sz="1400" dirty="0" smtClean="0"/>
              <a:t>data1' </a:t>
            </a:r>
            <a:r>
              <a:rPr lang="en-US" sz="1400" dirty="0" smtClean="0">
                <a:solidFill>
                  <a:srgbClr val="0000FF"/>
                </a:solidFill>
              </a:rPr>
              <a:t>…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 smtClean="0"/>
              <a:t>D2 </a:t>
            </a:r>
            <a:r>
              <a:rPr lang="en-US" sz="1400" dirty="0"/>
              <a:t>= </a:t>
            </a:r>
            <a:r>
              <a:rPr lang="en-US" sz="1400" b="1" dirty="0" smtClean="0">
                <a:solidFill>
                  <a:srgbClr val="0000FF"/>
                </a:solidFill>
              </a:rPr>
              <a:t>load</a:t>
            </a:r>
            <a:r>
              <a:rPr lang="en-US" sz="1400" dirty="0" smtClean="0"/>
              <a:t> </a:t>
            </a:r>
            <a:r>
              <a:rPr lang="en-US" sz="1400" dirty="0"/>
              <a:t>'</a:t>
            </a:r>
            <a:r>
              <a:rPr lang="en-US" sz="1400" dirty="0" smtClean="0"/>
              <a:t>data2' </a:t>
            </a:r>
            <a:r>
              <a:rPr lang="en-US" sz="1400" dirty="0">
                <a:solidFill>
                  <a:srgbClr val="0000FF"/>
                </a:solidFill>
              </a:rPr>
              <a:t>…</a:t>
            </a:r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D3 </a:t>
            </a:r>
            <a:r>
              <a:rPr lang="en-US" sz="1400" dirty="0"/>
              <a:t>= </a:t>
            </a:r>
            <a:r>
              <a:rPr lang="en-US" sz="1400" b="1" dirty="0" smtClean="0">
                <a:solidFill>
                  <a:srgbClr val="0000FF"/>
                </a:solidFill>
              </a:rPr>
              <a:t>load </a:t>
            </a:r>
            <a:r>
              <a:rPr lang="en-US" sz="1400" dirty="0" smtClean="0"/>
              <a:t>'data3' </a:t>
            </a:r>
            <a:r>
              <a:rPr lang="en-US" sz="1400" dirty="0">
                <a:solidFill>
                  <a:srgbClr val="0000FF"/>
                </a:solidFill>
              </a:rPr>
              <a:t>…</a:t>
            </a:r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C1 = </a:t>
            </a:r>
            <a:r>
              <a:rPr lang="en-US" sz="1400" b="1" dirty="0" smtClean="0">
                <a:solidFill>
                  <a:srgbClr val="0000FF"/>
                </a:solidFill>
              </a:rPr>
              <a:t>join</a:t>
            </a:r>
            <a:r>
              <a:rPr lang="en-US" sz="1400" dirty="0" smtClean="0"/>
              <a:t> D1 </a:t>
            </a:r>
            <a:r>
              <a:rPr lang="en-US" sz="1400" b="1" dirty="0" smtClean="0">
                <a:solidFill>
                  <a:srgbClr val="0000FF"/>
                </a:solidFill>
              </a:rPr>
              <a:t>by</a:t>
            </a:r>
            <a:r>
              <a:rPr lang="en-US" sz="1400" dirty="0" smtClean="0"/>
              <a:t> a, D2 </a:t>
            </a:r>
            <a:r>
              <a:rPr lang="en-US" sz="1400" b="1" dirty="0" smtClean="0">
                <a:solidFill>
                  <a:srgbClr val="0000FF"/>
                </a:solidFill>
              </a:rPr>
              <a:t>by</a:t>
            </a:r>
            <a:r>
              <a:rPr lang="en-US" sz="1400" dirty="0" smtClean="0"/>
              <a:t> b</a:t>
            </a:r>
          </a:p>
          <a:p>
            <a:endParaRPr lang="en-US" sz="1400" dirty="0"/>
          </a:p>
          <a:p>
            <a:r>
              <a:rPr lang="en-US" sz="1400" dirty="0" smtClean="0"/>
              <a:t>C2 = </a:t>
            </a:r>
            <a:r>
              <a:rPr lang="en-US" sz="1400" b="1" dirty="0" smtClean="0">
                <a:solidFill>
                  <a:srgbClr val="0000FF"/>
                </a:solidFill>
              </a:rPr>
              <a:t>join</a:t>
            </a:r>
            <a:r>
              <a:rPr lang="en-US" sz="1400" dirty="0" smtClean="0"/>
              <a:t> D1 </a:t>
            </a:r>
            <a:r>
              <a:rPr lang="en-US" sz="1400" b="1" dirty="0" smtClean="0">
                <a:solidFill>
                  <a:srgbClr val="0000FF"/>
                </a:solidFill>
              </a:rPr>
              <a:t>by</a:t>
            </a:r>
            <a:r>
              <a:rPr lang="en-US" sz="1400" dirty="0" smtClean="0"/>
              <a:t> c, D3 </a:t>
            </a:r>
            <a:r>
              <a:rPr lang="en-US" sz="1400" b="1" dirty="0" smtClean="0">
                <a:solidFill>
                  <a:srgbClr val="0000FF"/>
                </a:solidFill>
              </a:rPr>
              <a:t>by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dirty="0" smtClean="0"/>
              <a:t>d</a:t>
            </a:r>
            <a:endParaRPr lang="en-US" sz="14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690966" y="4218046"/>
            <a:ext cx="888871" cy="1806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49642" y="4252496"/>
            <a:ext cx="4396512" cy="292388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1300" dirty="0" smtClean="0"/>
              <a:t>C1 and C2 are two independent jobs that can run in parallel</a:t>
            </a:r>
            <a:endParaRPr lang="en-US" sz="13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690966" y="4398690"/>
            <a:ext cx="888871" cy="3122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720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9701" y="2659459"/>
            <a:ext cx="8392833" cy="39683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 Latin: </a:t>
            </a:r>
            <a:r>
              <a:rPr lang="en-US" dirty="0" err="1" smtClean="0"/>
              <a:t>CoGroup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60" y="1785244"/>
            <a:ext cx="7693315" cy="82820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800"/>
              </a:spcBef>
            </a:pPr>
            <a:r>
              <a:rPr lang="en-US" dirty="0" smtClean="0"/>
              <a:t>Combination of join and group by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Make use of Pig nested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01938"/>
            <a:ext cx="36576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22638"/>
            <a:ext cx="33528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2871788"/>
            <a:ext cx="35671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41750"/>
            <a:ext cx="6423025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894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 Ecosystem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945" y="2015561"/>
            <a:ext cx="5376530" cy="3927012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>
            <a:off x="2453607" y="4426107"/>
            <a:ext cx="415338" cy="140550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4570" y="4944193"/>
            <a:ext cx="192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We covered these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2394035" y="2157573"/>
            <a:ext cx="415338" cy="211270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8008" y="2862433"/>
            <a:ext cx="2421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Next week we cover more of these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027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 Latin vs. 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756" y="1840457"/>
            <a:ext cx="7711720" cy="1159488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>
                <a:solidFill>
                  <a:srgbClr val="800000"/>
                </a:solidFill>
              </a:rPr>
              <a:t>Pig Latin is procedural (dataflow programming model)</a:t>
            </a:r>
          </a:p>
          <a:p>
            <a:pPr lvl="1"/>
            <a:r>
              <a:rPr lang="en-US" altLang="zh-CN" dirty="0">
                <a:solidFill>
                  <a:srgbClr val="000000"/>
                </a:solidFill>
              </a:rPr>
              <a:t>Step-by-step query style is much cleaner and easier to </a:t>
            </a:r>
            <a:r>
              <a:rPr lang="en-US" altLang="zh-CN" dirty="0" smtClean="0">
                <a:solidFill>
                  <a:srgbClr val="000000"/>
                </a:solidFill>
              </a:rPr>
              <a:t>write</a:t>
            </a:r>
          </a:p>
          <a:p>
            <a:r>
              <a:rPr lang="en-US" altLang="zh-CN" dirty="0" smtClean="0">
                <a:solidFill>
                  <a:srgbClr val="000000"/>
                </a:solidFill>
              </a:rPr>
              <a:t>SQL is declarative but not step-by-step style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436" y="3086266"/>
            <a:ext cx="7008812" cy="1460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436" y="4623821"/>
            <a:ext cx="6907213" cy="16129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0535" y="354287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SQL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756" y="5048013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Pig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Latin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96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 Latin vs. 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526" y="1866735"/>
            <a:ext cx="8310008" cy="438161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n-US" altLang="zh-CN" sz="2600" b="1" dirty="0" smtClean="0">
                <a:solidFill>
                  <a:srgbClr val="800000"/>
                </a:solidFill>
              </a:rPr>
              <a:t>In Pig Latin</a:t>
            </a:r>
          </a:p>
          <a:p>
            <a:pPr lvl="1">
              <a:lnSpc>
                <a:spcPct val="120000"/>
              </a:lnSpc>
              <a:buFont typeface="Arial" charset="0"/>
              <a:buChar char="•"/>
            </a:pPr>
            <a:r>
              <a:rPr lang="en-US" altLang="zh-CN" sz="2100" dirty="0" smtClean="0">
                <a:solidFill>
                  <a:srgbClr val="000000"/>
                </a:solidFill>
              </a:rPr>
              <a:t>Lazy </a:t>
            </a:r>
            <a:r>
              <a:rPr lang="en-US" altLang="zh-CN" sz="2100" dirty="0">
                <a:solidFill>
                  <a:srgbClr val="000000"/>
                </a:solidFill>
              </a:rPr>
              <a:t>evaluation (data not processed prior to STORE command</a:t>
            </a:r>
            <a:r>
              <a:rPr lang="en-US" altLang="zh-CN" sz="2100" dirty="0" smtClean="0">
                <a:solidFill>
                  <a:srgbClr val="000000"/>
                </a:solidFill>
              </a:rPr>
              <a:t>)</a:t>
            </a:r>
          </a:p>
          <a:p>
            <a:pPr lvl="1">
              <a:lnSpc>
                <a:spcPct val="120000"/>
              </a:lnSpc>
              <a:buFont typeface="Arial" charset="0"/>
              <a:buChar char="•"/>
            </a:pPr>
            <a:r>
              <a:rPr lang="en-US" altLang="zh-CN" sz="2100" dirty="0" smtClean="0">
                <a:solidFill>
                  <a:srgbClr val="000000"/>
                </a:solidFill>
              </a:rPr>
              <a:t>Data </a:t>
            </a:r>
            <a:r>
              <a:rPr lang="en-US" altLang="zh-CN" sz="2100" dirty="0">
                <a:solidFill>
                  <a:srgbClr val="000000"/>
                </a:solidFill>
              </a:rPr>
              <a:t>can be stored at any point during the </a:t>
            </a:r>
            <a:r>
              <a:rPr lang="en-US" altLang="zh-CN" sz="2100" dirty="0" smtClean="0">
                <a:solidFill>
                  <a:srgbClr val="000000"/>
                </a:solidFill>
              </a:rPr>
              <a:t>pipeline</a:t>
            </a:r>
          </a:p>
          <a:p>
            <a:pPr lvl="1">
              <a:lnSpc>
                <a:spcPct val="120000"/>
              </a:lnSpc>
              <a:buFont typeface="Arial" charset="0"/>
              <a:buChar char="•"/>
            </a:pPr>
            <a:r>
              <a:rPr lang="en-US" altLang="zh-CN" sz="2100" dirty="0" smtClean="0">
                <a:solidFill>
                  <a:srgbClr val="000000"/>
                </a:solidFill>
              </a:rPr>
              <a:t>Schema and data types are lazily defined at run-time</a:t>
            </a:r>
          </a:p>
          <a:p>
            <a:pPr lvl="1">
              <a:lnSpc>
                <a:spcPct val="120000"/>
              </a:lnSpc>
              <a:buFont typeface="Arial" charset="0"/>
              <a:buChar char="•"/>
            </a:pPr>
            <a:r>
              <a:rPr lang="en-US" altLang="zh-CN" sz="2100" dirty="0">
                <a:solidFill>
                  <a:srgbClr val="000000"/>
                </a:solidFill>
              </a:rPr>
              <a:t>A</a:t>
            </a:r>
            <a:r>
              <a:rPr lang="en-US" altLang="zh-CN" sz="2100" dirty="0" smtClean="0">
                <a:solidFill>
                  <a:srgbClr val="000000"/>
                </a:solidFill>
              </a:rPr>
              <a:t>n </a:t>
            </a:r>
            <a:r>
              <a:rPr lang="en-US" altLang="zh-CN" sz="2100" dirty="0">
                <a:solidFill>
                  <a:srgbClr val="000000"/>
                </a:solidFill>
              </a:rPr>
              <a:t>execution plan can be explicitly </a:t>
            </a:r>
            <a:r>
              <a:rPr lang="en-US" altLang="zh-CN" sz="2100" dirty="0" smtClean="0">
                <a:solidFill>
                  <a:srgbClr val="000000"/>
                </a:solidFill>
              </a:rPr>
              <a:t>defined</a:t>
            </a:r>
          </a:p>
          <a:p>
            <a:pPr lvl="2">
              <a:lnSpc>
                <a:spcPct val="120000"/>
              </a:lnSpc>
              <a:buFont typeface="Arial" charset="0"/>
              <a:buChar char="•"/>
            </a:pPr>
            <a:r>
              <a:rPr lang="en-US" altLang="zh-CN" sz="1900" dirty="0" smtClean="0">
                <a:solidFill>
                  <a:srgbClr val="0000FF"/>
                </a:solidFill>
              </a:rPr>
              <a:t>Use </a:t>
            </a:r>
            <a:r>
              <a:rPr lang="en-US" altLang="zh-CN" sz="1900" dirty="0">
                <a:solidFill>
                  <a:srgbClr val="0000FF"/>
                </a:solidFill>
              </a:rPr>
              <a:t>optimizer </a:t>
            </a:r>
            <a:r>
              <a:rPr lang="en-US" altLang="zh-CN" sz="1900" dirty="0" smtClean="0">
                <a:solidFill>
                  <a:srgbClr val="0000FF"/>
                </a:solidFill>
              </a:rPr>
              <a:t>hints</a:t>
            </a:r>
          </a:p>
          <a:p>
            <a:pPr lvl="2">
              <a:lnSpc>
                <a:spcPct val="120000"/>
              </a:lnSpc>
              <a:buFont typeface="Arial" charset="0"/>
              <a:buChar char="•"/>
            </a:pPr>
            <a:r>
              <a:rPr lang="en-US" altLang="zh-CN" sz="1900" dirty="0" smtClean="0">
                <a:solidFill>
                  <a:srgbClr val="0000FF"/>
                </a:solidFill>
              </a:rPr>
              <a:t>Due to the lack of complex optimizers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n-US" altLang="zh-CN" sz="2600" b="1" dirty="0" smtClean="0">
                <a:solidFill>
                  <a:srgbClr val="800000"/>
                </a:solidFill>
              </a:rPr>
              <a:t>In SQL:</a:t>
            </a:r>
          </a:p>
          <a:p>
            <a:pPr lvl="1">
              <a:lnSpc>
                <a:spcPct val="120000"/>
              </a:lnSpc>
              <a:buFont typeface="Arial" charset="0"/>
              <a:buChar char="•"/>
            </a:pPr>
            <a:r>
              <a:rPr lang="en-US" altLang="zh-CN" sz="2100" dirty="0" smtClean="0">
                <a:solidFill>
                  <a:srgbClr val="000000"/>
                </a:solidFill>
              </a:rPr>
              <a:t>Query plans are solely decided by the system</a:t>
            </a:r>
          </a:p>
          <a:p>
            <a:pPr lvl="1">
              <a:lnSpc>
                <a:spcPct val="120000"/>
              </a:lnSpc>
              <a:buFont typeface="Arial" charset="0"/>
              <a:buChar char="•"/>
            </a:pPr>
            <a:r>
              <a:rPr lang="en-US" altLang="zh-CN" sz="2100" dirty="0" smtClean="0">
                <a:solidFill>
                  <a:srgbClr val="000000"/>
                </a:solidFill>
              </a:rPr>
              <a:t>Data cannot be stored in the middle</a:t>
            </a:r>
          </a:p>
          <a:p>
            <a:pPr lvl="1">
              <a:lnSpc>
                <a:spcPct val="120000"/>
              </a:lnSpc>
              <a:buFont typeface="Arial" charset="0"/>
              <a:buChar char="•"/>
            </a:pPr>
            <a:r>
              <a:rPr lang="en-US" altLang="zh-CN" sz="2100" dirty="0" smtClean="0">
                <a:solidFill>
                  <a:srgbClr val="000000"/>
                </a:solidFill>
              </a:rPr>
              <a:t>Schema </a:t>
            </a:r>
            <a:r>
              <a:rPr lang="en-US" altLang="zh-CN" sz="2100" dirty="0">
                <a:solidFill>
                  <a:srgbClr val="000000"/>
                </a:solidFill>
              </a:rPr>
              <a:t>and data types are defined at the creation time</a:t>
            </a:r>
          </a:p>
          <a:p>
            <a:pPr marL="350838" lvl="1" indent="0">
              <a:lnSpc>
                <a:spcPct val="120000"/>
              </a:lnSpc>
              <a:buNone/>
            </a:pPr>
            <a:endParaRPr lang="en-US" altLang="zh-CN" sz="18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224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 Compilation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60" y="1889989"/>
            <a:ext cx="6697663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481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"/>
          <p:cNvSpPr>
            <a:spLocks noGrp="1" noChangeArrowheads="1"/>
          </p:cNvSpPr>
          <p:nvPr>
            <p:ph type="title"/>
          </p:nvPr>
        </p:nvSpPr>
        <p:spPr>
          <a:xfrm>
            <a:off x="455613" y="312738"/>
            <a:ext cx="8228012" cy="1063625"/>
          </a:xfrm>
        </p:spPr>
        <p:txBody>
          <a:bodyPr lIns="0" tIns="0" rIns="0" bIns="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>
                <a:latin typeface="Calibri" charset="0"/>
                <a:ea typeface="ＭＳ Ｐゴシック" charset="0"/>
              </a:rPr>
              <a:t>Logic Plan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88637"/>
            <a:ext cx="3690938" cy="3890387"/>
          </a:xfrm>
          <a:solidFill>
            <a:srgbClr val="FFFFE9"/>
          </a:solidFill>
          <a:ln>
            <a:solidFill>
              <a:schemeClr val="tx1"/>
            </a:solidFill>
          </a:ln>
        </p:spPr>
        <p:txBody>
          <a:bodyPr lIns="0" tIns="0" rIns="0" bIns="0"/>
          <a:lstStyle/>
          <a:p>
            <a:pPr eaLnBrk="1" hangingPunct="1">
              <a:spcBef>
                <a:spcPct val="0"/>
              </a:spcBef>
              <a:spcAft>
                <a:spcPts val="1425"/>
              </a:spcAft>
              <a:buFont typeface="Times New Roman" charset="0"/>
              <a:buNone/>
              <a:tabLst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r>
              <a:rPr lang="en-US" altLang="zh-CN" sz="2000" dirty="0">
                <a:latin typeface="Calibri" charset="0"/>
                <a:ea typeface="ＭＳ Ｐゴシック" charset="0"/>
              </a:rPr>
              <a:t>A=</a:t>
            </a:r>
            <a:r>
              <a:rPr lang="en-US" altLang="zh-CN" sz="2000" b="1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LOAD</a:t>
            </a:r>
            <a:r>
              <a:rPr lang="en-US" altLang="zh-CN" sz="2000" dirty="0">
                <a:latin typeface="Calibri" charset="0"/>
                <a:ea typeface="ＭＳ Ｐゴシック" charset="0"/>
              </a:rPr>
              <a:t> 'file1' </a:t>
            </a:r>
            <a:r>
              <a:rPr lang="en-US" altLang="zh-CN" sz="2000" b="1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AS</a:t>
            </a:r>
            <a:r>
              <a:rPr lang="en-US" altLang="zh-CN" sz="2000" dirty="0">
                <a:latin typeface="Calibri" charset="0"/>
                <a:ea typeface="ＭＳ Ｐゴシック" charset="0"/>
              </a:rPr>
              <a:t> (x, y, z);</a:t>
            </a:r>
          </a:p>
          <a:p>
            <a:pPr eaLnBrk="1" hangingPunct="1">
              <a:spcBef>
                <a:spcPct val="0"/>
              </a:spcBef>
              <a:spcAft>
                <a:spcPts val="1425"/>
              </a:spcAft>
              <a:buFont typeface="Times New Roman" charset="0"/>
              <a:buNone/>
              <a:tabLst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r>
              <a:rPr lang="en-US" altLang="zh-CN" sz="2000" dirty="0">
                <a:latin typeface="Calibri" charset="0"/>
                <a:ea typeface="ＭＳ Ｐゴシック" charset="0"/>
              </a:rPr>
              <a:t>B=</a:t>
            </a:r>
            <a:r>
              <a:rPr lang="en-US" altLang="zh-CN" sz="2000" b="1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LOAD</a:t>
            </a:r>
            <a:r>
              <a:rPr lang="en-US" altLang="zh-CN" sz="2000" dirty="0">
                <a:latin typeface="Calibri" charset="0"/>
                <a:ea typeface="ＭＳ Ｐゴシック" charset="0"/>
              </a:rPr>
              <a:t> 'file2' </a:t>
            </a:r>
            <a:r>
              <a:rPr lang="en-US" altLang="zh-CN" sz="2000" b="1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AS</a:t>
            </a:r>
            <a:r>
              <a:rPr lang="en-US" altLang="zh-CN" sz="2000" dirty="0">
                <a:latin typeface="Calibri" charset="0"/>
                <a:ea typeface="ＭＳ Ｐゴシック" charset="0"/>
              </a:rPr>
              <a:t> (t, u, v);</a:t>
            </a:r>
          </a:p>
          <a:p>
            <a:pPr eaLnBrk="1" hangingPunct="1">
              <a:spcBef>
                <a:spcPct val="0"/>
              </a:spcBef>
              <a:spcAft>
                <a:spcPts val="1425"/>
              </a:spcAft>
              <a:buFont typeface="Times New Roman" charset="0"/>
              <a:buNone/>
              <a:tabLst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r>
              <a:rPr lang="en-US" altLang="zh-CN" sz="2000" dirty="0">
                <a:latin typeface="Calibri" charset="0"/>
                <a:ea typeface="ＭＳ Ｐゴシック" charset="0"/>
              </a:rPr>
              <a:t>C=</a:t>
            </a:r>
            <a:r>
              <a:rPr lang="en-US" altLang="zh-CN" sz="2000" b="1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FILTER</a:t>
            </a:r>
            <a:r>
              <a:rPr lang="en-US" altLang="zh-CN" sz="2000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 </a:t>
            </a:r>
            <a:r>
              <a:rPr lang="en-US" altLang="zh-CN" sz="2000" dirty="0">
                <a:latin typeface="Calibri" charset="0"/>
                <a:ea typeface="ＭＳ Ｐゴシック" charset="0"/>
              </a:rPr>
              <a:t>A </a:t>
            </a:r>
            <a:r>
              <a:rPr lang="en-US" altLang="zh-CN" sz="2000" b="1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by</a:t>
            </a:r>
            <a:r>
              <a:rPr lang="en-US" altLang="zh-CN" sz="2000" dirty="0">
                <a:latin typeface="Calibri" charset="0"/>
                <a:ea typeface="ＭＳ Ｐゴシック" charset="0"/>
              </a:rPr>
              <a:t> y &gt; 0;</a:t>
            </a:r>
          </a:p>
          <a:p>
            <a:pPr eaLnBrk="1" hangingPunct="1">
              <a:spcBef>
                <a:spcPct val="0"/>
              </a:spcBef>
              <a:spcAft>
                <a:spcPts val="1425"/>
              </a:spcAft>
              <a:buFont typeface="Times New Roman" charset="0"/>
              <a:buNone/>
              <a:tabLst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r>
              <a:rPr lang="en-US" altLang="zh-CN" sz="2000" dirty="0">
                <a:latin typeface="Calibri" charset="0"/>
                <a:ea typeface="ＭＳ Ｐゴシック" charset="0"/>
              </a:rPr>
              <a:t>D=</a:t>
            </a:r>
            <a:r>
              <a:rPr lang="en-US" altLang="zh-CN" sz="2000" b="1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JOIN</a:t>
            </a:r>
            <a:r>
              <a:rPr lang="en-US" altLang="zh-CN" sz="2000" dirty="0">
                <a:latin typeface="Calibri" charset="0"/>
                <a:ea typeface="ＭＳ Ｐゴシック" charset="0"/>
              </a:rPr>
              <a:t> C </a:t>
            </a:r>
            <a:r>
              <a:rPr lang="en-US" altLang="zh-CN" sz="2000" b="1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BY</a:t>
            </a:r>
            <a:r>
              <a:rPr lang="en-US" altLang="zh-CN" sz="2000" dirty="0">
                <a:latin typeface="Calibri" charset="0"/>
                <a:ea typeface="ＭＳ Ｐゴシック" charset="0"/>
              </a:rPr>
              <a:t> x, B </a:t>
            </a:r>
            <a:r>
              <a:rPr lang="en-US" altLang="zh-CN" sz="2000" b="1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BY</a:t>
            </a:r>
            <a:r>
              <a:rPr lang="en-US" altLang="zh-CN" sz="2000" dirty="0">
                <a:latin typeface="Calibri" charset="0"/>
                <a:ea typeface="ＭＳ Ｐゴシック" charset="0"/>
              </a:rPr>
              <a:t> u;</a:t>
            </a:r>
          </a:p>
          <a:p>
            <a:pPr eaLnBrk="1" hangingPunct="1">
              <a:spcBef>
                <a:spcPct val="0"/>
              </a:spcBef>
              <a:spcAft>
                <a:spcPts val="1425"/>
              </a:spcAft>
              <a:buFont typeface="Times New Roman" charset="0"/>
              <a:buNone/>
              <a:tabLst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r>
              <a:rPr lang="en-US" altLang="zh-CN" sz="2000" dirty="0">
                <a:latin typeface="Calibri" charset="0"/>
                <a:ea typeface="ＭＳ Ｐゴシック" charset="0"/>
              </a:rPr>
              <a:t>E=</a:t>
            </a:r>
            <a:r>
              <a:rPr lang="en-US" altLang="zh-CN" sz="2000" b="1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GROUP</a:t>
            </a:r>
            <a:r>
              <a:rPr lang="en-US" altLang="zh-CN" sz="2000" dirty="0">
                <a:latin typeface="Calibri" charset="0"/>
                <a:ea typeface="ＭＳ Ｐゴシック" charset="0"/>
              </a:rPr>
              <a:t> D </a:t>
            </a:r>
            <a:r>
              <a:rPr lang="en-US" altLang="zh-CN" sz="2000" b="1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BY</a:t>
            </a:r>
            <a:r>
              <a:rPr lang="en-US" altLang="zh-CN" sz="2000" dirty="0">
                <a:latin typeface="Calibri" charset="0"/>
                <a:ea typeface="ＭＳ Ｐゴシック" charset="0"/>
              </a:rPr>
              <a:t> z;</a:t>
            </a:r>
          </a:p>
          <a:p>
            <a:pPr eaLnBrk="1" hangingPunct="1">
              <a:spcBef>
                <a:spcPct val="0"/>
              </a:spcBef>
              <a:spcAft>
                <a:spcPts val="1425"/>
              </a:spcAft>
              <a:buFont typeface="Times New Roman" charset="0"/>
              <a:buNone/>
              <a:tabLst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r>
              <a:rPr lang="en-US" altLang="zh-CN" sz="2000" dirty="0">
                <a:latin typeface="Calibri" charset="0"/>
                <a:ea typeface="ＭＳ Ｐゴシック" charset="0"/>
              </a:rPr>
              <a:t>F=</a:t>
            </a:r>
            <a:r>
              <a:rPr lang="en-US" altLang="zh-CN" sz="2000" b="1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FOREACH</a:t>
            </a:r>
            <a:r>
              <a:rPr lang="en-US" altLang="zh-CN" sz="2000" dirty="0">
                <a:latin typeface="Calibri" charset="0"/>
                <a:ea typeface="ＭＳ Ｐゴシック" charset="0"/>
              </a:rPr>
              <a:t> E </a:t>
            </a:r>
            <a:r>
              <a:rPr lang="en-US" altLang="zh-CN" sz="2000" b="1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GENERATE</a:t>
            </a:r>
            <a:r>
              <a:rPr lang="en-US" altLang="zh-CN" sz="2000" dirty="0">
                <a:latin typeface="Calibri" charset="0"/>
                <a:ea typeface="ＭＳ Ｐゴシック" charset="0"/>
              </a:rPr>
              <a:t>     	group, COUNT(D);</a:t>
            </a:r>
          </a:p>
          <a:p>
            <a:pPr eaLnBrk="1" hangingPunct="1">
              <a:spcBef>
                <a:spcPct val="0"/>
              </a:spcBef>
              <a:spcAft>
                <a:spcPts val="1425"/>
              </a:spcAft>
              <a:buFont typeface="Times New Roman" charset="0"/>
              <a:buNone/>
              <a:tabLst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r>
              <a:rPr lang="en-US" altLang="zh-CN" sz="2000" b="1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STORE</a:t>
            </a:r>
            <a:r>
              <a:rPr lang="en-US" altLang="zh-CN" sz="2000" dirty="0">
                <a:latin typeface="Calibri" charset="0"/>
                <a:ea typeface="ＭＳ Ｐゴシック" charset="0"/>
              </a:rPr>
              <a:t> F </a:t>
            </a:r>
            <a:r>
              <a:rPr lang="en-US" altLang="zh-CN" sz="2000" b="1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INTO</a:t>
            </a:r>
            <a:r>
              <a:rPr lang="en-US" altLang="zh-CN" sz="2000" dirty="0">
                <a:latin typeface="Calibri" charset="0"/>
                <a:ea typeface="ＭＳ Ｐゴシック" charset="0"/>
              </a:rPr>
              <a:t> 'output';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976813" y="1754641"/>
            <a:ext cx="2487612" cy="4562475"/>
            <a:chOff x="4976813" y="1754641"/>
            <a:chExt cx="2487612" cy="4562475"/>
          </a:xfrm>
        </p:grpSpPr>
        <p:sp>
          <p:nvSpPr>
            <p:cNvPr id="15363" name="AutoShape 3"/>
            <p:cNvSpPr>
              <a:spLocks noChangeArrowheads="1"/>
            </p:cNvSpPr>
            <p:nvPr/>
          </p:nvSpPr>
          <p:spPr bwMode="auto">
            <a:xfrm>
              <a:off x="4976813" y="1754641"/>
              <a:ext cx="828675" cy="414338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600">
                  <a:solidFill>
                    <a:srgbClr val="000000"/>
                  </a:solidFill>
                </a:rPr>
                <a:t>LOAD</a:t>
              </a:r>
            </a:p>
          </p:txBody>
        </p:sp>
        <p:sp>
          <p:nvSpPr>
            <p:cNvPr id="15364" name="AutoShape 4"/>
            <p:cNvSpPr>
              <a:spLocks noChangeArrowheads="1"/>
            </p:cNvSpPr>
            <p:nvPr/>
          </p:nvSpPr>
          <p:spPr bwMode="auto">
            <a:xfrm>
              <a:off x="4976813" y="2584904"/>
              <a:ext cx="828675" cy="414337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600">
                  <a:solidFill>
                    <a:srgbClr val="000000"/>
                  </a:solidFill>
                </a:rPr>
                <a:t>FILTER</a:t>
              </a:r>
            </a:p>
          </p:txBody>
        </p:sp>
        <p:sp>
          <p:nvSpPr>
            <p:cNvPr id="15365" name="AutoShape 5"/>
            <p:cNvSpPr>
              <a:spLocks noChangeArrowheads="1"/>
            </p:cNvSpPr>
            <p:nvPr/>
          </p:nvSpPr>
          <p:spPr bwMode="auto">
            <a:xfrm>
              <a:off x="6635750" y="2170566"/>
              <a:ext cx="828675" cy="414338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600">
                  <a:solidFill>
                    <a:srgbClr val="000000"/>
                  </a:solidFill>
                </a:rPr>
                <a:t>LOAD</a:t>
              </a:r>
            </a:p>
          </p:txBody>
        </p:sp>
        <p:sp>
          <p:nvSpPr>
            <p:cNvPr id="15366" name="Line 6"/>
            <p:cNvSpPr>
              <a:spLocks noChangeShapeType="1"/>
            </p:cNvSpPr>
            <p:nvPr/>
          </p:nvSpPr>
          <p:spPr bwMode="auto">
            <a:xfrm>
              <a:off x="5391150" y="2170566"/>
              <a:ext cx="1588" cy="41433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AutoShape 7"/>
            <p:cNvSpPr>
              <a:spLocks noChangeArrowheads="1"/>
            </p:cNvSpPr>
            <p:nvPr/>
          </p:nvSpPr>
          <p:spPr bwMode="auto">
            <a:xfrm>
              <a:off x="5807075" y="3413579"/>
              <a:ext cx="828675" cy="414337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600">
                  <a:solidFill>
                    <a:srgbClr val="000000"/>
                  </a:solidFill>
                </a:rPr>
                <a:t>JOIN</a:t>
              </a:r>
            </a:p>
          </p:txBody>
        </p:sp>
        <p:sp>
          <p:nvSpPr>
            <p:cNvPr id="15368" name="AutoShape 8"/>
            <p:cNvSpPr>
              <a:spLocks noChangeArrowheads="1"/>
            </p:cNvSpPr>
            <p:nvPr/>
          </p:nvSpPr>
          <p:spPr bwMode="auto">
            <a:xfrm>
              <a:off x="5807075" y="4243841"/>
              <a:ext cx="828675" cy="414338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600">
                  <a:solidFill>
                    <a:srgbClr val="000000"/>
                  </a:solidFill>
                </a:rPr>
                <a:t>GROUP</a:t>
              </a:r>
            </a:p>
          </p:txBody>
        </p:sp>
        <p:sp>
          <p:nvSpPr>
            <p:cNvPr id="15369" name="AutoShape 9"/>
            <p:cNvSpPr>
              <a:spLocks noChangeArrowheads="1"/>
            </p:cNvSpPr>
            <p:nvPr/>
          </p:nvSpPr>
          <p:spPr bwMode="auto">
            <a:xfrm>
              <a:off x="5599113" y="5072516"/>
              <a:ext cx="1244600" cy="414338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600">
                  <a:solidFill>
                    <a:srgbClr val="000000"/>
                  </a:solidFill>
                </a:rPr>
                <a:t>FOREACH</a:t>
              </a:r>
            </a:p>
          </p:txBody>
        </p:sp>
        <p:sp>
          <p:nvSpPr>
            <p:cNvPr id="15370" name="AutoShape 10"/>
            <p:cNvSpPr>
              <a:spLocks noChangeArrowheads="1"/>
            </p:cNvSpPr>
            <p:nvPr/>
          </p:nvSpPr>
          <p:spPr bwMode="auto">
            <a:xfrm>
              <a:off x="5807075" y="5902779"/>
              <a:ext cx="828675" cy="414337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600">
                  <a:solidFill>
                    <a:srgbClr val="000000"/>
                  </a:solidFill>
                </a:rPr>
                <a:t>STORE</a:t>
              </a:r>
            </a:p>
          </p:txBody>
        </p: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>
              <a:off x="5391150" y="2999241"/>
              <a:ext cx="830263" cy="41433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 flipH="1">
              <a:off x="6218238" y="2584904"/>
              <a:ext cx="835025" cy="8286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Line 13"/>
            <p:cNvSpPr>
              <a:spLocks noChangeShapeType="1"/>
            </p:cNvSpPr>
            <p:nvPr/>
          </p:nvSpPr>
          <p:spPr bwMode="auto">
            <a:xfrm>
              <a:off x="6221413" y="3829504"/>
              <a:ext cx="1587" cy="41433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Line 14"/>
            <p:cNvSpPr>
              <a:spLocks noChangeShapeType="1"/>
            </p:cNvSpPr>
            <p:nvPr/>
          </p:nvSpPr>
          <p:spPr bwMode="auto">
            <a:xfrm>
              <a:off x="6221413" y="4658179"/>
              <a:ext cx="1587" cy="41433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Line 15"/>
            <p:cNvSpPr>
              <a:spLocks noChangeShapeType="1"/>
            </p:cNvSpPr>
            <p:nvPr/>
          </p:nvSpPr>
          <p:spPr bwMode="auto">
            <a:xfrm>
              <a:off x="6221413" y="5488441"/>
              <a:ext cx="1587" cy="41433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25538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" y="1885139"/>
            <a:ext cx="8021757" cy="4041129"/>
          </a:xfrm>
        </p:spPr>
        <p:txBody>
          <a:bodyPr/>
          <a:lstStyle/>
          <a:p>
            <a:r>
              <a:rPr lang="en-US" dirty="0" smtClean="0"/>
              <a:t>1:1 correspondence with the logical plan 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Except for:</a:t>
            </a:r>
          </a:p>
          <a:p>
            <a:pPr lvl="1"/>
            <a:r>
              <a:rPr lang="en-US" dirty="0" smtClean="0"/>
              <a:t>Join, Distinct, (Co)Group, Order</a:t>
            </a:r>
            <a:endParaRPr lang="en-US" dirty="0"/>
          </a:p>
          <a:p>
            <a:r>
              <a:rPr lang="en-US" dirty="0" smtClean="0"/>
              <a:t>Several optimizations are done automatically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648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Generation of Physical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25</a:t>
            </a:fld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72" y="2008685"/>
            <a:ext cx="1620201" cy="315089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365085" y="2134791"/>
            <a:ext cx="2797841" cy="2945020"/>
            <a:chOff x="2365085" y="2134791"/>
            <a:chExt cx="2797841" cy="2945020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02860" y="2134791"/>
              <a:ext cx="1460066" cy="2945020"/>
            </a:xfrm>
            <a:prstGeom prst="rect">
              <a:avLst/>
            </a:prstGeom>
          </p:spPr>
        </p:pic>
        <p:sp>
          <p:nvSpPr>
            <p:cNvPr id="62" name="Right Arrow 61"/>
            <p:cNvSpPr/>
            <p:nvPr/>
          </p:nvSpPr>
          <p:spPr>
            <a:xfrm>
              <a:off x="2365085" y="3128782"/>
              <a:ext cx="846646" cy="77299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591176" y="2134791"/>
            <a:ext cx="2654299" cy="3147470"/>
            <a:chOff x="5591176" y="2134791"/>
            <a:chExt cx="2654299" cy="3147470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64834" y="2134791"/>
              <a:ext cx="1480641" cy="3147470"/>
            </a:xfrm>
            <a:prstGeom prst="rect">
              <a:avLst/>
            </a:prstGeom>
          </p:spPr>
        </p:pic>
        <p:sp>
          <p:nvSpPr>
            <p:cNvPr id="63" name="Right Arrow 62"/>
            <p:cNvSpPr/>
            <p:nvPr/>
          </p:nvSpPr>
          <p:spPr>
            <a:xfrm>
              <a:off x="5591176" y="3128782"/>
              <a:ext cx="846646" cy="77299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Rectangle 63"/>
          <p:cNvSpPr/>
          <p:nvPr/>
        </p:nvSpPr>
        <p:spPr>
          <a:xfrm>
            <a:off x="1730101" y="5466155"/>
            <a:ext cx="6009342" cy="8190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the Join and Group By are on the same key </a:t>
            </a:r>
            <a:r>
              <a:rPr lang="en-US" dirty="0" smtClean="0">
                <a:sym typeface="Wingdings"/>
              </a:rPr>
              <a:t> The two map-reduce jobs would be merged into one.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853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vs. Pig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790700"/>
            <a:ext cx="8255000" cy="3276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0101" y="5208492"/>
            <a:ext cx="6009342" cy="644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Performance is comparable (Java is slightly better)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168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" y="1820723"/>
            <a:ext cx="8095378" cy="3875489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Pig Tutorial</a:t>
            </a:r>
          </a:p>
          <a:p>
            <a:pPr lvl="1"/>
            <a:r>
              <a:rPr lang="en-US" dirty="0">
                <a:hlinkClick r:id="rId2"/>
              </a:rPr>
              <a:t>http://pig.apache.org/docs/r0.7.0/</a:t>
            </a:r>
            <a:r>
              <a:rPr lang="en-US" dirty="0" smtClean="0">
                <a:hlinkClick r:id="rId2"/>
              </a:rPr>
              <a:t>tutorial.html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b="1" dirty="0">
                <a:solidFill>
                  <a:srgbClr val="800000"/>
                </a:solidFill>
              </a:rPr>
              <a:t>Pig Latin Reference Manual 2</a:t>
            </a:r>
          </a:p>
          <a:p>
            <a:pPr lvl="1"/>
            <a:r>
              <a:rPr lang="en-US" dirty="0">
                <a:hlinkClick r:id="rId3"/>
              </a:rPr>
              <a:t>http://pig.apache.org/docs/r0.7.0/</a:t>
            </a:r>
            <a:r>
              <a:rPr lang="en-US" dirty="0" smtClean="0">
                <a:hlinkClick r:id="rId3"/>
              </a:rPr>
              <a:t>piglatin_ref1.</a:t>
            </a:r>
            <a:r>
              <a:rPr lang="en-US" dirty="0">
                <a:hlinkClick r:id="rId3"/>
              </a:rPr>
              <a:t>html</a:t>
            </a:r>
            <a:endParaRPr lang="en-US" dirty="0"/>
          </a:p>
          <a:p>
            <a:pPr lvl="1"/>
            <a:endParaRPr lang="en-US" dirty="0"/>
          </a:p>
          <a:p>
            <a:r>
              <a:rPr lang="en-US" b="1" dirty="0" smtClean="0">
                <a:solidFill>
                  <a:srgbClr val="800000"/>
                </a:solidFill>
              </a:rPr>
              <a:t>Pig Latin Reference Manual 2</a:t>
            </a:r>
          </a:p>
          <a:p>
            <a:pPr lvl="1"/>
            <a:r>
              <a:rPr lang="en-US" dirty="0">
                <a:hlinkClick r:id="rId3"/>
              </a:rPr>
              <a:t>http://pig.apache.org/docs/r0.7.0/piglatin_ref2.</a:t>
            </a:r>
            <a:r>
              <a:rPr lang="en-US" dirty="0" smtClean="0">
                <a:hlinkClick r:id="rId3"/>
              </a:rPr>
              <a:t>html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b="1" dirty="0" err="1" smtClean="0">
                <a:solidFill>
                  <a:srgbClr val="800000"/>
                </a:solidFill>
              </a:rPr>
              <a:t>PigMix</a:t>
            </a:r>
            <a:r>
              <a:rPr lang="en-US" b="1" dirty="0" smtClean="0">
                <a:solidFill>
                  <a:srgbClr val="800000"/>
                </a:solidFill>
              </a:rPr>
              <a:t> Queries</a:t>
            </a:r>
          </a:p>
          <a:p>
            <a:pPr lvl="1"/>
            <a:r>
              <a:rPr lang="en-US" dirty="0">
                <a:hlinkClick r:id="rId4"/>
              </a:rPr>
              <a:t>https://cwiki.apache.org/PIG/</a:t>
            </a:r>
            <a:r>
              <a:rPr lang="en-US" dirty="0" smtClean="0">
                <a:hlinkClick r:id="rId4"/>
              </a:rPr>
              <a:t>pigmix.html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64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Pig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 l="18000" r="18000"/>
          <a:stretch>
            <a:fillRect/>
          </a:stretch>
        </p:blipFill>
        <p:spPr>
          <a:xfrm>
            <a:off x="7128895" y="346070"/>
            <a:ext cx="1116580" cy="1163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249" y="1898664"/>
            <a:ext cx="4253501" cy="425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00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Query Languages for Hadoop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625" y="2466211"/>
            <a:ext cx="7804707" cy="3754427"/>
          </a:xfrm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Java: </a:t>
            </a:r>
            <a:r>
              <a:rPr lang="en-US" dirty="0" smtClean="0"/>
              <a:t>Hadoop’s Native Language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Pig: </a:t>
            </a:r>
            <a:r>
              <a:rPr lang="en-US" dirty="0" smtClean="0"/>
              <a:t>Query and Workflow Language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Hive: </a:t>
            </a:r>
            <a:r>
              <a:rPr lang="en-US" dirty="0" smtClean="0"/>
              <a:t>SQL-Based Language</a:t>
            </a:r>
          </a:p>
          <a:p>
            <a:r>
              <a:rPr lang="en-US" b="1" dirty="0" err="1" smtClean="0">
                <a:solidFill>
                  <a:srgbClr val="800000"/>
                </a:solidFill>
              </a:rPr>
              <a:t>HBase</a:t>
            </a:r>
            <a:r>
              <a:rPr lang="en-US" b="1" dirty="0" smtClean="0">
                <a:solidFill>
                  <a:srgbClr val="800000"/>
                </a:solidFill>
              </a:rPr>
              <a:t>: </a:t>
            </a:r>
            <a:r>
              <a:rPr lang="en-US" dirty="0" smtClean="0"/>
              <a:t>Column-oriented Database for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854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Java is Hadoop’s Native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056" y="1826328"/>
            <a:ext cx="8139330" cy="4347958"/>
          </a:xfrm>
        </p:spPr>
        <p:txBody>
          <a:bodyPr/>
          <a:lstStyle/>
          <a:p>
            <a:r>
              <a:rPr lang="en-US" dirty="0" smtClean="0"/>
              <a:t>Hadoop itself is written in Java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Provided Java APIs</a:t>
            </a:r>
          </a:p>
          <a:p>
            <a:pPr lvl="1"/>
            <a:r>
              <a:rPr lang="en-US" dirty="0" smtClean="0"/>
              <a:t>For mappers, reducers, combiners, </a:t>
            </a:r>
            <a:r>
              <a:rPr lang="en-US" dirty="0" err="1" smtClean="0"/>
              <a:t>partitioners</a:t>
            </a:r>
            <a:endParaRPr lang="en-US" dirty="0" smtClean="0"/>
          </a:p>
          <a:p>
            <a:pPr lvl="1"/>
            <a:r>
              <a:rPr lang="en-US" dirty="0" smtClean="0"/>
              <a:t>Input and output formats</a:t>
            </a:r>
            <a:endParaRPr lang="en-US" dirty="0"/>
          </a:p>
          <a:p>
            <a:r>
              <a:rPr lang="en-US" dirty="0" smtClean="0"/>
              <a:t>Other languages, e.g., Pig or Hive, convert their queries to Java </a:t>
            </a:r>
            <a:r>
              <a:rPr lang="en-US" dirty="0" err="1" smtClean="0"/>
              <a:t>MapReduce</a:t>
            </a:r>
            <a:r>
              <a:rPr lang="en-US" dirty="0" smtClean="0"/>
              <a:t> code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169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Abstraction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Pentagon 4"/>
          <p:cNvSpPr/>
          <p:nvPr/>
        </p:nvSpPr>
        <p:spPr>
          <a:xfrm>
            <a:off x="2663243" y="4867116"/>
            <a:ext cx="1684540" cy="611867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Java</a:t>
            </a:r>
            <a:endParaRPr lang="en-US" dirty="0"/>
          </a:p>
        </p:txBody>
      </p:sp>
      <p:sp>
        <p:nvSpPr>
          <p:cNvPr id="6" name="Pentagon 5"/>
          <p:cNvSpPr/>
          <p:nvPr/>
        </p:nvSpPr>
        <p:spPr>
          <a:xfrm>
            <a:off x="2663243" y="3999739"/>
            <a:ext cx="1684540" cy="611867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Pig</a:t>
            </a:r>
            <a:endParaRPr lang="en-US" dirty="0"/>
          </a:p>
        </p:txBody>
      </p:sp>
      <p:sp>
        <p:nvSpPr>
          <p:cNvPr id="7" name="Pentagon 6"/>
          <p:cNvSpPr/>
          <p:nvPr/>
        </p:nvSpPr>
        <p:spPr>
          <a:xfrm>
            <a:off x="2663243" y="3132362"/>
            <a:ext cx="1684540" cy="611867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Hive</a:t>
            </a:r>
            <a:endParaRPr lang="en-US" dirty="0"/>
          </a:p>
        </p:txBody>
      </p:sp>
      <p:sp>
        <p:nvSpPr>
          <p:cNvPr id="8" name="Pentagon 7"/>
          <p:cNvSpPr/>
          <p:nvPr/>
        </p:nvSpPr>
        <p:spPr>
          <a:xfrm>
            <a:off x="2663243" y="2283526"/>
            <a:ext cx="1684540" cy="611867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HBase</a:t>
            </a:r>
            <a:endParaRPr lang="en-US" dirty="0"/>
          </a:p>
        </p:txBody>
      </p:sp>
      <p:sp>
        <p:nvSpPr>
          <p:cNvPr id="9" name="Up Arrow 8"/>
          <p:cNvSpPr/>
          <p:nvPr/>
        </p:nvSpPr>
        <p:spPr>
          <a:xfrm>
            <a:off x="2076546" y="2428922"/>
            <a:ext cx="417164" cy="2929542"/>
          </a:xfrm>
          <a:prstGeom prst="upArrow">
            <a:avLst/>
          </a:prstGeom>
          <a:solidFill>
            <a:srgbClr val="F9FF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4761" y="5035298"/>
            <a:ext cx="14212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More Hadoop</a:t>
            </a:r>
          </a:p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visible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0399" y="2335258"/>
            <a:ext cx="13310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Less Hadoop</a:t>
            </a:r>
          </a:p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visible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4208728" y="4867117"/>
            <a:ext cx="2419552" cy="611867"/>
          </a:xfrm>
          <a:prstGeom prst="chevron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800000"/>
                </a:solidFill>
              </a:rPr>
              <a:t>Write map-reduce functions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4208728" y="3999739"/>
            <a:ext cx="2419552" cy="611867"/>
          </a:xfrm>
          <a:prstGeom prst="chevron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800000"/>
                </a:solidFill>
              </a:rPr>
              <a:t>Query and workflow language</a:t>
            </a:r>
            <a:endParaRPr lang="en-US" sz="1400" dirty="0">
              <a:solidFill>
                <a:srgbClr val="800000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4208728" y="3132362"/>
            <a:ext cx="2419552" cy="611867"/>
          </a:xfrm>
          <a:prstGeom prst="chevron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800000"/>
                </a:solidFill>
              </a:rPr>
              <a:t>SQL-Like language</a:t>
            </a:r>
            <a:endParaRPr lang="en-US" sz="1400" dirty="0">
              <a:solidFill>
                <a:srgbClr val="800000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4208728" y="2283526"/>
            <a:ext cx="2419552" cy="611867"/>
          </a:xfrm>
          <a:prstGeom prst="chevron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800000"/>
                </a:solidFill>
              </a:rPr>
              <a:t>Queries against tables</a:t>
            </a:r>
            <a:endParaRPr lang="en-US" sz="1400" dirty="0">
              <a:solidFill>
                <a:srgbClr val="800000"/>
              </a:solidFill>
            </a:endParaRPr>
          </a:p>
        </p:txBody>
      </p:sp>
      <p:sp>
        <p:nvSpPr>
          <p:cNvPr id="17" name="Up Arrow 16"/>
          <p:cNvSpPr/>
          <p:nvPr/>
        </p:nvSpPr>
        <p:spPr>
          <a:xfrm>
            <a:off x="6771408" y="2428922"/>
            <a:ext cx="417164" cy="2929542"/>
          </a:xfrm>
          <a:prstGeom prst="upArrow">
            <a:avLst/>
          </a:prstGeom>
          <a:solidFill>
            <a:srgbClr val="F9FF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047000" y="5037328"/>
            <a:ext cx="18154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More map-reduce view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88572" y="2283526"/>
            <a:ext cx="181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More DB view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319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496" y="485192"/>
            <a:ext cx="1921297" cy="710724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Java</a:t>
            </a:r>
            <a:br>
              <a:rPr lang="en-US" sz="3200" b="1" dirty="0" smtClean="0"/>
            </a:br>
            <a:r>
              <a:rPr lang="en-US" sz="3200" b="1" dirty="0" smtClean="0"/>
              <a:t>Example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 descr="mapredu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638" y="332381"/>
            <a:ext cx="6849139" cy="624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0280" y="1001234"/>
            <a:ext cx="6285269" cy="1826327"/>
          </a:xfrm>
          <a:prstGeom prst="rect">
            <a:avLst/>
          </a:prstGeom>
          <a:noFill/>
          <a:ln w="12700">
            <a:solidFill>
              <a:srgbClr val="3366FF"/>
            </a:solidFill>
            <a:prstDash val="dash"/>
          </a:ln>
          <a:effectLst/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10280" y="2901729"/>
            <a:ext cx="6285269" cy="1209257"/>
          </a:xfrm>
          <a:prstGeom prst="rect">
            <a:avLst/>
          </a:prstGeom>
          <a:noFill/>
          <a:ln w="12700">
            <a:solidFill>
              <a:srgbClr val="3366FF"/>
            </a:solidFill>
            <a:prstDash val="dash"/>
          </a:ln>
          <a:effectLst/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10280" y="4148070"/>
            <a:ext cx="6285269" cy="2044757"/>
          </a:xfrm>
          <a:prstGeom prst="rect">
            <a:avLst/>
          </a:prstGeom>
          <a:noFill/>
          <a:ln w="12700">
            <a:solidFill>
              <a:srgbClr val="3366FF"/>
            </a:solidFill>
            <a:prstDash val="dash"/>
          </a:ln>
          <a:effectLst/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cxnSp>
        <p:nvCxnSpPr>
          <p:cNvPr id="10" name="Straight Arrow Connector 9"/>
          <p:cNvCxnSpPr>
            <a:endCxn id="6" idx="1"/>
          </p:cNvCxnSpPr>
          <p:nvPr/>
        </p:nvCxnSpPr>
        <p:spPr>
          <a:xfrm flipV="1">
            <a:off x="1640845" y="1914398"/>
            <a:ext cx="769435" cy="227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640845" y="3531568"/>
            <a:ext cx="769435" cy="227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640845" y="5102385"/>
            <a:ext cx="769435" cy="227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93614" y="1908265"/>
            <a:ext cx="615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map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3834" y="3527681"/>
            <a:ext cx="833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reduce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6709" y="5102385"/>
            <a:ext cx="107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Job conf.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517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2" y="2895578"/>
            <a:ext cx="7345362" cy="133985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Apache Pig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48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" y="1826163"/>
            <a:ext cx="7345363" cy="3931920"/>
          </a:xfrm>
        </p:spPr>
        <p:txBody>
          <a:bodyPr/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A platform for analyzing large data sets that consists of a high-level language for </a:t>
            </a:r>
            <a:r>
              <a:rPr lang="en-US" b="1" dirty="0"/>
              <a:t>expressing</a:t>
            </a:r>
            <a:r>
              <a:rPr lang="en-US" dirty="0"/>
              <a:t> data analysis programs.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Compiles down to </a:t>
            </a:r>
            <a:r>
              <a:rPr lang="en-US" dirty="0" err="1"/>
              <a:t>MapReduce</a:t>
            </a:r>
            <a:r>
              <a:rPr lang="en-US" dirty="0"/>
              <a:t> jobs 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Developed by Yahoo!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Open-source language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 l="18000" r="18000"/>
          <a:stretch>
            <a:fillRect/>
          </a:stretch>
        </p:blipFill>
        <p:spPr>
          <a:xfrm>
            <a:off x="6824880" y="3695700"/>
            <a:ext cx="1682496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0027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Language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33388" y="2222114"/>
            <a:ext cx="8104566" cy="3062185"/>
          </a:xfrm>
          <a:prstGeom prst="rect">
            <a:avLst/>
          </a:prstGeom>
          <a:solidFill>
            <a:srgbClr val="FFFFE9"/>
          </a:solidFill>
          <a:ln>
            <a:solidFill>
              <a:schemeClr val="tx1"/>
            </a:solidFill>
          </a:ln>
          <a:effectLst/>
        </p:spPr>
        <p:txBody>
          <a:bodyPr lIns="90000" tIns="7927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83000"/>
              </a:lnSpc>
            </a:pPr>
            <a:r>
              <a:rPr lang="en-US" sz="1400" dirty="0">
                <a:latin typeface="Courier New" charset="0"/>
                <a:cs typeface="Courier New" charset="0"/>
              </a:rPr>
              <a:t>raw =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LOAD</a:t>
            </a:r>
            <a:r>
              <a:rPr lang="en-US" sz="1400" dirty="0">
                <a:latin typeface="Courier New" charset="0"/>
                <a:cs typeface="Courier New" charset="0"/>
              </a:rPr>
              <a:t> '</a:t>
            </a:r>
            <a:r>
              <a:rPr lang="en-US" sz="1400" dirty="0" err="1">
                <a:latin typeface="Courier New" charset="0"/>
                <a:cs typeface="Courier New" charset="0"/>
              </a:rPr>
              <a:t>excite.log</a:t>
            </a:r>
            <a:r>
              <a:rPr lang="en-US" sz="1400" dirty="0">
                <a:latin typeface="Courier New" charset="0"/>
                <a:cs typeface="Courier New" charset="0"/>
              </a:rPr>
              <a:t>'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USING</a:t>
            </a:r>
            <a:r>
              <a:rPr lang="en-US" sz="1400" dirty="0"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ourier New" charset="0"/>
                <a:cs typeface="Courier New" charset="0"/>
              </a:rPr>
              <a:t>PigStorage</a:t>
            </a:r>
            <a:r>
              <a:rPr lang="en-US" sz="1400" dirty="0">
                <a:latin typeface="Courier New" charset="0"/>
                <a:cs typeface="Courier New" charset="0"/>
              </a:rPr>
              <a:t>('\t') </a:t>
            </a:r>
            <a:r>
              <a:rPr lang="en-US" sz="1400" i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AS (user, </a:t>
            </a:r>
            <a:r>
              <a:rPr lang="en-US" sz="1400" i="1" dirty="0" smtClean="0">
                <a:solidFill>
                  <a:srgbClr val="800000"/>
                </a:solidFill>
                <a:latin typeface="Courier New" charset="0"/>
                <a:cs typeface="Courier New" charset="0"/>
              </a:rPr>
              <a:t>id, time, </a:t>
            </a:r>
            <a:r>
              <a:rPr lang="en-US" sz="1400" i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query)</a:t>
            </a:r>
            <a:r>
              <a:rPr lang="en-US" sz="1400" dirty="0">
                <a:latin typeface="Courier New" charset="0"/>
                <a:cs typeface="Courier New" charset="0"/>
              </a:rPr>
              <a:t>;</a:t>
            </a:r>
          </a:p>
          <a:p>
            <a:pPr>
              <a:lnSpc>
                <a:spcPct val="83000"/>
              </a:lnSpc>
            </a:pPr>
            <a:endParaRPr lang="en-US" sz="1400" dirty="0">
              <a:latin typeface="Courier New" charset="0"/>
              <a:cs typeface="Courier New" charset="0"/>
            </a:endParaRPr>
          </a:p>
          <a:p>
            <a:pPr>
              <a:lnSpc>
                <a:spcPct val="83000"/>
              </a:lnSpc>
            </a:pPr>
            <a:r>
              <a:rPr lang="en-US" sz="1400" dirty="0">
                <a:latin typeface="Courier New" charset="0"/>
                <a:cs typeface="Courier New" charset="0"/>
              </a:rPr>
              <a:t>clean1 =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FILTER</a:t>
            </a:r>
            <a:r>
              <a:rPr lang="en-US" sz="1400" dirty="0">
                <a:latin typeface="Courier New" charset="0"/>
                <a:cs typeface="Courier New" charset="0"/>
              </a:rPr>
              <a:t> raw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BY</a:t>
            </a:r>
            <a:r>
              <a:rPr lang="en-US" sz="1400" dirty="0">
                <a:latin typeface="Courier New" charset="0"/>
                <a:cs typeface="Courier New" charset="0"/>
              </a:rPr>
              <a:t> </a:t>
            </a:r>
            <a:r>
              <a:rPr lang="en-US" sz="1400" dirty="0" smtClean="0">
                <a:latin typeface="Courier New" charset="0"/>
                <a:cs typeface="Courier New" charset="0"/>
              </a:rPr>
              <a:t>id &gt; 20 </a:t>
            </a:r>
            <a:r>
              <a:rPr lang="en-US" sz="1400" dirty="0">
                <a:latin typeface="Courier New" charset="0"/>
                <a:cs typeface="Courier New" charset="0"/>
              </a:rPr>
              <a:t>AND </a:t>
            </a:r>
            <a:r>
              <a:rPr lang="en-US" sz="1400" dirty="0" smtClean="0">
                <a:latin typeface="Courier New" charset="0"/>
                <a:cs typeface="Courier New" charset="0"/>
              </a:rPr>
              <a:t>id </a:t>
            </a:r>
            <a:r>
              <a:rPr lang="en-US" sz="1400" dirty="0">
                <a:latin typeface="Courier New" charset="0"/>
                <a:cs typeface="Courier New" charset="0"/>
              </a:rPr>
              <a:t>&lt; </a:t>
            </a:r>
            <a:r>
              <a:rPr lang="en-US" sz="1400" dirty="0" smtClean="0">
                <a:latin typeface="Courier New" charset="0"/>
                <a:cs typeface="Courier New" charset="0"/>
              </a:rPr>
              <a:t>100;</a:t>
            </a:r>
            <a:endParaRPr lang="en-US" sz="1400" dirty="0">
              <a:latin typeface="Courier New" charset="0"/>
              <a:cs typeface="Courier New" charset="0"/>
            </a:endParaRPr>
          </a:p>
          <a:p>
            <a:pPr>
              <a:lnSpc>
                <a:spcPct val="83000"/>
              </a:lnSpc>
            </a:pPr>
            <a:endParaRPr lang="en-US" sz="1400" dirty="0">
              <a:latin typeface="Courier New" charset="0"/>
              <a:cs typeface="Courier New" charset="0"/>
            </a:endParaRPr>
          </a:p>
          <a:p>
            <a:pPr>
              <a:lnSpc>
                <a:spcPct val="83000"/>
              </a:lnSpc>
            </a:pPr>
            <a:r>
              <a:rPr lang="en-US" sz="1400" dirty="0">
                <a:latin typeface="Courier New" charset="0"/>
                <a:cs typeface="Courier New" charset="0"/>
              </a:rPr>
              <a:t>clean2 =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FOREACH</a:t>
            </a:r>
            <a:r>
              <a:rPr lang="en-US" sz="1400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>
                <a:latin typeface="Courier New" charset="0"/>
                <a:cs typeface="Courier New" charset="0"/>
              </a:rPr>
              <a:t>clean1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GENERATE</a:t>
            </a:r>
          </a:p>
          <a:p>
            <a:pPr>
              <a:lnSpc>
                <a:spcPct val="83000"/>
              </a:lnSpc>
            </a:pPr>
            <a:r>
              <a:rPr lang="en-US" sz="1400" dirty="0">
                <a:latin typeface="Courier New" charset="0"/>
                <a:cs typeface="Courier New" charset="0"/>
              </a:rPr>
              <a:t>	</a:t>
            </a:r>
            <a:r>
              <a:rPr lang="en-US" sz="1400" dirty="0" smtClean="0">
                <a:latin typeface="Courier New" charset="0"/>
                <a:cs typeface="Courier New" charset="0"/>
              </a:rPr>
              <a:t>      user</a:t>
            </a:r>
            <a:r>
              <a:rPr lang="en-US" sz="1400" dirty="0">
                <a:latin typeface="Courier New" charset="0"/>
                <a:cs typeface="Courier New" charset="0"/>
              </a:rPr>
              <a:t>, time,</a:t>
            </a:r>
          </a:p>
          <a:p>
            <a:pPr>
              <a:lnSpc>
                <a:spcPct val="83000"/>
              </a:lnSpc>
            </a:pPr>
            <a:r>
              <a:rPr lang="en-US" sz="1400" dirty="0">
                <a:latin typeface="Courier New" charset="0"/>
                <a:cs typeface="Courier New" charset="0"/>
              </a:rPr>
              <a:t>	</a:t>
            </a:r>
            <a:r>
              <a:rPr lang="en-US" sz="1400" dirty="0" smtClean="0">
                <a:latin typeface="Courier New" charset="0"/>
                <a:cs typeface="Courier New" charset="0"/>
              </a:rPr>
              <a:t>      </a:t>
            </a:r>
            <a:r>
              <a:rPr lang="en-US" sz="1400" dirty="0" err="1" smtClean="0">
                <a:latin typeface="Courier New" charset="0"/>
                <a:cs typeface="Courier New" charset="0"/>
              </a:rPr>
              <a:t>org.apache.pig.tutorial.sanitze</a:t>
            </a:r>
            <a:r>
              <a:rPr lang="en-US" sz="1400" dirty="0">
                <a:latin typeface="Courier New" charset="0"/>
                <a:cs typeface="Courier New" charset="0"/>
              </a:rPr>
              <a:t>(query) as query;</a:t>
            </a:r>
          </a:p>
          <a:p>
            <a:pPr>
              <a:lnSpc>
                <a:spcPct val="83000"/>
              </a:lnSpc>
            </a:pPr>
            <a:endParaRPr lang="en-US" sz="1400" dirty="0">
              <a:latin typeface="Courier New" charset="0"/>
              <a:cs typeface="Courier New" charset="0"/>
            </a:endParaRPr>
          </a:p>
          <a:p>
            <a:pPr>
              <a:lnSpc>
                <a:spcPct val="83000"/>
              </a:lnSpc>
            </a:pPr>
            <a:r>
              <a:rPr lang="en-US" sz="1400" dirty="0" err="1">
                <a:latin typeface="Courier New" charset="0"/>
                <a:cs typeface="Courier New" charset="0"/>
              </a:rPr>
              <a:t>user_groups</a:t>
            </a:r>
            <a:r>
              <a:rPr lang="en-US" sz="1400" dirty="0">
                <a:latin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GROUP</a:t>
            </a:r>
            <a:r>
              <a:rPr lang="en-US" sz="1400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>
                <a:latin typeface="Courier New" charset="0"/>
                <a:cs typeface="Courier New" charset="0"/>
              </a:rPr>
              <a:t>clean2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BY</a:t>
            </a:r>
            <a:r>
              <a:rPr lang="en-US" sz="1400" dirty="0">
                <a:latin typeface="Courier New" charset="0"/>
                <a:cs typeface="Courier New" charset="0"/>
              </a:rPr>
              <a:t> (user, query);</a:t>
            </a:r>
          </a:p>
          <a:p>
            <a:pPr>
              <a:lnSpc>
                <a:spcPct val="83000"/>
              </a:lnSpc>
            </a:pPr>
            <a:endParaRPr lang="en-US" sz="1400" dirty="0">
              <a:latin typeface="Courier New" charset="0"/>
              <a:cs typeface="Courier New" charset="0"/>
            </a:endParaRPr>
          </a:p>
          <a:p>
            <a:pPr>
              <a:lnSpc>
                <a:spcPct val="83000"/>
              </a:lnSpc>
            </a:pPr>
            <a:r>
              <a:rPr lang="en-US" sz="1400" dirty="0" err="1">
                <a:latin typeface="Courier New" charset="0"/>
                <a:cs typeface="Courier New" charset="0"/>
              </a:rPr>
              <a:t>user_query_counts</a:t>
            </a:r>
            <a:r>
              <a:rPr lang="en-US" sz="1400" dirty="0">
                <a:latin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FOREACH</a:t>
            </a:r>
            <a:r>
              <a:rPr lang="en-US" sz="1400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latin typeface="Courier New" charset="0"/>
                <a:cs typeface="Courier New" charset="0"/>
              </a:rPr>
              <a:t>user_groups</a:t>
            </a:r>
            <a:endParaRPr lang="en-US" sz="1400" dirty="0">
              <a:latin typeface="Courier New" charset="0"/>
              <a:cs typeface="Courier New" charset="0"/>
            </a:endParaRPr>
          </a:p>
          <a:p>
            <a:pPr>
              <a:lnSpc>
                <a:spcPct val="83000"/>
              </a:lnSpc>
            </a:pPr>
            <a:r>
              <a:rPr lang="en-US" sz="1400" dirty="0">
                <a:latin typeface="Courier New" charset="0"/>
                <a:cs typeface="Courier New" charset="0"/>
              </a:rPr>
              <a:t>	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GENERATE</a:t>
            </a:r>
            <a:r>
              <a:rPr lang="en-US" sz="1400" dirty="0">
                <a:latin typeface="Courier New" charset="0"/>
                <a:cs typeface="Courier New" charset="0"/>
              </a:rPr>
              <a:t> </a:t>
            </a:r>
            <a:r>
              <a:rPr lang="en-US" sz="1400" dirty="0" smtClean="0">
                <a:latin typeface="Courier New" charset="0"/>
                <a:cs typeface="Courier New" charset="0"/>
              </a:rPr>
              <a:t>group, </a:t>
            </a:r>
            <a:r>
              <a:rPr lang="en-US" sz="1400" dirty="0">
                <a:latin typeface="Courier New" charset="0"/>
                <a:cs typeface="Courier New" charset="0"/>
              </a:rPr>
              <a:t>COUNT(clean2), MIN(clean2.time), MAX(clean2.time);</a:t>
            </a:r>
          </a:p>
          <a:p>
            <a:pPr>
              <a:lnSpc>
                <a:spcPct val="83000"/>
              </a:lnSpc>
            </a:pPr>
            <a:endParaRPr lang="en-US" sz="1400" dirty="0">
              <a:latin typeface="Courier New" charset="0"/>
              <a:cs typeface="Courier New" charset="0"/>
            </a:endParaRPr>
          </a:p>
          <a:p>
            <a:pPr>
              <a:lnSpc>
                <a:spcPct val="83000"/>
              </a:lnSpc>
            </a:pP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STORE</a:t>
            </a:r>
            <a:r>
              <a:rPr lang="en-US" sz="1400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latin typeface="Courier New" charset="0"/>
                <a:cs typeface="Courier New" charset="0"/>
              </a:rPr>
              <a:t>user_query_counts</a:t>
            </a:r>
            <a:r>
              <a:rPr lang="en-US" sz="1400" dirty="0">
                <a:latin typeface="Courier New" charset="0"/>
                <a:cs typeface="Courier New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INTO</a:t>
            </a:r>
            <a:r>
              <a:rPr lang="en-US" sz="1400" dirty="0">
                <a:latin typeface="Courier New" charset="0"/>
                <a:cs typeface="Courier New" charset="0"/>
              </a:rPr>
              <a:t> '</a:t>
            </a:r>
            <a:r>
              <a:rPr lang="en-US" sz="1400" dirty="0" err="1">
                <a:latin typeface="Courier New" charset="0"/>
                <a:cs typeface="Courier New" charset="0"/>
              </a:rPr>
              <a:t>uq_counts.csv</a:t>
            </a:r>
            <a:r>
              <a:rPr lang="en-US" sz="1400" dirty="0">
                <a:latin typeface="Courier New" charset="0"/>
                <a:cs typeface="Courier New" charset="0"/>
              </a:rPr>
              <a:t>'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USING</a:t>
            </a:r>
            <a:r>
              <a:rPr lang="en-US" sz="1400" dirty="0"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ourier New" charset="0"/>
                <a:cs typeface="Courier New" charset="0"/>
              </a:rPr>
              <a:t>PigStorage</a:t>
            </a:r>
            <a:r>
              <a:rPr lang="en-US" sz="1400" dirty="0">
                <a:latin typeface="Courier New" charset="0"/>
                <a:cs typeface="Courier New" charset="0"/>
              </a:rPr>
              <a:t>(',');</a:t>
            </a:r>
          </a:p>
          <a:p>
            <a:pPr>
              <a:lnSpc>
                <a:spcPct val="83000"/>
              </a:lnSpc>
            </a:pPr>
            <a:endParaRPr lang="en-US" sz="1400" dirty="0">
              <a:latin typeface="Courier New" charset="0"/>
              <a:cs typeface="Courier New" charset="0"/>
            </a:endParaRPr>
          </a:p>
          <a:p>
            <a:pPr>
              <a:lnSpc>
                <a:spcPct val="83000"/>
              </a:lnSpc>
            </a:pPr>
            <a:endParaRPr lang="en-US" sz="1400" dirty="0">
              <a:latin typeface="Courier New" charset="0"/>
              <a:cs typeface="Courier New" charset="0"/>
            </a:endParaRPr>
          </a:p>
          <a:p>
            <a:pPr>
              <a:lnSpc>
                <a:spcPct val="83000"/>
              </a:lnSpc>
            </a:pPr>
            <a:endParaRPr lang="en-US" sz="1400" dirty="0">
              <a:latin typeface="Courier New" charset="0"/>
              <a:cs typeface="Courier New" charset="0"/>
            </a:endParaRPr>
          </a:p>
          <a:p>
            <a:pPr>
              <a:lnSpc>
                <a:spcPct val="83000"/>
              </a:lnSpc>
            </a:pPr>
            <a:endParaRPr lang="en-US" sz="1400" dirty="0">
              <a:latin typeface="Courier New" charset="0"/>
              <a:cs typeface="Courier New" charset="0"/>
            </a:endParaRPr>
          </a:p>
          <a:p>
            <a:pPr>
              <a:lnSpc>
                <a:spcPct val="83000"/>
              </a:lnSpc>
            </a:pPr>
            <a:endParaRPr lang="en-US" sz="1400" dirty="0">
              <a:latin typeface="Courier New" charset="0"/>
              <a:cs typeface="Courier New" charset="0"/>
            </a:endParaRPr>
          </a:p>
          <a:p>
            <a:pPr>
              <a:lnSpc>
                <a:spcPct val="83000"/>
              </a:lnSpc>
            </a:pPr>
            <a:endParaRPr lang="en-US" sz="1400" dirty="0">
              <a:latin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272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1050</TotalTime>
  <Words>1273</Words>
  <Application>Microsoft Macintosh PowerPoint</Application>
  <PresentationFormat>On-screen Show (4:3)</PresentationFormat>
  <Paragraphs>277</Paragraphs>
  <Slides>28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Capital</vt:lpstr>
      <vt:lpstr>PowerPoint Presentation</vt:lpstr>
      <vt:lpstr>Hadoop Ecosystem</vt:lpstr>
      <vt:lpstr>Query Languages for Hadoop</vt:lpstr>
      <vt:lpstr>Java is Hadoop’s Native Language</vt:lpstr>
      <vt:lpstr>Levels of Abstraction</vt:lpstr>
      <vt:lpstr>Java Example</vt:lpstr>
      <vt:lpstr>Apache Pig</vt:lpstr>
      <vt:lpstr>What is Pig</vt:lpstr>
      <vt:lpstr>High-Level Language</vt:lpstr>
      <vt:lpstr>Pig Components</vt:lpstr>
      <vt:lpstr>Why Pig?...Abstraction!</vt:lpstr>
      <vt:lpstr>Example I: More Details</vt:lpstr>
      <vt:lpstr>Pig: Language Features</vt:lpstr>
      <vt:lpstr>Example 2</vt:lpstr>
      <vt:lpstr>Example 3: Re-partition Join</vt:lpstr>
      <vt:lpstr>Example 4: Replicated Join</vt:lpstr>
      <vt:lpstr>Example 5: Multiple Outputs</vt:lpstr>
      <vt:lpstr>Run independent jobs in parallel</vt:lpstr>
      <vt:lpstr>Pig Latin: CoGroup</vt:lpstr>
      <vt:lpstr>Pig Latin vs. SQL</vt:lpstr>
      <vt:lpstr>Pig Latin vs. SQL</vt:lpstr>
      <vt:lpstr>Pig Compilation</vt:lpstr>
      <vt:lpstr>Logic Plan</vt:lpstr>
      <vt:lpstr>Physical Plan</vt:lpstr>
      <vt:lpstr>Generation of Physical Plans</vt:lpstr>
      <vt:lpstr>Java vs. Pig</vt:lpstr>
      <vt:lpstr>Pig References</vt:lpstr>
      <vt:lpstr>Apache Pig </vt:lpstr>
    </vt:vector>
  </TitlesOfParts>
  <Company>WPI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Eltabakh</dc:creator>
  <cp:lastModifiedBy>Mohamed Eltabakh</cp:lastModifiedBy>
  <cp:revision>254</cp:revision>
  <dcterms:created xsi:type="dcterms:W3CDTF">2013-01-13T20:33:29Z</dcterms:created>
  <dcterms:modified xsi:type="dcterms:W3CDTF">2015-02-06T01:34:21Z</dcterms:modified>
</cp:coreProperties>
</file>