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2" r:id="rId1"/>
  </p:sldMasterIdLst>
  <p:notesMasterIdLst>
    <p:notesMasterId r:id="rId22"/>
  </p:notesMasterIdLst>
  <p:handoutMasterIdLst>
    <p:handoutMasterId r:id="rId23"/>
  </p:handoutMasterIdLst>
  <p:sldIdLst>
    <p:sldId id="256" r:id="rId2"/>
    <p:sldId id="304" r:id="rId3"/>
    <p:sldId id="305" r:id="rId4"/>
    <p:sldId id="306" r:id="rId5"/>
    <p:sldId id="307" r:id="rId6"/>
    <p:sldId id="308" r:id="rId7"/>
    <p:sldId id="309" r:id="rId8"/>
    <p:sldId id="310" r:id="rId9"/>
    <p:sldId id="319" r:id="rId10"/>
    <p:sldId id="320" r:id="rId11"/>
    <p:sldId id="321" r:id="rId12"/>
    <p:sldId id="322" r:id="rId13"/>
    <p:sldId id="311" r:id="rId14"/>
    <p:sldId id="312" r:id="rId15"/>
    <p:sldId id="313" r:id="rId16"/>
    <p:sldId id="314" r:id="rId17"/>
    <p:sldId id="315" r:id="rId18"/>
    <p:sldId id="316" r:id="rId19"/>
    <p:sldId id="317" r:id="rId20"/>
    <p:sldId id="318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FFB9"/>
    <a:srgbClr val="FFFF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47" d="100"/>
          <a:sy n="147" d="100"/>
        </p:scale>
        <p:origin x="-157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handoutMaster" Target="handoutMasters/handout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D9761D-1F95-3B4C-BE9C-CDD1389A8812}" type="datetimeFigureOut">
              <a:rPr lang="en-US" smtClean="0"/>
              <a:t>4/7/15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ADCD51-711A-044D-9B2C-C47F74A9A1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8955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95A596-FA52-0448-9C24-EA3FEFB30C0E}" type="datetimeFigureOut">
              <a:rPr lang="en-US" smtClean="0"/>
              <a:t>4/7/15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4C5791-7364-9E4F-986D-297FD347B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19940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8" name="Rectangle 7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62843" y="457200"/>
              <a:ext cx="7982712" cy="25786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3741" y="6122894"/>
            <a:ext cx="2133600" cy="259317"/>
          </a:xfrm>
        </p:spPr>
        <p:txBody>
          <a:bodyPr/>
          <a:lstStyle/>
          <a:p>
            <a:fld id="{CF164A81-75B2-194C-A843-C64EC5C16B31}" type="datetime1">
              <a:rPr lang="en-US" smtClean="0"/>
              <a:t>4/7/15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2894"/>
            <a:ext cx="2895600" cy="25781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91000" y="6122894"/>
            <a:ext cx="762000" cy="271463"/>
          </a:xfrm>
        </p:spPr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182880" y="173699"/>
                <a:ext cx="8778240" cy="6510602"/>
                <a:chOff x="182880" y="173699"/>
                <a:chExt cx="8778240" cy="6510602"/>
              </a:xfrm>
            </p:grpSpPr>
            <p:sp>
              <p:nvSpPr>
                <p:cNvPr id="29" name="Rectangle 28"/>
                <p:cNvSpPr/>
                <p:nvPr/>
              </p:nvSpPr>
              <p:spPr>
                <a:xfrm>
                  <a:off x="182880" y="173699"/>
                  <a:ext cx="8778240" cy="6510602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noFill/>
                </a:ln>
                <a:effectLst>
                  <a:outerShdw blurRad="63500" sx="101000" sy="101000" algn="ctr" rotWithShape="0">
                    <a:prstClr val="black">
                      <a:alpha val="40000"/>
                    </a:prstClr>
                  </a:outerShdw>
                </a:effectLst>
                <a:scene3d>
                  <a:camera prst="perspectiveFront" fov="4800000"/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grpSp>
              <p:nvGrpSpPr>
                <p:cNvPr id="30" name="Group 10"/>
                <p:cNvGrpSpPr/>
                <p:nvPr/>
              </p:nvGrpSpPr>
              <p:grpSpPr>
                <a:xfrm>
                  <a:off x="256032" y="237744"/>
                  <a:ext cx="8622792" cy="6364224"/>
                  <a:chOff x="247157" y="247430"/>
                  <a:chExt cx="8622792" cy="6364224"/>
                </a:xfrm>
              </p:grpSpPr>
              <p:sp>
                <p:nvSpPr>
                  <p:cNvPr id="31" name="Rectangle 30"/>
                  <p:cNvSpPr>
                    <a:spLocks/>
                  </p:cNvSpPr>
                  <p:nvPr/>
                </p:nvSpPr>
                <p:spPr>
                  <a:xfrm>
                    <a:off x="247157" y="247430"/>
                    <a:ext cx="8622792" cy="6364224"/>
                  </a:xfrm>
                  <a:prstGeom prst="rect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/>
                  </a:p>
                </p:txBody>
              </p:sp>
              <p:cxnSp>
                <p:nvCxnSpPr>
                  <p:cNvPr id="32" name="Straight Connector 31"/>
                  <p:cNvCxnSpPr/>
                  <p:nvPr/>
                </p:nvCxnSpPr>
                <p:spPr>
                  <a:xfrm>
                    <a:off x="247157" y="6389024"/>
                    <a:ext cx="8622792" cy="158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cxnSp>
            </p:grpSp>
          </p:grpSp>
          <p:sp>
            <p:nvSpPr>
              <p:cNvPr id="28" name="Rectangle 27"/>
              <p:cNvSpPr/>
              <p:nvPr/>
            </p:nvSpPr>
            <p:spPr>
              <a:xfrm rot="5400000">
                <a:off x="801086" y="3274090"/>
                <a:ext cx="6135624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25" name="Rectangle 24"/>
            <p:cNvSpPr/>
            <p:nvPr/>
          </p:nvSpPr>
          <p:spPr>
            <a:xfrm rot="10800000">
              <a:off x="258763" y="1594462"/>
              <a:ext cx="357530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694329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672323"/>
            <a:ext cx="3008313" cy="340304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08DB3-0A53-D340-B3CF-599B34F5F3EB}" type="datetime1">
              <a:rPr lang="en-US" smtClean="0"/>
              <a:t>4/7/15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B1032-EA64-7144-B003-9BCC9D94B50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352892" y="310123"/>
            <a:ext cx="3398837" cy="1204912"/>
          </a:xfrm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19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0" name="Rectangle 19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7" name="Rectangle 16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691640"/>
            <a:ext cx="3008376" cy="914400"/>
          </a:xfrm>
        </p:spPr>
        <p:txBody>
          <a:bodyPr anchor="b">
            <a:no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38559" y="612775"/>
            <a:ext cx="4114800" cy="546811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2670048"/>
            <a:ext cx="3008376" cy="34015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682E5-7E97-2F44-B961-B3631B15779F}" type="datetime1">
              <a:rPr lang="en-US" smtClean="0"/>
              <a:t>4/7/15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B1032-EA64-7144-B003-9BCC9D94B50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7" name="Group 1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21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2" name="Rectangle 21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3" name="Straight Connector 22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20" name="Rectangle 19"/>
            <p:cNvSpPr/>
            <p:nvPr/>
          </p:nvSpPr>
          <p:spPr>
            <a:xfrm>
              <a:off x="256032" y="4203192"/>
              <a:ext cx="8622792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1" y="4287819"/>
            <a:ext cx="8021977" cy="916193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6347" y="331694"/>
            <a:ext cx="8421624" cy="378310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1" y="5271247"/>
            <a:ext cx="8021977" cy="1013011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42E74-C78C-C942-965B-B6CC6D494C40}" type="datetime1">
              <a:rPr lang="en-US" smtClean="0"/>
              <a:t>4/7/15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B1032-EA64-7144-B003-9BCC9D94B50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4" name="Rectangle 13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5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6" name="Rectangle 15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8" name="Rectangle 17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D67E5-F24F-664E-AC9C-26173D2CF6BA}" type="datetime1">
              <a:rPr lang="en-US" smtClean="0"/>
              <a:t>4/7/15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B1032-EA64-7144-B003-9BCC9D94B50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4" name="Group 13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16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7" name="Rectangle 16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19" name="Straight Connector 18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8" name="Rectangle 17"/>
            <p:cNvSpPr/>
            <p:nvPr/>
          </p:nvSpPr>
          <p:spPr>
            <a:xfrm rot="5400000">
              <a:off x="4242277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399" y="609600"/>
            <a:ext cx="1416423" cy="5516563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2" y="609600"/>
            <a:ext cx="6279777" cy="55165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F139F-CB8F-D149-BA56-8B0C015E5021}" type="datetime1">
              <a:rPr lang="en-US" smtClean="0"/>
              <a:t>4/7/15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B1032-EA64-7144-B003-9BCC9D94B50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9" name="Rectangle 18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1" name="Rectangle 20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42CA6-DA21-D448-9BFF-3B41542CED08}" type="datetime1">
              <a:rPr lang="en-US" smtClean="0"/>
              <a:t>4/7/15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B1032-EA64-7144-B003-9BCC9D94B50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12" name="Rectangle 11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6" name="Group 11"/>
            <p:cNvGrpSpPr/>
            <p:nvPr/>
          </p:nvGrpSpPr>
          <p:grpSpPr>
            <a:xfrm>
              <a:off x="562842" y="475488"/>
              <a:ext cx="7982713" cy="5888736"/>
              <a:chOff x="562842" y="475488"/>
              <a:chExt cx="7982713" cy="5888736"/>
            </a:xfrm>
          </p:grpSpPr>
          <p:sp>
            <p:nvSpPr>
              <p:cNvPr id="8" name="Rectangle 7"/>
              <p:cNvSpPr>
                <a:spLocks/>
              </p:cNvSpPr>
              <p:nvPr/>
            </p:nvSpPr>
            <p:spPr>
              <a:xfrm>
                <a:off x="562843" y="475488"/>
                <a:ext cx="7982712" cy="5888736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9" name="Straight Connector 8"/>
              <p:cNvCxnSpPr/>
              <p:nvPr/>
            </p:nvCxnSpPr>
            <p:spPr>
              <a:xfrm>
                <a:off x="562842" y="6133646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562842" y="3427528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113" y="3442447"/>
            <a:ext cx="7345362" cy="1532965"/>
          </a:xfrm>
        </p:spPr>
        <p:txBody>
          <a:bodyPr anchor="b" anchorCtr="0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0113" y="5029200"/>
            <a:ext cx="7345362" cy="990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9259" y="6122894"/>
            <a:ext cx="2133600" cy="259317"/>
          </a:xfrm>
        </p:spPr>
        <p:txBody>
          <a:bodyPr/>
          <a:lstStyle/>
          <a:p>
            <a:fld id="{F87D6CFC-0B4B-2148-A17F-CDDE4D02F4BF}" type="datetime1">
              <a:rPr lang="en-US" smtClean="0"/>
              <a:t>4/7/15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4401"/>
            <a:ext cx="2895600" cy="25781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36493" y="533400"/>
            <a:ext cx="7836408" cy="2828925"/>
          </a:xfrm>
        </p:spPr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2" name="Rectangle 11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7" name="Rectangle 2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371600"/>
            <a:ext cx="7345362" cy="1676400"/>
          </a:xfrm>
        </p:spPr>
        <p:txBody>
          <a:bodyPr anchor="b" anchorCtr="0">
            <a:noAutofit/>
          </a:bodyPr>
          <a:lstStyle>
            <a:lvl1pPr algn="ctr">
              <a:defRPr sz="5400" b="0" i="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4566"/>
            <a:ext cx="7345362" cy="1500187"/>
          </a:xfrm>
        </p:spPr>
        <p:txBody>
          <a:bodyPr anchor="t" anchorCtr="0"/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00D79-2A23-4C40-804A-C01F394F0C72}" type="datetime1">
              <a:rPr lang="en-US" smtClean="0"/>
              <a:t>4/7/15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B1032-EA64-7144-B003-9BCC9D94B50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21" name="Rectangle 2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2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5" name="Rectangle 24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4B835-C713-9846-B110-24995DE671EF}" type="datetime1">
              <a:rPr lang="en-US" smtClean="0"/>
              <a:t>4/7/15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B1032-EA64-7144-B003-9BCC9D94B50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2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9" name="Rectangle 2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32" name="Rectangle 31"/>
                <p:cNvSpPr/>
                <p:nvPr/>
              </p:nvSpPr>
              <p:spPr>
                <a:xfrm>
                  <a:off x="247157" y="1612392"/>
                  <a:ext cx="8622792" cy="64008"/>
                </a:xfrm>
                <a:prstGeom prst="rect">
                  <a:avLst/>
                </a:prstGeom>
                <a:solidFill>
                  <a:schemeClr val="bg2">
                    <a:lumMod val="40000"/>
                    <a:lumOff val="60000"/>
                  </a:schemeClr>
                </a:solidFill>
                <a:ln w="3175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</p:grpSp>
        </p:grpSp>
        <p:cxnSp>
          <p:nvCxnSpPr>
            <p:cNvPr id="23" name="Straight Connector 22"/>
            <p:cNvCxnSpPr/>
            <p:nvPr/>
          </p:nvCxnSpPr>
          <p:spPr>
            <a:xfrm rot="16200000" flipH="1">
              <a:off x="2217480" y="4026438"/>
              <a:ext cx="4711326" cy="2286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01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301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5539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5539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93BC9-E94F-5B47-BD76-EECA0CBE7CA1}" type="datetime1">
              <a:rPr lang="en-US" smtClean="0"/>
              <a:t>4/7/15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B1032-EA64-7144-B003-9BCC9D94B50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4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5" name="Rectangle 14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7" name="Rectangle 16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308A2-EBB5-744B-B5B4-7699A7EC7B98}" type="datetime1">
              <a:rPr lang="en-US" smtClean="0"/>
              <a:t>4/7/15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B1032-EA64-7144-B003-9BCC9D94B50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1" name="Rectangle 1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3" name="Rectangle 1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4" name="Straight Connector 1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872E7-27FD-CA40-8E81-E7A5851A1F00}" type="datetime1">
              <a:rPr lang="en-US" smtClean="0"/>
              <a:t>4/7/15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B1032-EA64-7144-B003-9BCC9D94B50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1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9" name="Rectangle 1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0" name="Straight Connector 19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3" name="Rectangle 32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169892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147888"/>
            <a:ext cx="3008313" cy="326231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7C8EB-B6A2-A747-83AD-60E35A0235F5}" type="datetime1">
              <a:rPr lang="en-US" smtClean="0"/>
              <a:t>4/7/15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3840" y="6371591"/>
            <a:ext cx="2133600" cy="2593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</a:defRPr>
            </a:lvl1pPr>
          </a:lstStyle>
          <a:p>
            <a:fld id="{F6F81F14-9AEC-394B-B8F6-AE69A194437D}" type="datetime1">
              <a:rPr lang="en-US" smtClean="0"/>
              <a:t>4/7/15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8840" y="6371591"/>
            <a:ext cx="2895600" cy="2578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271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EBFB1032-EA64-7144-B003-9BCC9D94B503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  <p:sldLayoutId id="2147483754" r:id="rId12"/>
    <p:sldLayoutId id="2147483755" r:id="rId13"/>
    <p:sldLayoutId id="2147483756" r:id="rId1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794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80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366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652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85900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712913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947863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174875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173" y="578700"/>
            <a:ext cx="7781442" cy="2459476"/>
          </a:xfrm>
        </p:spPr>
        <p:txBody>
          <a:bodyPr/>
          <a:lstStyle/>
          <a:p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28999"/>
            <a:ext cx="7342188" cy="2358003"/>
          </a:xfrm>
        </p:spPr>
        <p:txBody>
          <a:bodyPr>
            <a:normAutofit/>
          </a:bodyPr>
          <a:lstStyle/>
          <a:p>
            <a:r>
              <a:rPr lang="en-US" sz="4300" b="1" dirty="0" smtClean="0">
                <a:solidFill>
                  <a:srgbClr val="800000"/>
                </a:solidFill>
              </a:rPr>
              <a:t>MongoDB-3</a:t>
            </a:r>
          </a:p>
          <a:p>
            <a:endParaRPr lang="en-US" sz="3600" b="1" dirty="0" smtClean="0">
              <a:solidFill>
                <a:srgbClr val="800000"/>
              </a:solidFill>
            </a:endParaRPr>
          </a:p>
          <a:p>
            <a:r>
              <a:rPr lang="en-US" sz="3000" dirty="0" smtClean="0"/>
              <a:t>WPI</a:t>
            </a:r>
            <a:r>
              <a:rPr lang="en-US" sz="3000" dirty="0"/>
              <a:t>, Mohamed Eltabakh</a:t>
            </a:r>
            <a:endParaRPr lang="en-US" sz="3000" b="1" dirty="0">
              <a:solidFill>
                <a:srgbClr val="8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7382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By…Having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2390" y="1780062"/>
            <a:ext cx="7345363" cy="563770"/>
          </a:xfrm>
        </p:spPr>
        <p:txBody>
          <a:bodyPr/>
          <a:lstStyle/>
          <a:p>
            <a:r>
              <a:rPr lang="en-US" dirty="0" smtClean="0"/>
              <a:t>In </a:t>
            </a:r>
            <a:r>
              <a:rPr lang="en-US" dirty="0" err="1" smtClean="0"/>
              <a:t>MongoDB</a:t>
            </a:r>
            <a:r>
              <a:rPr lang="en-US" dirty="0" smtClean="0"/>
              <a:t> </a:t>
            </a:r>
            <a:r>
              <a:rPr lang="en-US" dirty="0" smtClean="0">
                <a:sym typeface="Wingdings"/>
              </a:rPr>
              <a:t> $match operator after the $group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B1032-EA64-7144-B003-9BCC9D94B503}" type="slidenum">
              <a:rPr lang="en-US" smtClean="0"/>
              <a:t>10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37249" y="2500689"/>
            <a:ext cx="3722804" cy="2031325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{ "</a:t>
            </a:r>
            <a:r>
              <a:rPr lang="en-US" dirty="0"/>
              <a:t>_id": "10280"</a:t>
            </a:r>
            <a:r>
              <a:rPr lang="en-US" dirty="0" smtClean="0"/>
              <a:t>,</a:t>
            </a:r>
          </a:p>
          <a:p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dirty="0"/>
              <a:t>"</a:t>
            </a:r>
            <a:r>
              <a:rPr lang="en-US" dirty="0" smtClean="0"/>
              <a:t>country": "USA", </a:t>
            </a:r>
            <a:endParaRPr lang="en-US" dirty="0"/>
          </a:p>
          <a:p>
            <a:r>
              <a:rPr lang="en-US" dirty="0" smtClean="0"/>
              <a:t>   "</a:t>
            </a:r>
            <a:r>
              <a:rPr lang="en-US" dirty="0"/>
              <a:t>city": "NEW YORK",</a:t>
            </a:r>
          </a:p>
          <a:p>
            <a:r>
              <a:rPr lang="en-US" dirty="0" smtClean="0"/>
              <a:t>   "</a:t>
            </a:r>
            <a:r>
              <a:rPr lang="en-US" dirty="0"/>
              <a:t>state": "NY",</a:t>
            </a:r>
          </a:p>
          <a:p>
            <a:r>
              <a:rPr lang="en-US" dirty="0" smtClean="0"/>
              <a:t>   "</a:t>
            </a:r>
            <a:r>
              <a:rPr lang="en-US" dirty="0"/>
              <a:t>pop": 5574,</a:t>
            </a:r>
          </a:p>
          <a:p>
            <a:r>
              <a:rPr lang="en-US" dirty="0" smtClean="0"/>
              <a:t>   "</a:t>
            </a:r>
            <a:r>
              <a:rPr lang="en-US" dirty="0" err="1"/>
              <a:t>loc</a:t>
            </a:r>
            <a:r>
              <a:rPr lang="en-US" dirty="0"/>
              <a:t>": </a:t>
            </a:r>
            <a:r>
              <a:rPr lang="en-US" dirty="0" smtClean="0"/>
              <a:t>[ -74.016323, 40.710537]</a:t>
            </a:r>
            <a:endParaRPr lang="en-US" dirty="0"/>
          </a:p>
          <a:p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64908" y="4627088"/>
            <a:ext cx="7480567" cy="1477328"/>
          </a:xfrm>
          <a:prstGeom prst="rect">
            <a:avLst/>
          </a:prstGeom>
          <a:solidFill>
            <a:srgbClr val="3366FF">
              <a:alpha val="35000"/>
            </a:srgbClr>
          </a:solidFill>
        </p:spPr>
        <p:txBody>
          <a:bodyPr wrap="square" rtlCol="0">
            <a:spAutoFit/>
          </a:bodyPr>
          <a:lstStyle/>
          <a:p>
            <a:r>
              <a:rPr lang="en-US" dirty="0" err="1"/>
              <a:t>db.zipcodes.aggregate</a:t>
            </a:r>
            <a:r>
              <a:rPr lang="en-US" dirty="0"/>
              <a:t>( </a:t>
            </a:r>
            <a:r>
              <a:rPr lang="en-US" dirty="0" smtClean="0"/>
              <a:t>[</a:t>
            </a:r>
          </a:p>
          <a:p>
            <a:r>
              <a:rPr lang="nl-NL" dirty="0"/>
              <a:t>{ $match: { </a:t>
            </a:r>
            <a:r>
              <a:rPr lang="nl-NL" dirty="0" smtClean="0"/>
              <a:t>country: </a:t>
            </a:r>
            <a:r>
              <a:rPr lang="fr-FR" dirty="0"/>
              <a:t>"</a:t>
            </a:r>
            <a:r>
              <a:rPr lang="nl-NL" dirty="0" smtClean="0"/>
              <a:t>USA</a:t>
            </a:r>
            <a:r>
              <a:rPr lang="fr-FR" dirty="0"/>
              <a:t>"</a:t>
            </a:r>
            <a:r>
              <a:rPr lang="nl-NL" dirty="0" smtClean="0"/>
              <a:t> }}, </a:t>
            </a:r>
            <a:endParaRPr lang="en-US" dirty="0"/>
          </a:p>
          <a:p>
            <a:r>
              <a:rPr lang="fr-FR" dirty="0"/>
              <a:t>{ $group: { _id: "$state", </a:t>
            </a:r>
            <a:r>
              <a:rPr lang="fr-FR" dirty="0" err="1"/>
              <a:t>totalPop</a:t>
            </a:r>
            <a:r>
              <a:rPr lang="fr-FR" dirty="0"/>
              <a:t>: { $</a:t>
            </a:r>
            <a:r>
              <a:rPr lang="fr-FR" dirty="0" err="1"/>
              <a:t>sum</a:t>
            </a:r>
            <a:r>
              <a:rPr lang="fr-FR" dirty="0"/>
              <a:t>: "$pop" } } },</a:t>
            </a:r>
          </a:p>
          <a:p>
            <a:r>
              <a:rPr lang="nl-NL" dirty="0"/>
              <a:t>{ $match: { </a:t>
            </a:r>
            <a:r>
              <a:rPr lang="nl-NL" dirty="0" err="1"/>
              <a:t>totalPop</a:t>
            </a:r>
            <a:r>
              <a:rPr lang="nl-NL" dirty="0"/>
              <a:t>: { $</a:t>
            </a:r>
            <a:r>
              <a:rPr lang="nl-NL" dirty="0" err="1" smtClean="0"/>
              <a:t>gt</a:t>
            </a:r>
            <a:r>
              <a:rPr lang="nl-NL" dirty="0" smtClean="0"/>
              <a:t>: </a:t>
            </a:r>
            <a:r>
              <a:rPr lang="nl-NL" dirty="0"/>
              <a:t>10*1000*1000 } } }</a:t>
            </a:r>
          </a:p>
          <a:p>
            <a:r>
              <a:rPr lang="nl-NL" dirty="0"/>
              <a:t>] )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152411" y="2615898"/>
            <a:ext cx="3290196" cy="1477328"/>
          </a:xfrm>
          <a:prstGeom prst="rect">
            <a:avLst/>
          </a:prstGeom>
          <a:solidFill>
            <a:srgbClr val="F9FFB9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Select </a:t>
            </a:r>
            <a:r>
              <a:rPr lang="en-US" dirty="0" smtClean="0"/>
              <a:t>state, sum(pop)</a:t>
            </a:r>
            <a:endParaRPr lang="en-US" dirty="0" smtClean="0"/>
          </a:p>
          <a:p>
            <a:r>
              <a:rPr lang="en-US" dirty="0" smtClean="0"/>
              <a:t>From collection</a:t>
            </a:r>
          </a:p>
          <a:p>
            <a:r>
              <a:rPr lang="en-US" dirty="0" smtClean="0"/>
              <a:t>Where country = “USA”</a:t>
            </a:r>
          </a:p>
          <a:p>
            <a:r>
              <a:rPr lang="en-US" dirty="0" smtClean="0"/>
              <a:t>Group By state</a:t>
            </a:r>
          </a:p>
          <a:p>
            <a:r>
              <a:rPr lang="en-US" dirty="0" smtClean="0"/>
              <a:t>Having sum(pop) &gt; 10,000,000;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8469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B1032-EA64-7144-B003-9BCC9D94B503}" type="slidenum">
              <a:rPr lang="en-US" smtClean="0"/>
              <a:t>11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68196" y="1716527"/>
            <a:ext cx="3722804" cy="2031325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{ "</a:t>
            </a:r>
            <a:r>
              <a:rPr lang="en-US" dirty="0"/>
              <a:t>_id": "10280"</a:t>
            </a:r>
            <a:r>
              <a:rPr lang="en-US" dirty="0" smtClean="0"/>
              <a:t>,</a:t>
            </a:r>
          </a:p>
          <a:p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dirty="0"/>
              <a:t>"</a:t>
            </a:r>
            <a:r>
              <a:rPr lang="en-US" dirty="0" smtClean="0"/>
              <a:t>country": "USA", </a:t>
            </a:r>
            <a:endParaRPr lang="en-US" dirty="0"/>
          </a:p>
          <a:p>
            <a:r>
              <a:rPr lang="en-US" dirty="0" smtClean="0"/>
              <a:t>   "</a:t>
            </a:r>
            <a:r>
              <a:rPr lang="en-US" dirty="0"/>
              <a:t>city": "NEW YORK",</a:t>
            </a:r>
          </a:p>
          <a:p>
            <a:r>
              <a:rPr lang="en-US" dirty="0" smtClean="0"/>
              <a:t>   "</a:t>
            </a:r>
            <a:r>
              <a:rPr lang="en-US" dirty="0"/>
              <a:t>state": "NY",</a:t>
            </a:r>
          </a:p>
          <a:p>
            <a:r>
              <a:rPr lang="en-US" dirty="0" smtClean="0"/>
              <a:t>   "</a:t>
            </a:r>
            <a:r>
              <a:rPr lang="en-US" dirty="0"/>
              <a:t>pop": 5574,</a:t>
            </a:r>
          </a:p>
          <a:p>
            <a:r>
              <a:rPr lang="en-US" dirty="0" smtClean="0"/>
              <a:t>   "</a:t>
            </a:r>
            <a:r>
              <a:rPr lang="en-US" dirty="0" err="1"/>
              <a:t>loc</a:t>
            </a:r>
            <a:r>
              <a:rPr lang="en-US" dirty="0"/>
              <a:t>": </a:t>
            </a:r>
            <a:r>
              <a:rPr lang="en-US" dirty="0" smtClean="0"/>
              <a:t>[ -74.016323, 40.710537]</a:t>
            </a:r>
            <a:endParaRPr lang="en-US" dirty="0"/>
          </a:p>
          <a:p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88168" y="4311482"/>
            <a:ext cx="6999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For USA, Report for each state, the average population across its cities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522671" y="1716527"/>
            <a:ext cx="3722804" cy="2031325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{ "</a:t>
            </a:r>
            <a:r>
              <a:rPr lang="en-US" dirty="0"/>
              <a:t>_id": "</a:t>
            </a:r>
            <a:r>
              <a:rPr lang="en-US" dirty="0" smtClean="0"/>
              <a:t>10290",</a:t>
            </a:r>
          </a:p>
          <a:p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dirty="0"/>
              <a:t>"</a:t>
            </a:r>
            <a:r>
              <a:rPr lang="en-US" dirty="0" smtClean="0"/>
              <a:t>country": "USA", </a:t>
            </a:r>
            <a:endParaRPr lang="en-US" dirty="0"/>
          </a:p>
          <a:p>
            <a:r>
              <a:rPr lang="en-US" dirty="0" smtClean="0"/>
              <a:t>   "</a:t>
            </a:r>
            <a:r>
              <a:rPr lang="en-US" dirty="0"/>
              <a:t>city": "NEW YORK",</a:t>
            </a:r>
          </a:p>
          <a:p>
            <a:r>
              <a:rPr lang="en-US" dirty="0" smtClean="0"/>
              <a:t>   "</a:t>
            </a:r>
            <a:r>
              <a:rPr lang="en-US" dirty="0"/>
              <a:t>state": "NY",</a:t>
            </a:r>
          </a:p>
          <a:p>
            <a:r>
              <a:rPr lang="en-US" dirty="0" smtClean="0"/>
              <a:t>   "</a:t>
            </a:r>
            <a:r>
              <a:rPr lang="en-US" dirty="0"/>
              <a:t>pop": </a:t>
            </a:r>
            <a:r>
              <a:rPr lang="en-US" dirty="0" smtClean="0"/>
              <a:t>87652,</a:t>
            </a:r>
            <a:endParaRPr lang="en-US" dirty="0"/>
          </a:p>
          <a:p>
            <a:r>
              <a:rPr lang="en-US" dirty="0" smtClean="0"/>
              <a:t>   "</a:t>
            </a:r>
            <a:r>
              <a:rPr lang="en-US" dirty="0" err="1"/>
              <a:t>loc</a:t>
            </a:r>
            <a:r>
              <a:rPr lang="en-US" dirty="0"/>
              <a:t>": </a:t>
            </a:r>
            <a:r>
              <a:rPr lang="en-US" dirty="0" smtClean="0"/>
              <a:t>[ 43.23, 121.53]</a:t>
            </a:r>
            <a:endParaRPr lang="en-US" dirty="0"/>
          </a:p>
          <a:p>
            <a:r>
              <a:rPr lang="en-US" dirty="0" smtClean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15541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</a:t>
            </a:r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B1032-EA64-7144-B003-9BCC9D94B503}" type="slidenum">
              <a:rPr lang="en-US" smtClean="0"/>
              <a:t>12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68196" y="1716527"/>
            <a:ext cx="3722804" cy="2031325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{ "</a:t>
            </a:r>
            <a:r>
              <a:rPr lang="en-US" dirty="0"/>
              <a:t>_id": "10280"</a:t>
            </a:r>
            <a:r>
              <a:rPr lang="en-US" dirty="0" smtClean="0"/>
              <a:t>,</a:t>
            </a:r>
          </a:p>
          <a:p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dirty="0"/>
              <a:t>"</a:t>
            </a:r>
            <a:r>
              <a:rPr lang="en-US" dirty="0" smtClean="0"/>
              <a:t>country": "USA", </a:t>
            </a:r>
            <a:endParaRPr lang="en-US" dirty="0"/>
          </a:p>
          <a:p>
            <a:r>
              <a:rPr lang="en-US" dirty="0" smtClean="0"/>
              <a:t>   "</a:t>
            </a:r>
            <a:r>
              <a:rPr lang="en-US" dirty="0"/>
              <a:t>city": "NEW YORK",</a:t>
            </a:r>
          </a:p>
          <a:p>
            <a:r>
              <a:rPr lang="en-US" dirty="0" smtClean="0"/>
              <a:t>   "</a:t>
            </a:r>
            <a:r>
              <a:rPr lang="en-US" dirty="0"/>
              <a:t>state": "NY",</a:t>
            </a:r>
          </a:p>
          <a:p>
            <a:r>
              <a:rPr lang="en-US" dirty="0" smtClean="0"/>
              <a:t>   "</a:t>
            </a:r>
            <a:r>
              <a:rPr lang="en-US" dirty="0"/>
              <a:t>pop": 5574,</a:t>
            </a:r>
          </a:p>
          <a:p>
            <a:r>
              <a:rPr lang="en-US" dirty="0" smtClean="0"/>
              <a:t>   "</a:t>
            </a:r>
            <a:r>
              <a:rPr lang="en-US" dirty="0" err="1"/>
              <a:t>loc</a:t>
            </a:r>
            <a:r>
              <a:rPr lang="en-US" dirty="0"/>
              <a:t>": </a:t>
            </a:r>
            <a:r>
              <a:rPr lang="en-US" dirty="0" smtClean="0"/>
              <a:t>[ -74.016323, 40.710537]</a:t>
            </a:r>
            <a:endParaRPr lang="en-US" dirty="0"/>
          </a:p>
          <a:p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91456" y="4052282"/>
            <a:ext cx="69990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For each state, return the largest and the smallest city along with their population. 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522671" y="1716527"/>
            <a:ext cx="3722804" cy="2031325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{ "</a:t>
            </a:r>
            <a:r>
              <a:rPr lang="en-US" dirty="0"/>
              <a:t>_id": "</a:t>
            </a:r>
            <a:r>
              <a:rPr lang="en-US" dirty="0" smtClean="0"/>
              <a:t>10290",</a:t>
            </a:r>
          </a:p>
          <a:p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dirty="0"/>
              <a:t>"</a:t>
            </a:r>
            <a:r>
              <a:rPr lang="en-US" dirty="0" smtClean="0"/>
              <a:t>country": "USA", </a:t>
            </a:r>
            <a:endParaRPr lang="en-US" dirty="0"/>
          </a:p>
          <a:p>
            <a:r>
              <a:rPr lang="en-US" dirty="0" smtClean="0"/>
              <a:t>   "</a:t>
            </a:r>
            <a:r>
              <a:rPr lang="en-US" dirty="0"/>
              <a:t>city": "NEW YORK",</a:t>
            </a:r>
          </a:p>
          <a:p>
            <a:r>
              <a:rPr lang="en-US" dirty="0" smtClean="0"/>
              <a:t>   "</a:t>
            </a:r>
            <a:r>
              <a:rPr lang="en-US" dirty="0"/>
              <a:t>state": "NY",</a:t>
            </a:r>
          </a:p>
          <a:p>
            <a:r>
              <a:rPr lang="en-US" dirty="0" smtClean="0"/>
              <a:t>   "</a:t>
            </a:r>
            <a:r>
              <a:rPr lang="en-US" dirty="0"/>
              <a:t>pop": </a:t>
            </a:r>
            <a:r>
              <a:rPr lang="en-US" dirty="0" smtClean="0"/>
              <a:t>87652,</a:t>
            </a:r>
            <a:endParaRPr lang="en-US" dirty="0"/>
          </a:p>
          <a:p>
            <a:r>
              <a:rPr lang="en-US" dirty="0" smtClean="0"/>
              <a:t>   "</a:t>
            </a:r>
            <a:r>
              <a:rPr lang="en-US" dirty="0" err="1"/>
              <a:t>loc</a:t>
            </a:r>
            <a:r>
              <a:rPr lang="en-US" dirty="0"/>
              <a:t>": </a:t>
            </a:r>
            <a:r>
              <a:rPr lang="en-US" dirty="0" smtClean="0"/>
              <a:t>[ 43.23, 121.53]</a:t>
            </a:r>
            <a:endParaRPr lang="en-US" dirty="0"/>
          </a:p>
          <a:p>
            <a:r>
              <a:rPr lang="en-US" dirty="0" smtClean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36578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Aggregation Mechanisms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132" y="1842634"/>
            <a:ext cx="7689344" cy="4222887"/>
          </a:xfrm>
        </p:spPr>
        <p:txBody>
          <a:bodyPr/>
          <a:lstStyle/>
          <a:p>
            <a:r>
              <a:rPr lang="en-US" b="1" dirty="0" smtClean="0">
                <a:solidFill>
                  <a:srgbClr val="800000"/>
                </a:solidFill>
              </a:rPr>
              <a:t>Aggregation Pipeline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Documents go through a pipeline of operators until aggregated</a:t>
            </a:r>
          </a:p>
          <a:p>
            <a:endParaRPr lang="en-US" dirty="0" smtClean="0"/>
          </a:p>
          <a:p>
            <a:r>
              <a:rPr lang="en-US" b="1" dirty="0" smtClean="0">
                <a:solidFill>
                  <a:srgbClr val="800000"/>
                </a:solidFill>
              </a:rPr>
              <a:t>Map-Reduce Model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Similar concept as Hadoop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Uses JavaScript inside the functions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B1032-EA64-7144-B003-9BCC9D94B503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6878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B1032-EA64-7144-B003-9BCC9D94B503}" type="slidenum">
              <a:rPr lang="en-US" smtClean="0"/>
              <a:t>14</a:t>
            </a:fld>
            <a:endParaRPr lang="en-US" dirty="0"/>
          </a:p>
        </p:txBody>
      </p:sp>
      <p:pic>
        <p:nvPicPr>
          <p:cNvPr id="5" name="Picture 4" descr="Screen Shot 2015-04-06 at 6.12.22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214" y="920015"/>
            <a:ext cx="6910548" cy="557070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244159"/>
            <a:ext cx="7345362" cy="984264"/>
          </a:xfrm>
        </p:spPr>
        <p:txBody>
          <a:bodyPr/>
          <a:lstStyle/>
          <a:p>
            <a:r>
              <a:rPr lang="en-US" dirty="0" smtClean="0"/>
              <a:t>Map-Reduce Model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287551" y="2112147"/>
            <a:ext cx="29579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Map </a:t>
            </a:r>
            <a:r>
              <a:rPr lang="en-US" dirty="0" smtClean="0">
                <a:solidFill>
                  <a:srgbClr val="0000FF"/>
                </a:solidFill>
                <a:sym typeface="Wingdings"/>
              </a:rPr>
              <a:t> emits key-value pair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60726" y="2901772"/>
            <a:ext cx="45622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800000"/>
                </a:solidFill>
              </a:rPr>
              <a:t>All processing is internal within </a:t>
            </a:r>
            <a:r>
              <a:rPr lang="en-US" b="1" dirty="0" err="1" smtClean="0">
                <a:solidFill>
                  <a:srgbClr val="800000"/>
                </a:solidFill>
              </a:rPr>
              <a:t>MongoDB</a:t>
            </a:r>
            <a:endParaRPr lang="en-US" b="1" dirty="0" smtClean="0">
              <a:solidFill>
                <a:srgbClr val="800000"/>
              </a:solidFill>
            </a:endParaRPr>
          </a:p>
          <a:p>
            <a:pPr algn="ctr"/>
            <a:r>
              <a:rPr lang="en-US" b="1" dirty="0" smtClean="0">
                <a:solidFill>
                  <a:srgbClr val="800000"/>
                </a:solidFill>
              </a:rPr>
              <a:t>(No Hadoop communication)</a:t>
            </a:r>
            <a:endParaRPr lang="en-US" b="1" dirty="0">
              <a:solidFill>
                <a:srgbClr val="8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57985" y="5632271"/>
            <a:ext cx="39677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800000"/>
                </a:solidFill>
              </a:rPr>
              <a:t>Slower </a:t>
            </a:r>
            <a:r>
              <a:rPr lang="en-US" b="1" dirty="0" smtClean="0">
                <a:solidFill>
                  <a:srgbClr val="800000"/>
                </a:solidFill>
              </a:rPr>
              <a:t>than </a:t>
            </a:r>
            <a:r>
              <a:rPr lang="en-US" b="1" dirty="0" smtClean="0">
                <a:solidFill>
                  <a:srgbClr val="800000"/>
                </a:solidFill>
              </a:rPr>
              <a:t>“aggregate” as it involve </a:t>
            </a:r>
          </a:p>
          <a:p>
            <a:pPr algn="ctr"/>
            <a:r>
              <a:rPr lang="en-US" b="1" dirty="0" smtClean="0">
                <a:solidFill>
                  <a:srgbClr val="800000"/>
                </a:solidFill>
              </a:rPr>
              <a:t>black-box JavaScript code</a:t>
            </a:r>
            <a:endParaRPr lang="en-US" b="1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43900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B1032-EA64-7144-B003-9BCC9D94B503}" type="slidenum">
              <a:rPr lang="en-US" smtClean="0"/>
              <a:t>15</a:t>
            </a:fld>
            <a:endParaRPr lang="en-US" dirty="0"/>
          </a:p>
        </p:txBody>
      </p:sp>
      <p:pic>
        <p:nvPicPr>
          <p:cNvPr id="5" name="Picture 4" descr="Screen Shot 2015-04-06 at 8.30.51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757" y="1738251"/>
            <a:ext cx="6096102" cy="304323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48300" y="5078073"/>
            <a:ext cx="7602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Group the documents by the customer id, and get the sum of Price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2384406" y="3498649"/>
            <a:ext cx="1269954" cy="12958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176781" y="3175483"/>
            <a:ext cx="30695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800000"/>
                </a:solidFill>
              </a:rPr>
              <a:t>Aggregation over all records in “items” array </a:t>
            </a:r>
          </a:p>
        </p:txBody>
      </p:sp>
    </p:spTree>
    <p:extLst>
      <p:ext uri="{BB962C8B-B14F-4D97-AF65-F5344CB8AC3E}">
        <p14:creationId xmlns:p14="http://schemas.microsoft.com/office/powerpoint/2010/main" val="3600343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B1032-EA64-7144-B003-9BCC9D94B503}" type="slidenum">
              <a:rPr lang="en-US" smtClean="0"/>
              <a:t>16</a:t>
            </a:fld>
            <a:endParaRPr lang="en-US" dirty="0"/>
          </a:p>
        </p:txBody>
      </p:sp>
      <p:pic>
        <p:nvPicPr>
          <p:cNvPr id="5" name="Picture 4" descr="Screen Shot 2015-04-06 at 8.36.00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1" y="1364007"/>
            <a:ext cx="7007920" cy="1145625"/>
          </a:xfrm>
          <a:prstGeom prst="rect">
            <a:avLst/>
          </a:prstGeom>
        </p:spPr>
      </p:pic>
      <p:pic>
        <p:nvPicPr>
          <p:cNvPr id="6" name="Picture 5" descr="Screen Shot 2015-04-06 at 8.37.58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1" y="2717860"/>
            <a:ext cx="7007920" cy="1066315"/>
          </a:xfrm>
          <a:prstGeom prst="rect">
            <a:avLst/>
          </a:prstGeom>
        </p:spPr>
      </p:pic>
      <p:pic>
        <p:nvPicPr>
          <p:cNvPr id="7" name="Picture 6" descr="Screen Shot 2015-04-06 at 8.38.06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1" y="4046056"/>
            <a:ext cx="7007920" cy="1877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30480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B1032-EA64-7144-B003-9BCC9D94B503}" type="slidenum">
              <a:rPr lang="en-US" smtClean="0"/>
              <a:t>17</a:t>
            </a:fld>
            <a:endParaRPr lang="en-US" dirty="0"/>
          </a:p>
        </p:txBody>
      </p:sp>
      <p:pic>
        <p:nvPicPr>
          <p:cNvPr id="5" name="Picture 4" descr="Screen Shot 2015-04-06 at 8.30.51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757" y="1738251"/>
            <a:ext cx="6096102" cy="304323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48300" y="5078073"/>
            <a:ext cx="76027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For each </a:t>
            </a:r>
            <a:r>
              <a:rPr lang="en-US" dirty="0" err="1" smtClean="0"/>
              <a:t>item.sku</a:t>
            </a:r>
            <a:r>
              <a:rPr lang="en-US" dirty="0" smtClean="0"/>
              <a:t>, report the average quantity across all orders after 1/1/2012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08663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Map Function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B1032-EA64-7144-B003-9BCC9D94B503}" type="slidenum">
              <a:rPr lang="en-US" smtClean="0"/>
              <a:t>18</a:t>
            </a:fld>
            <a:endParaRPr lang="en-US" dirty="0"/>
          </a:p>
        </p:txBody>
      </p:sp>
      <p:pic>
        <p:nvPicPr>
          <p:cNvPr id="5" name="Picture 4" descr="Screen Shot 2015-04-06 at 8.46.28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611" y="1971810"/>
            <a:ext cx="8379681" cy="3815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1829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 2: Reduce Function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B1032-EA64-7144-B003-9BCC9D94B503}" type="slidenum">
              <a:rPr lang="en-US" smtClean="0"/>
              <a:t>19</a:t>
            </a:fld>
            <a:endParaRPr lang="en-US" dirty="0"/>
          </a:p>
        </p:txBody>
      </p:sp>
      <p:pic>
        <p:nvPicPr>
          <p:cNvPr id="5" name="Picture 4" descr="Screen Shot 2015-04-06 at 8.46.39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611" y="1812752"/>
            <a:ext cx="8288029" cy="3445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64837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912" y="2667802"/>
            <a:ext cx="7345362" cy="13398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Aggregation in </a:t>
            </a:r>
            <a:r>
              <a:rPr lang="en-US" dirty="0" err="1" smtClean="0"/>
              <a:t>MongoDB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(Chapter 7)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B1032-EA64-7144-B003-9BCC9D94B50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6944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Final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B1032-EA64-7144-B003-9BCC9D94B503}" type="slidenum">
              <a:rPr lang="en-US" smtClean="0"/>
              <a:t>20</a:t>
            </a:fld>
            <a:endParaRPr lang="en-US" dirty="0"/>
          </a:p>
        </p:txBody>
      </p:sp>
      <p:pic>
        <p:nvPicPr>
          <p:cNvPr id="5" name="Picture 4" descr="Screen Shot 2015-04-06 at 8.56.43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636" y="1976720"/>
            <a:ext cx="7947605" cy="208243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288032" y="3663631"/>
            <a:ext cx="480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}})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5434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Aggregation Mechanisms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132" y="1842634"/>
            <a:ext cx="7689344" cy="4222887"/>
          </a:xfrm>
        </p:spPr>
        <p:txBody>
          <a:bodyPr/>
          <a:lstStyle/>
          <a:p>
            <a:r>
              <a:rPr lang="en-US" b="1" dirty="0" smtClean="0">
                <a:solidFill>
                  <a:srgbClr val="800000"/>
                </a:solidFill>
              </a:rPr>
              <a:t>Aggregation Pipeline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Documents go through a pipeline of operators until aggregated</a:t>
            </a:r>
          </a:p>
          <a:p>
            <a:endParaRPr lang="en-US" dirty="0" smtClean="0"/>
          </a:p>
          <a:p>
            <a:r>
              <a:rPr lang="en-US" b="1" dirty="0" smtClean="0">
                <a:solidFill>
                  <a:srgbClr val="800000"/>
                </a:solidFill>
              </a:rPr>
              <a:t>Map-Reduce Model</a:t>
            </a:r>
            <a:endParaRPr lang="en-US" b="1" dirty="0">
              <a:solidFill>
                <a:srgbClr val="80000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B1032-EA64-7144-B003-9BCC9D94B50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4044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Aggregation Pipeline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B1032-EA64-7144-B003-9BCC9D94B503}" type="slidenum">
              <a:rPr lang="en-US" smtClean="0"/>
              <a:t>4</a:t>
            </a:fld>
            <a:endParaRPr lang="en-US" dirty="0"/>
          </a:p>
        </p:txBody>
      </p:sp>
      <p:pic>
        <p:nvPicPr>
          <p:cNvPr id="5" name="Picture 4" descr="Screen Shot 2015-04-06 at 5.16.35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839" y="1687309"/>
            <a:ext cx="6681875" cy="4760342"/>
          </a:xfrm>
          <a:prstGeom prst="rect">
            <a:avLst/>
          </a:prstGeom>
        </p:spPr>
      </p:pic>
      <p:grpSp>
        <p:nvGrpSpPr>
          <p:cNvPr id="20" name="Group 19"/>
          <p:cNvGrpSpPr/>
          <p:nvPr/>
        </p:nvGrpSpPr>
        <p:grpSpPr>
          <a:xfrm>
            <a:off x="2340732" y="1584008"/>
            <a:ext cx="5848139" cy="1493041"/>
            <a:chOff x="2340732" y="1584008"/>
            <a:chExt cx="5848139" cy="1493041"/>
          </a:xfrm>
        </p:grpSpPr>
        <p:cxnSp>
          <p:nvCxnSpPr>
            <p:cNvPr id="7" name="Straight Arrow Connector 6"/>
            <p:cNvCxnSpPr/>
            <p:nvPr/>
          </p:nvCxnSpPr>
          <p:spPr>
            <a:xfrm flipH="1">
              <a:off x="2340732" y="1867534"/>
              <a:ext cx="373520" cy="182603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2531642" y="1584008"/>
              <a:ext cx="212109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FF0000"/>
                  </a:solidFill>
                </a:rPr>
                <a:t>Use “aggregate” operator</a:t>
              </a:r>
              <a:endParaRPr lang="en-US" sz="1400" dirty="0">
                <a:solidFill>
                  <a:srgbClr val="FF0000"/>
                </a:solidFill>
              </a:endParaRPr>
            </a:p>
          </p:txBody>
        </p:sp>
        <p:cxnSp>
          <p:nvCxnSpPr>
            <p:cNvPr id="10" name="Straight Arrow Connector 9"/>
            <p:cNvCxnSpPr/>
            <p:nvPr/>
          </p:nvCxnSpPr>
          <p:spPr>
            <a:xfrm flipH="1">
              <a:off x="4381900" y="2025886"/>
              <a:ext cx="373520" cy="182603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4664110" y="1775560"/>
              <a:ext cx="352476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FF0000"/>
                  </a:solidFill>
                </a:rPr>
                <a:t>All predicates, e.g., AND &amp; OR can go here</a:t>
              </a:r>
              <a:endParaRPr lang="en-US" sz="1400" dirty="0">
                <a:solidFill>
                  <a:srgbClr val="FF0000"/>
                </a:solidFill>
              </a:endParaRPr>
            </a:p>
          </p:txBody>
        </p:sp>
        <p:cxnSp>
          <p:nvCxnSpPr>
            <p:cNvPr id="12" name="Straight Arrow Connector 11"/>
            <p:cNvCxnSpPr/>
            <p:nvPr/>
          </p:nvCxnSpPr>
          <p:spPr>
            <a:xfrm flipV="1">
              <a:off x="3602402" y="2616872"/>
              <a:ext cx="265616" cy="18857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2468631" y="2739051"/>
              <a:ext cx="258508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FF0000"/>
                  </a:solidFill>
                </a:rPr>
                <a:t>Defines the grouping column(s)</a:t>
              </a:r>
              <a:endParaRPr lang="en-US" sz="1400" dirty="0">
                <a:solidFill>
                  <a:srgbClr val="FF0000"/>
                </a:solidFill>
              </a:endParaRPr>
            </a:p>
          </p:txBody>
        </p:sp>
        <p:cxnSp>
          <p:nvCxnSpPr>
            <p:cNvPr id="16" name="Straight Arrow Connector 15"/>
            <p:cNvCxnSpPr/>
            <p:nvPr/>
          </p:nvCxnSpPr>
          <p:spPr>
            <a:xfrm flipH="1" flipV="1">
              <a:off x="5270796" y="2616873"/>
              <a:ext cx="448225" cy="18857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5396271" y="2769272"/>
              <a:ext cx="157204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FF0000"/>
                  </a:solidFill>
                </a:rPr>
                <a:t>Aggregation fields</a:t>
              </a:r>
              <a:endParaRPr lang="en-US" sz="1400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380535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Aggregation Function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B1032-EA64-7144-B003-9BCC9D94B503}" type="slidenum">
              <a:rPr lang="en-US" smtClean="0"/>
              <a:t>5</a:t>
            </a:fld>
            <a:endParaRPr lang="en-US" dirty="0"/>
          </a:p>
        </p:txBody>
      </p:sp>
      <p:pic>
        <p:nvPicPr>
          <p:cNvPr id="5" name="Picture 4" descr="Screen Shot 2015-04-06 at 5.25.2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8985" y="1718131"/>
            <a:ext cx="6300053" cy="4573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43807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578" y="1776694"/>
            <a:ext cx="8529216" cy="1974974"/>
          </a:xfrm>
          <a:solidFill>
            <a:srgbClr val="CCFFCC"/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>
              <a:spcBef>
                <a:spcPts val="1400"/>
              </a:spcBef>
              <a:buNone/>
            </a:pPr>
            <a:r>
              <a:rPr lang="it-IT" sz="1400" dirty="0"/>
              <a:t>{ "</a:t>
            </a:r>
            <a:r>
              <a:rPr lang="it-IT" sz="1400" dirty="0">
                <a:solidFill>
                  <a:srgbClr val="800000"/>
                </a:solidFill>
              </a:rPr>
              <a:t>_id</a:t>
            </a:r>
            <a:r>
              <a:rPr lang="it-IT" sz="1400" dirty="0"/>
              <a:t>" : 1, "</a:t>
            </a:r>
            <a:r>
              <a:rPr lang="it-IT" sz="1400" dirty="0">
                <a:solidFill>
                  <a:srgbClr val="800000"/>
                </a:solidFill>
              </a:rPr>
              <a:t>item</a:t>
            </a:r>
            <a:r>
              <a:rPr lang="it-IT" sz="1400" dirty="0"/>
              <a:t>" : "</a:t>
            </a:r>
            <a:r>
              <a:rPr lang="it-IT" sz="1400" dirty="0" err="1"/>
              <a:t>abc</a:t>
            </a:r>
            <a:r>
              <a:rPr lang="it-IT" sz="1400" dirty="0"/>
              <a:t>", "</a:t>
            </a:r>
            <a:r>
              <a:rPr lang="it-IT" sz="1400" dirty="0" err="1">
                <a:solidFill>
                  <a:srgbClr val="800000"/>
                </a:solidFill>
              </a:rPr>
              <a:t>price</a:t>
            </a:r>
            <a:r>
              <a:rPr lang="it-IT" sz="1400" dirty="0"/>
              <a:t>" : 10, "</a:t>
            </a:r>
            <a:r>
              <a:rPr lang="it-IT" sz="1400" dirty="0" err="1">
                <a:solidFill>
                  <a:srgbClr val="800000"/>
                </a:solidFill>
              </a:rPr>
              <a:t>quantity</a:t>
            </a:r>
            <a:r>
              <a:rPr lang="it-IT" sz="1400" dirty="0"/>
              <a:t>" : 2, "</a:t>
            </a:r>
            <a:r>
              <a:rPr lang="it-IT" sz="1400" dirty="0">
                <a:solidFill>
                  <a:srgbClr val="800000"/>
                </a:solidFill>
              </a:rPr>
              <a:t>date</a:t>
            </a:r>
            <a:r>
              <a:rPr lang="it-IT" sz="1400" dirty="0"/>
              <a:t>" : </a:t>
            </a:r>
            <a:r>
              <a:rPr lang="it-IT" sz="1400" dirty="0" err="1"/>
              <a:t>ISODate</a:t>
            </a:r>
            <a:r>
              <a:rPr lang="it-IT" sz="1400" dirty="0"/>
              <a:t>("2014-03-01T08:00:00Z") }</a:t>
            </a:r>
          </a:p>
          <a:p>
            <a:pPr marL="0" indent="0">
              <a:spcBef>
                <a:spcPts val="1400"/>
              </a:spcBef>
              <a:buNone/>
            </a:pPr>
            <a:r>
              <a:rPr lang="it-IT" sz="1400" dirty="0"/>
              <a:t>{ "</a:t>
            </a:r>
            <a:r>
              <a:rPr lang="it-IT" sz="1400" dirty="0">
                <a:solidFill>
                  <a:srgbClr val="800000"/>
                </a:solidFill>
              </a:rPr>
              <a:t>_id</a:t>
            </a:r>
            <a:r>
              <a:rPr lang="it-IT" sz="1400" dirty="0"/>
              <a:t>" : 2, "</a:t>
            </a:r>
            <a:r>
              <a:rPr lang="it-IT" sz="1400" dirty="0">
                <a:solidFill>
                  <a:srgbClr val="800000"/>
                </a:solidFill>
              </a:rPr>
              <a:t>item</a:t>
            </a:r>
            <a:r>
              <a:rPr lang="it-IT" sz="1400" dirty="0"/>
              <a:t>" : "</a:t>
            </a:r>
            <a:r>
              <a:rPr lang="it-IT" sz="1400" dirty="0" err="1"/>
              <a:t>jkl</a:t>
            </a:r>
            <a:r>
              <a:rPr lang="it-IT" sz="1400" dirty="0"/>
              <a:t>", "</a:t>
            </a:r>
            <a:r>
              <a:rPr lang="it-IT" sz="1400" dirty="0" err="1">
                <a:solidFill>
                  <a:srgbClr val="800000"/>
                </a:solidFill>
              </a:rPr>
              <a:t>price</a:t>
            </a:r>
            <a:r>
              <a:rPr lang="it-IT" sz="1400" dirty="0"/>
              <a:t>" : 20, "</a:t>
            </a:r>
            <a:r>
              <a:rPr lang="it-IT" sz="1400" dirty="0" err="1">
                <a:solidFill>
                  <a:srgbClr val="800000"/>
                </a:solidFill>
              </a:rPr>
              <a:t>quantity</a:t>
            </a:r>
            <a:r>
              <a:rPr lang="it-IT" sz="1400" dirty="0"/>
              <a:t>" : 1, "</a:t>
            </a:r>
            <a:r>
              <a:rPr lang="it-IT" sz="1400" dirty="0">
                <a:solidFill>
                  <a:srgbClr val="800000"/>
                </a:solidFill>
              </a:rPr>
              <a:t>date</a:t>
            </a:r>
            <a:r>
              <a:rPr lang="it-IT" sz="1400" dirty="0"/>
              <a:t>" : </a:t>
            </a:r>
            <a:r>
              <a:rPr lang="it-IT" sz="1400" dirty="0" err="1"/>
              <a:t>ISODate</a:t>
            </a:r>
            <a:r>
              <a:rPr lang="it-IT" sz="1400" dirty="0"/>
              <a:t>("2014-03-01T09:00:00Z") }</a:t>
            </a:r>
          </a:p>
          <a:p>
            <a:pPr marL="0" indent="0">
              <a:spcBef>
                <a:spcPts val="1400"/>
              </a:spcBef>
              <a:buNone/>
            </a:pPr>
            <a:r>
              <a:rPr lang="it-IT" sz="1400" dirty="0"/>
              <a:t>{ "</a:t>
            </a:r>
            <a:r>
              <a:rPr lang="it-IT" sz="1400" dirty="0">
                <a:solidFill>
                  <a:srgbClr val="800000"/>
                </a:solidFill>
              </a:rPr>
              <a:t>_id</a:t>
            </a:r>
            <a:r>
              <a:rPr lang="it-IT" sz="1400" dirty="0"/>
              <a:t>" : 3, "</a:t>
            </a:r>
            <a:r>
              <a:rPr lang="it-IT" sz="1400" dirty="0">
                <a:solidFill>
                  <a:srgbClr val="800000"/>
                </a:solidFill>
              </a:rPr>
              <a:t>item</a:t>
            </a:r>
            <a:r>
              <a:rPr lang="it-IT" sz="1400" dirty="0"/>
              <a:t>" : "</a:t>
            </a:r>
            <a:r>
              <a:rPr lang="it-IT" sz="1400" dirty="0" err="1"/>
              <a:t>xyz</a:t>
            </a:r>
            <a:r>
              <a:rPr lang="it-IT" sz="1400" dirty="0"/>
              <a:t>", "</a:t>
            </a:r>
            <a:r>
              <a:rPr lang="it-IT" sz="1400" dirty="0" err="1">
                <a:solidFill>
                  <a:srgbClr val="800000"/>
                </a:solidFill>
              </a:rPr>
              <a:t>price</a:t>
            </a:r>
            <a:r>
              <a:rPr lang="it-IT" sz="1400" dirty="0"/>
              <a:t>" : 5, "</a:t>
            </a:r>
            <a:r>
              <a:rPr lang="it-IT" sz="1400" dirty="0" err="1">
                <a:solidFill>
                  <a:srgbClr val="800000"/>
                </a:solidFill>
              </a:rPr>
              <a:t>quantity</a:t>
            </a:r>
            <a:r>
              <a:rPr lang="it-IT" sz="1400" dirty="0"/>
              <a:t>" : 10, "</a:t>
            </a:r>
            <a:r>
              <a:rPr lang="it-IT" sz="1400" dirty="0">
                <a:solidFill>
                  <a:srgbClr val="800000"/>
                </a:solidFill>
              </a:rPr>
              <a:t>date</a:t>
            </a:r>
            <a:r>
              <a:rPr lang="it-IT" sz="1400" dirty="0"/>
              <a:t>" : </a:t>
            </a:r>
            <a:r>
              <a:rPr lang="it-IT" sz="1400" dirty="0" err="1"/>
              <a:t>ISODate</a:t>
            </a:r>
            <a:r>
              <a:rPr lang="it-IT" sz="1400" dirty="0"/>
              <a:t>("2014-03-15T09:00:00Z") }</a:t>
            </a:r>
          </a:p>
          <a:p>
            <a:pPr marL="0" indent="0">
              <a:spcBef>
                <a:spcPts val="1400"/>
              </a:spcBef>
              <a:buNone/>
            </a:pPr>
            <a:r>
              <a:rPr lang="it-IT" sz="1400" dirty="0"/>
              <a:t>{ "</a:t>
            </a:r>
            <a:r>
              <a:rPr lang="it-IT" sz="1400" dirty="0">
                <a:solidFill>
                  <a:srgbClr val="800000"/>
                </a:solidFill>
              </a:rPr>
              <a:t>_id</a:t>
            </a:r>
            <a:r>
              <a:rPr lang="it-IT" sz="1400" dirty="0"/>
              <a:t>" : 4, "</a:t>
            </a:r>
            <a:r>
              <a:rPr lang="it-IT" sz="1400" dirty="0">
                <a:solidFill>
                  <a:srgbClr val="800000"/>
                </a:solidFill>
              </a:rPr>
              <a:t>item</a:t>
            </a:r>
            <a:r>
              <a:rPr lang="it-IT" sz="1400" dirty="0"/>
              <a:t>" : "</a:t>
            </a:r>
            <a:r>
              <a:rPr lang="it-IT" sz="1400" dirty="0" err="1"/>
              <a:t>xyz</a:t>
            </a:r>
            <a:r>
              <a:rPr lang="it-IT" sz="1400" dirty="0"/>
              <a:t>", "</a:t>
            </a:r>
            <a:r>
              <a:rPr lang="it-IT" sz="1400" dirty="0" err="1">
                <a:solidFill>
                  <a:srgbClr val="800000"/>
                </a:solidFill>
              </a:rPr>
              <a:t>price</a:t>
            </a:r>
            <a:r>
              <a:rPr lang="it-IT" sz="1400" dirty="0"/>
              <a:t>" : 5, "</a:t>
            </a:r>
            <a:r>
              <a:rPr lang="it-IT" sz="1400" dirty="0" err="1">
                <a:solidFill>
                  <a:srgbClr val="800000"/>
                </a:solidFill>
              </a:rPr>
              <a:t>quantity</a:t>
            </a:r>
            <a:r>
              <a:rPr lang="it-IT" sz="1400" dirty="0"/>
              <a:t>" : 20, "</a:t>
            </a:r>
            <a:r>
              <a:rPr lang="it-IT" sz="1400" dirty="0">
                <a:solidFill>
                  <a:srgbClr val="800000"/>
                </a:solidFill>
              </a:rPr>
              <a:t>date</a:t>
            </a:r>
            <a:r>
              <a:rPr lang="it-IT" sz="1400" dirty="0"/>
              <a:t>" : </a:t>
            </a:r>
            <a:r>
              <a:rPr lang="it-IT" sz="1400" dirty="0" err="1"/>
              <a:t>ISODate</a:t>
            </a:r>
            <a:r>
              <a:rPr lang="it-IT" sz="1400" dirty="0"/>
              <a:t>("2014-04-04T11:21:39.736Z") }</a:t>
            </a:r>
          </a:p>
          <a:p>
            <a:pPr marL="0" indent="0">
              <a:spcBef>
                <a:spcPts val="1400"/>
              </a:spcBef>
              <a:buNone/>
            </a:pPr>
            <a:r>
              <a:rPr lang="it-IT" sz="1400" dirty="0"/>
              <a:t>{ "</a:t>
            </a:r>
            <a:r>
              <a:rPr lang="it-IT" sz="1400" dirty="0">
                <a:solidFill>
                  <a:srgbClr val="800000"/>
                </a:solidFill>
              </a:rPr>
              <a:t>_id</a:t>
            </a:r>
            <a:r>
              <a:rPr lang="it-IT" sz="1400" dirty="0"/>
              <a:t>" : 5, "</a:t>
            </a:r>
            <a:r>
              <a:rPr lang="it-IT" sz="1400" dirty="0">
                <a:solidFill>
                  <a:srgbClr val="800000"/>
                </a:solidFill>
              </a:rPr>
              <a:t>item</a:t>
            </a:r>
            <a:r>
              <a:rPr lang="it-IT" sz="1400" dirty="0"/>
              <a:t>" : "</a:t>
            </a:r>
            <a:r>
              <a:rPr lang="it-IT" sz="1400" dirty="0" err="1"/>
              <a:t>abc</a:t>
            </a:r>
            <a:r>
              <a:rPr lang="it-IT" sz="1400" dirty="0"/>
              <a:t>", "</a:t>
            </a:r>
            <a:r>
              <a:rPr lang="it-IT" sz="1400" dirty="0" err="1">
                <a:solidFill>
                  <a:srgbClr val="800000"/>
                </a:solidFill>
              </a:rPr>
              <a:t>price</a:t>
            </a:r>
            <a:r>
              <a:rPr lang="it-IT" sz="1400" dirty="0"/>
              <a:t>" : 10, "</a:t>
            </a:r>
            <a:r>
              <a:rPr lang="it-IT" sz="1400" dirty="0" err="1">
                <a:solidFill>
                  <a:srgbClr val="800000"/>
                </a:solidFill>
              </a:rPr>
              <a:t>quantity</a:t>
            </a:r>
            <a:r>
              <a:rPr lang="it-IT" sz="1400" dirty="0"/>
              <a:t>" : 10, "</a:t>
            </a:r>
            <a:r>
              <a:rPr lang="it-IT" sz="1400" dirty="0">
                <a:solidFill>
                  <a:srgbClr val="800000"/>
                </a:solidFill>
              </a:rPr>
              <a:t>date</a:t>
            </a:r>
            <a:r>
              <a:rPr lang="it-IT" sz="1400" dirty="0"/>
              <a:t>" : </a:t>
            </a:r>
            <a:r>
              <a:rPr lang="it-IT" sz="1400" dirty="0" err="1"/>
              <a:t>ISODate</a:t>
            </a:r>
            <a:r>
              <a:rPr lang="it-IT" sz="1400" dirty="0"/>
              <a:t>("2014-04-04T21:23:13.331Z") }</a:t>
            </a: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B1032-EA64-7144-B003-9BCC9D94B503}" type="slidenum">
              <a:rPr lang="en-US" smtClean="0"/>
              <a:t>6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03908" y="4033873"/>
            <a:ext cx="402656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For each day, get the:</a:t>
            </a:r>
          </a:p>
          <a:p>
            <a:r>
              <a:rPr lang="en-US" sz="1600" dirty="0"/>
              <a:t>	</a:t>
            </a:r>
            <a:r>
              <a:rPr lang="en-US" sz="1600" dirty="0" smtClean="0"/>
              <a:t>- </a:t>
            </a:r>
            <a:r>
              <a:rPr lang="en-US" sz="1600" dirty="0" err="1" smtClean="0"/>
              <a:t>TotalPrice</a:t>
            </a:r>
            <a:r>
              <a:rPr lang="en-US" sz="1600" dirty="0" smtClean="0"/>
              <a:t> </a:t>
            </a:r>
            <a:r>
              <a:rPr lang="en-US" sz="1600" dirty="0" smtClean="0">
                <a:sym typeface="Wingdings"/>
              </a:rPr>
              <a:t> Sum (Price * Quantity)</a:t>
            </a:r>
          </a:p>
          <a:p>
            <a:r>
              <a:rPr lang="en-US" sz="1600" dirty="0">
                <a:sym typeface="Wingdings"/>
              </a:rPr>
              <a:t>	</a:t>
            </a:r>
            <a:r>
              <a:rPr lang="en-US" sz="1600" dirty="0" smtClean="0">
                <a:sym typeface="Wingdings"/>
              </a:rPr>
              <a:t>- average quantity</a:t>
            </a:r>
            <a:r>
              <a:rPr lang="en-US" sz="1600" dirty="0" smtClean="0"/>
              <a:t>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 - Count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3092079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300" y="2581809"/>
            <a:ext cx="7345363" cy="2995893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sz="1800" dirty="0" err="1"/>
              <a:t>db.sales.aggregate</a:t>
            </a:r>
            <a:r>
              <a:rPr lang="en-US" sz="1800" dirty="0" smtClean="0"/>
              <a:t>([</a:t>
            </a:r>
            <a:endParaRPr lang="en-US" sz="1800" dirty="0"/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sz="1800" dirty="0"/>
              <a:t>      </a:t>
            </a:r>
            <a:r>
              <a:rPr lang="en-US" sz="1800" dirty="0" smtClean="0"/>
              <a:t>{$</a:t>
            </a:r>
            <a:r>
              <a:rPr lang="en-US" sz="1800" dirty="0"/>
              <a:t>group : </a:t>
            </a:r>
            <a:r>
              <a:rPr lang="en-US" sz="1800" dirty="0" smtClean="0"/>
              <a:t>{</a:t>
            </a:r>
            <a:r>
              <a:rPr lang="en-US" sz="1800" b="1" dirty="0" smtClean="0">
                <a:solidFill>
                  <a:srgbClr val="800000"/>
                </a:solidFill>
              </a:rPr>
              <a:t>_id </a:t>
            </a:r>
            <a:r>
              <a:rPr lang="en-US" sz="1800" b="1" dirty="0">
                <a:solidFill>
                  <a:srgbClr val="800000"/>
                </a:solidFill>
              </a:rPr>
              <a:t>: </a:t>
            </a:r>
            <a:r>
              <a:rPr lang="en-US" sz="1800" dirty="0">
                <a:solidFill>
                  <a:srgbClr val="0000FF"/>
                </a:solidFill>
              </a:rPr>
              <a:t>{ </a:t>
            </a:r>
            <a:r>
              <a:rPr lang="en-US" sz="1800" dirty="0" smtClean="0">
                <a:solidFill>
                  <a:srgbClr val="0000FF"/>
                </a:solidFill>
              </a:rPr>
              <a:t> month</a:t>
            </a:r>
            <a:r>
              <a:rPr lang="en-US" sz="1800" dirty="0">
                <a:solidFill>
                  <a:srgbClr val="0000FF"/>
                </a:solidFill>
              </a:rPr>
              <a:t>: { $month: "$date" }, </a:t>
            </a:r>
            <a:endParaRPr lang="en-US" sz="1800" dirty="0" smtClean="0">
              <a:solidFill>
                <a:srgbClr val="0000FF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sz="1800" dirty="0">
                <a:solidFill>
                  <a:srgbClr val="0000FF"/>
                </a:solidFill>
              </a:rPr>
              <a:t> </a:t>
            </a:r>
            <a:r>
              <a:rPr lang="en-US" sz="1800" dirty="0" smtClean="0">
                <a:solidFill>
                  <a:srgbClr val="0000FF"/>
                </a:solidFill>
              </a:rPr>
              <a:t>                                    day</a:t>
            </a:r>
            <a:r>
              <a:rPr lang="en-US" sz="1800" dirty="0">
                <a:solidFill>
                  <a:srgbClr val="0000FF"/>
                </a:solidFill>
              </a:rPr>
              <a:t>: { $</a:t>
            </a:r>
            <a:r>
              <a:rPr lang="en-US" sz="1800" dirty="0" err="1">
                <a:solidFill>
                  <a:srgbClr val="0000FF"/>
                </a:solidFill>
              </a:rPr>
              <a:t>dayOfMonth</a:t>
            </a:r>
            <a:r>
              <a:rPr lang="en-US" sz="1800" dirty="0">
                <a:solidFill>
                  <a:srgbClr val="0000FF"/>
                </a:solidFill>
              </a:rPr>
              <a:t>: "$date" }, </a:t>
            </a:r>
            <a:endParaRPr lang="en-US" sz="1800" dirty="0" smtClean="0">
              <a:solidFill>
                <a:srgbClr val="0000FF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sz="1800" dirty="0">
                <a:solidFill>
                  <a:srgbClr val="0000FF"/>
                </a:solidFill>
              </a:rPr>
              <a:t> </a:t>
            </a:r>
            <a:r>
              <a:rPr lang="en-US" sz="1800" dirty="0" smtClean="0">
                <a:solidFill>
                  <a:srgbClr val="0000FF"/>
                </a:solidFill>
              </a:rPr>
              <a:t>                                    year</a:t>
            </a:r>
            <a:r>
              <a:rPr lang="en-US" sz="1800" dirty="0">
                <a:solidFill>
                  <a:srgbClr val="0000FF"/>
                </a:solidFill>
              </a:rPr>
              <a:t>: { $year: "$date" } </a:t>
            </a:r>
            <a:r>
              <a:rPr lang="en-US" sz="1800" dirty="0" smtClean="0"/>
              <a:t>,</a:t>
            </a:r>
            <a:endParaRPr lang="en-US" sz="1800" dirty="0"/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sz="1800" dirty="0"/>
              <a:t>           </a:t>
            </a:r>
            <a:r>
              <a:rPr lang="en-US" sz="1800" b="1" dirty="0" err="1">
                <a:solidFill>
                  <a:srgbClr val="800000"/>
                </a:solidFill>
              </a:rPr>
              <a:t>totalPrice</a:t>
            </a:r>
            <a:r>
              <a:rPr lang="en-US" sz="1800" b="1" dirty="0">
                <a:solidFill>
                  <a:srgbClr val="800000"/>
                </a:solidFill>
              </a:rPr>
              <a:t>: </a:t>
            </a:r>
            <a:r>
              <a:rPr lang="en-US" sz="1800" dirty="0"/>
              <a:t>{ $sum: { $multiply: [ "$price", "$quantity" ] } },</a:t>
            </a: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sz="1800" dirty="0"/>
              <a:t>           </a:t>
            </a:r>
            <a:r>
              <a:rPr lang="en-US" sz="1800" b="1" dirty="0" err="1">
                <a:solidFill>
                  <a:srgbClr val="800000"/>
                </a:solidFill>
              </a:rPr>
              <a:t>averageQuantity</a:t>
            </a:r>
            <a:r>
              <a:rPr lang="en-US" sz="1800" b="1" dirty="0">
                <a:solidFill>
                  <a:srgbClr val="800000"/>
                </a:solidFill>
              </a:rPr>
              <a:t>: </a:t>
            </a:r>
            <a:r>
              <a:rPr lang="en-US" sz="1800" dirty="0"/>
              <a:t>{ $</a:t>
            </a:r>
            <a:r>
              <a:rPr lang="en-US" sz="1800" dirty="0" err="1"/>
              <a:t>avg</a:t>
            </a:r>
            <a:r>
              <a:rPr lang="en-US" sz="1800" dirty="0"/>
              <a:t>: "$quantity" },</a:t>
            </a: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sz="1800" dirty="0"/>
              <a:t>           </a:t>
            </a:r>
            <a:r>
              <a:rPr lang="en-US" sz="1800" b="1" dirty="0">
                <a:solidFill>
                  <a:srgbClr val="800000"/>
                </a:solidFill>
              </a:rPr>
              <a:t>count: </a:t>
            </a:r>
            <a:r>
              <a:rPr lang="en-US" sz="1800" dirty="0"/>
              <a:t>{ $sum: 1 }</a:t>
            </a:r>
          </a:p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sz="1800" dirty="0"/>
              <a:t>        </a:t>
            </a:r>
            <a:r>
              <a:rPr lang="en-US" sz="1800" dirty="0" smtClean="0"/>
              <a:t>}}])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B1032-EA64-7144-B003-9BCC9D94B503}" type="slidenum">
              <a:rPr lang="en-US" smtClean="0"/>
              <a:t>7</a:t>
            </a:fld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77578" y="373969"/>
            <a:ext cx="8529216" cy="1974974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79438" indent="-228600" algn="l" defTabSz="914400" rtl="0" eaLnBrk="1" latinLnBrk="0" hangingPunct="1">
              <a:spcBef>
                <a:spcPts val="600"/>
              </a:spcBef>
              <a:buClr>
                <a:schemeClr val="bg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8038" indent="-228600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36638" indent="-228600" algn="l" defTabSz="914400" rtl="0" eaLnBrk="1" latinLnBrk="0" hangingPunct="1">
              <a:spcBef>
                <a:spcPts val="600"/>
              </a:spcBef>
              <a:buClr>
                <a:schemeClr val="bg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65238" indent="-228600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485900" indent="-228600" algn="l" defTabSz="914400" rtl="0" eaLnBrk="1" latinLnBrk="0" hangingPunct="1">
              <a:spcBef>
                <a:spcPct val="20000"/>
              </a:spcBef>
              <a:buClr>
                <a:schemeClr val="bg2">
                  <a:lumMod val="60000"/>
                  <a:lumOff val="40000"/>
                </a:schemeClr>
              </a:buClr>
              <a:buFont typeface="Arial" pitchFamily="34" charset="0"/>
              <a:buChar char="•"/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712913" indent="-228600" algn="l" defTabSz="914400" rtl="0" eaLnBrk="1" latinLnBrk="0" hangingPunct="1">
              <a:spcBef>
                <a:spcPct val="20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947863" indent="-228600" algn="l" defTabSz="914400" rtl="0" eaLnBrk="1" latinLnBrk="0" hangingPunct="1">
              <a:spcBef>
                <a:spcPct val="20000"/>
              </a:spcBef>
              <a:buClr>
                <a:schemeClr val="bg2">
                  <a:lumMod val="60000"/>
                  <a:lumOff val="40000"/>
                </a:schemeClr>
              </a:buClr>
              <a:buFont typeface="Arial" pitchFamily="34" charset="0"/>
              <a:buChar char="•"/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174875" indent="-228600" algn="l" defTabSz="914400" rtl="0" eaLnBrk="1" latinLnBrk="0" hangingPunct="1">
              <a:spcBef>
                <a:spcPct val="20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  <a:defRPr lang="en-US"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400"/>
              </a:spcBef>
              <a:buFont typeface="Arial" pitchFamily="34" charset="0"/>
              <a:buNone/>
            </a:pPr>
            <a:r>
              <a:rPr lang="it-IT" sz="1400" smtClean="0"/>
              <a:t>{ "</a:t>
            </a:r>
            <a:r>
              <a:rPr lang="it-IT" sz="1400" smtClean="0">
                <a:solidFill>
                  <a:srgbClr val="800000"/>
                </a:solidFill>
              </a:rPr>
              <a:t>_id</a:t>
            </a:r>
            <a:r>
              <a:rPr lang="it-IT" sz="1400" smtClean="0"/>
              <a:t>" : 1, "</a:t>
            </a:r>
            <a:r>
              <a:rPr lang="it-IT" sz="1400" smtClean="0">
                <a:solidFill>
                  <a:srgbClr val="800000"/>
                </a:solidFill>
              </a:rPr>
              <a:t>item</a:t>
            </a:r>
            <a:r>
              <a:rPr lang="it-IT" sz="1400" smtClean="0"/>
              <a:t>" : "abc", "</a:t>
            </a:r>
            <a:r>
              <a:rPr lang="it-IT" sz="1400" smtClean="0">
                <a:solidFill>
                  <a:srgbClr val="800000"/>
                </a:solidFill>
              </a:rPr>
              <a:t>price</a:t>
            </a:r>
            <a:r>
              <a:rPr lang="it-IT" sz="1400" smtClean="0"/>
              <a:t>" : 10, "</a:t>
            </a:r>
            <a:r>
              <a:rPr lang="it-IT" sz="1400" smtClean="0">
                <a:solidFill>
                  <a:srgbClr val="800000"/>
                </a:solidFill>
              </a:rPr>
              <a:t>quantity</a:t>
            </a:r>
            <a:r>
              <a:rPr lang="it-IT" sz="1400" smtClean="0"/>
              <a:t>" : 2, "</a:t>
            </a:r>
            <a:r>
              <a:rPr lang="it-IT" sz="1400" smtClean="0">
                <a:solidFill>
                  <a:srgbClr val="800000"/>
                </a:solidFill>
              </a:rPr>
              <a:t>date</a:t>
            </a:r>
            <a:r>
              <a:rPr lang="it-IT" sz="1400" smtClean="0"/>
              <a:t>" : ISODate("2014-03-01T08:00:00Z") }</a:t>
            </a:r>
          </a:p>
          <a:p>
            <a:pPr marL="0" indent="0">
              <a:spcBef>
                <a:spcPts val="1400"/>
              </a:spcBef>
              <a:buFont typeface="Arial" pitchFamily="34" charset="0"/>
              <a:buNone/>
            </a:pPr>
            <a:r>
              <a:rPr lang="it-IT" sz="1400" smtClean="0"/>
              <a:t>{ "</a:t>
            </a:r>
            <a:r>
              <a:rPr lang="it-IT" sz="1400" smtClean="0">
                <a:solidFill>
                  <a:srgbClr val="800000"/>
                </a:solidFill>
              </a:rPr>
              <a:t>_id</a:t>
            </a:r>
            <a:r>
              <a:rPr lang="it-IT" sz="1400" smtClean="0"/>
              <a:t>" : 2, "</a:t>
            </a:r>
            <a:r>
              <a:rPr lang="it-IT" sz="1400" smtClean="0">
                <a:solidFill>
                  <a:srgbClr val="800000"/>
                </a:solidFill>
              </a:rPr>
              <a:t>item</a:t>
            </a:r>
            <a:r>
              <a:rPr lang="it-IT" sz="1400" smtClean="0"/>
              <a:t>" : "jkl", "</a:t>
            </a:r>
            <a:r>
              <a:rPr lang="it-IT" sz="1400" smtClean="0">
                <a:solidFill>
                  <a:srgbClr val="800000"/>
                </a:solidFill>
              </a:rPr>
              <a:t>price</a:t>
            </a:r>
            <a:r>
              <a:rPr lang="it-IT" sz="1400" smtClean="0"/>
              <a:t>" : 20, "</a:t>
            </a:r>
            <a:r>
              <a:rPr lang="it-IT" sz="1400" smtClean="0">
                <a:solidFill>
                  <a:srgbClr val="800000"/>
                </a:solidFill>
              </a:rPr>
              <a:t>quantity</a:t>
            </a:r>
            <a:r>
              <a:rPr lang="it-IT" sz="1400" smtClean="0"/>
              <a:t>" : 1, "</a:t>
            </a:r>
            <a:r>
              <a:rPr lang="it-IT" sz="1400" smtClean="0">
                <a:solidFill>
                  <a:srgbClr val="800000"/>
                </a:solidFill>
              </a:rPr>
              <a:t>date</a:t>
            </a:r>
            <a:r>
              <a:rPr lang="it-IT" sz="1400" smtClean="0"/>
              <a:t>" : ISODate("2014-03-01T09:00:00Z") }</a:t>
            </a:r>
          </a:p>
          <a:p>
            <a:pPr marL="0" indent="0">
              <a:spcBef>
                <a:spcPts val="1400"/>
              </a:spcBef>
              <a:buFont typeface="Arial" pitchFamily="34" charset="0"/>
              <a:buNone/>
            </a:pPr>
            <a:r>
              <a:rPr lang="it-IT" sz="1400" smtClean="0"/>
              <a:t>{ "</a:t>
            </a:r>
            <a:r>
              <a:rPr lang="it-IT" sz="1400" smtClean="0">
                <a:solidFill>
                  <a:srgbClr val="800000"/>
                </a:solidFill>
              </a:rPr>
              <a:t>_id</a:t>
            </a:r>
            <a:r>
              <a:rPr lang="it-IT" sz="1400" smtClean="0"/>
              <a:t>" : 3, "</a:t>
            </a:r>
            <a:r>
              <a:rPr lang="it-IT" sz="1400" smtClean="0">
                <a:solidFill>
                  <a:srgbClr val="800000"/>
                </a:solidFill>
              </a:rPr>
              <a:t>item</a:t>
            </a:r>
            <a:r>
              <a:rPr lang="it-IT" sz="1400" smtClean="0"/>
              <a:t>" : "xyz", "</a:t>
            </a:r>
            <a:r>
              <a:rPr lang="it-IT" sz="1400" smtClean="0">
                <a:solidFill>
                  <a:srgbClr val="800000"/>
                </a:solidFill>
              </a:rPr>
              <a:t>price</a:t>
            </a:r>
            <a:r>
              <a:rPr lang="it-IT" sz="1400" smtClean="0"/>
              <a:t>" : 5, "</a:t>
            </a:r>
            <a:r>
              <a:rPr lang="it-IT" sz="1400" smtClean="0">
                <a:solidFill>
                  <a:srgbClr val="800000"/>
                </a:solidFill>
              </a:rPr>
              <a:t>quantity</a:t>
            </a:r>
            <a:r>
              <a:rPr lang="it-IT" sz="1400" smtClean="0"/>
              <a:t>" : 10, "</a:t>
            </a:r>
            <a:r>
              <a:rPr lang="it-IT" sz="1400" smtClean="0">
                <a:solidFill>
                  <a:srgbClr val="800000"/>
                </a:solidFill>
              </a:rPr>
              <a:t>date</a:t>
            </a:r>
            <a:r>
              <a:rPr lang="it-IT" sz="1400" smtClean="0"/>
              <a:t>" : ISODate("2014-03-15T09:00:00Z") }</a:t>
            </a:r>
          </a:p>
          <a:p>
            <a:pPr marL="0" indent="0">
              <a:spcBef>
                <a:spcPts val="1400"/>
              </a:spcBef>
              <a:buFont typeface="Arial" pitchFamily="34" charset="0"/>
              <a:buNone/>
            </a:pPr>
            <a:r>
              <a:rPr lang="it-IT" sz="1400" smtClean="0"/>
              <a:t>{ "</a:t>
            </a:r>
            <a:r>
              <a:rPr lang="it-IT" sz="1400" smtClean="0">
                <a:solidFill>
                  <a:srgbClr val="800000"/>
                </a:solidFill>
              </a:rPr>
              <a:t>_id</a:t>
            </a:r>
            <a:r>
              <a:rPr lang="it-IT" sz="1400" smtClean="0"/>
              <a:t>" : 4, "</a:t>
            </a:r>
            <a:r>
              <a:rPr lang="it-IT" sz="1400" smtClean="0">
                <a:solidFill>
                  <a:srgbClr val="800000"/>
                </a:solidFill>
              </a:rPr>
              <a:t>item</a:t>
            </a:r>
            <a:r>
              <a:rPr lang="it-IT" sz="1400" smtClean="0"/>
              <a:t>" : "xyz", "</a:t>
            </a:r>
            <a:r>
              <a:rPr lang="it-IT" sz="1400" smtClean="0">
                <a:solidFill>
                  <a:srgbClr val="800000"/>
                </a:solidFill>
              </a:rPr>
              <a:t>price</a:t>
            </a:r>
            <a:r>
              <a:rPr lang="it-IT" sz="1400" smtClean="0"/>
              <a:t>" : 5, "</a:t>
            </a:r>
            <a:r>
              <a:rPr lang="it-IT" sz="1400" smtClean="0">
                <a:solidFill>
                  <a:srgbClr val="800000"/>
                </a:solidFill>
              </a:rPr>
              <a:t>quantity</a:t>
            </a:r>
            <a:r>
              <a:rPr lang="it-IT" sz="1400" smtClean="0"/>
              <a:t>" : 20, "</a:t>
            </a:r>
            <a:r>
              <a:rPr lang="it-IT" sz="1400" smtClean="0">
                <a:solidFill>
                  <a:srgbClr val="800000"/>
                </a:solidFill>
              </a:rPr>
              <a:t>date</a:t>
            </a:r>
            <a:r>
              <a:rPr lang="it-IT" sz="1400" smtClean="0"/>
              <a:t>" : ISODate("2014-04-04T11:21:39.736Z") }</a:t>
            </a:r>
          </a:p>
          <a:p>
            <a:pPr marL="0" indent="0">
              <a:spcBef>
                <a:spcPts val="1400"/>
              </a:spcBef>
              <a:buFont typeface="Arial" pitchFamily="34" charset="0"/>
              <a:buNone/>
            </a:pPr>
            <a:r>
              <a:rPr lang="it-IT" sz="1400" smtClean="0"/>
              <a:t>{ "</a:t>
            </a:r>
            <a:r>
              <a:rPr lang="it-IT" sz="1400" smtClean="0">
                <a:solidFill>
                  <a:srgbClr val="800000"/>
                </a:solidFill>
              </a:rPr>
              <a:t>_id</a:t>
            </a:r>
            <a:r>
              <a:rPr lang="it-IT" sz="1400" smtClean="0"/>
              <a:t>" : 5, "</a:t>
            </a:r>
            <a:r>
              <a:rPr lang="it-IT" sz="1400" smtClean="0">
                <a:solidFill>
                  <a:srgbClr val="800000"/>
                </a:solidFill>
              </a:rPr>
              <a:t>item</a:t>
            </a:r>
            <a:r>
              <a:rPr lang="it-IT" sz="1400" smtClean="0"/>
              <a:t>" : "abc", "</a:t>
            </a:r>
            <a:r>
              <a:rPr lang="it-IT" sz="1400" smtClean="0">
                <a:solidFill>
                  <a:srgbClr val="800000"/>
                </a:solidFill>
              </a:rPr>
              <a:t>price</a:t>
            </a:r>
            <a:r>
              <a:rPr lang="it-IT" sz="1400" smtClean="0"/>
              <a:t>" : 10, "</a:t>
            </a:r>
            <a:r>
              <a:rPr lang="it-IT" sz="1400" smtClean="0">
                <a:solidFill>
                  <a:srgbClr val="800000"/>
                </a:solidFill>
              </a:rPr>
              <a:t>quantity</a:t>
            </a:r>
            <a:r>
              <a:rPr lang="it-IT" sz="1400" smtClean="0"/>
              <a:t>" : 10, "</a:t>
            </a:r>
            <a:r>
              <a:rPr lang="it-IT" sz="1400" smtClean="0">
                <a:solidFill>
                  <a:srgbClr val="800000"/>
                </a:solidFill>
              </a:rPr>
              <a:t>date</a:t>
            </a:r>
            <a:r>
              <a:rPr lang="it-IT" sz="1400" smtClean="0"/>
              <a:t>" : ISODate("2014-04-04T21:23:13.331Z") }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0457915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578" y="1776694"/>
            <a:ext cx="8529216" cy="1974974"/>
          </a:xfrm>
          <a:solidFill>
            <a:srgbClr val="CCFFCC"/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>
              <a:spcBef>
                <a:spcPts val="1400"/>
              </a:spcBef>
              <a:buNone/>
            </a:pPr>
            <a:r>
              <a:rPr lang="it-IT" sz="1400" dirty="0"/>
              <a:t>{ "</a:t>
            </a:r>
            <a:r>
              <a:rPr lang="it-IT" sz="1400" dirty="0">
                <a:solidFill>
                  <a:srgbClr val="800000"/>
                </a:solidFill>
              </a:rPr>
              <a:t>_id</a:t>
            </a:r>
            <a:r>
              <a:rPr lang="it-IT" sz="1400" dirty="0"/>
              <a:t>" : 1, "</a:t>
            </a:r>
            <a:r>
              <a:rPr lang="it-IT" sz="1400" dirty="0">
                <a:solidFill>
                  <a:srgbClr val="800000"/>
                </a:solidFill>
              </a:rPr>
              <a:t>item</a:t>
            </a:r>
            <a:r>
              <a:rPr lang="it-IT" sz="1400" dirty="0"/>
              <a:t>" : "</a:t>
            </a:r>
            <a:r>
              <a:rPr lang="it-IT" sz="1400" dirty="0" err="1"/>
              <a:t>abc</a:t>
            </a:r>
            <a:r>
              <a:rPr lang="it-IT" sz="1400" dirty="0"/>
              <a:t>", "</a:t>
            </a:r>
            <a:r>
              <a:rPr lang="it-IT" sz="1400" dirty="0" err="1">
                <a:solidFill>
                  <a:srgbClr val="800000"/>
                </a:solidFill>
              </a:rPr>
              <a:t>price</a:t>
            </a:r>
            <a:r>
              <a:rPr lang="it-IT" sz="1400" dirty="0"/>
              <a:t>" : 10, "</a:t>
            </a:r>
            <a:r>
              <a:rPr lang="it-IT" sz="1400" dirty="0" err="1">
                <a:solidFill>
                  <a:srgbClr val="800000"/>
                </a:solidFill>
              </a:rPr>
              <a:t>quantity</a:t>
            </a:r>
            <a:r>
              <a:rPr lang="it-IT" sz="1400" dirty="0"/>
              <a:t>" : 2, "</a:t>
            </a:r>
            <a:r>
              <a:rPr lang="it-IT" sz="1400" dirty="0">
                <a:solidFill>
                  <a:srgbClr val="800000"/>
                </a:solidFill>
              </a:rPr>
              <a:t>date</a:t>
            </a:r>
            <a:r>
              <a:rPr lang="it-IT" sz="1400" dirty="0"/>
              <a:t>" : </a:t>
            </a:r>
            <a:r>
              <a:rPr lang="it-IT" sz="1400" dirty="0" err="1"/>
              <a:t>ISODate</a:t>
            </a:r>
            <a:r>
              <a:rPr lang="it-IT" sz="1400" dirty="0"/>
              <a:t>("2014-03-01T08:00:00Z") }</a:t>
            </a:r>
          </a:p>
          <a:p>
            <a:pPr marL="0" indent="0">
              <a:spcBef>
                <a:spcPts val="1400"/>
              </a:spcBef>
              <a:buNone/>
            </a:pPr>
            <a:r>
              <a:rPr lang="it-IT" sz="1400" dirty="0"/>
              <a:t>{ "</a:t>
            </a:r>
            <a:r>
              <a:rPr lang="it-IT" sz="1400" dirty="0">
                <a:solidFill>
                  <a:srgbClr val="800000"/>
                </a:solidFill>
              </a:rPr>
              <a:t>_id</a:t>
            </a:r>
            <a:r>
              <a:rPr lang="it-IT" sz="1400" dirty="0"/>
              <a:t>" : 2, "</a:t>
            </a:r>
            <a:r>
              <a:rPr lang="it-IT" sz="1400" dirty="0">
                <a:solidFill>
                  <a:srgbClr val="800000"/>
                </a:solidFill>
              </a:rPr>
              <a:t>item</a:t>
            </a:r>
            <a:r>
              <a:rPr lang="it-IT" sz="1400" dirty="0"/>
              <a:t>" : "</a:t>
            </a:r>
            <a:r>
              <a:rPr lang="it-IT" sz="1400" dirty="0" err="1"/>
              <a:t>jkl</a:t>
            </a:r>
            <a:r>
              <a:rPr lang="it-IT" sz="1400" dirty="0"/>
              <a:t>", "</a:t>
            </a:r>
            <a:r>
              <a:rPr lang="it-IT" sz="1400" dirty="0" err="1">
                <a:solidFill>
                  <a:srgbClr val="800000"/>
                </a:solidFill>
              </a:rPr>
              <a:t>price</a:t>
            </a:r>
            <a:r>
              <a:rPr lang="it-IT" sz="1400" dirty="0"/>
              <a:t>" : 20, "</a:t>
            </a:r>
            <a:r>
              <a:rPr lang="it-IT" sz="1400" dirty="0" err="1">
                <a:solidFill>
                  <a:srgbClr val="800000"/>
                </a:solidFill>
              </a:rPr>
              <a:t>quantity</a:t>
            </a:r>
            <a:r>
              <a:rPr lang="it-IT" sz="1400" dirty="0"/>
              <a:t>" : 1, "</a:t>
            </a:r>
            <a:r>
              <a:rPr lang="it-IT" sz="1400" dirty="0">
                <a:solidFill>
                  <a:srgbClr val="800000"/>
                </a:solidFill>
              </a:rPr>
              <a:t>date</a:t>
            </a:r>
            <a:r>
              <a:rPr lang="it-IT" sz="1400" dirty="0"/>
              <a:t>" : </a:t>
            </a:r>
            <a:r>
              <a:rPr lang="it-IT" sz="1400" dirty="0" err="1"/>
              <a:t>ISODate</a:t>
            </a:r>
            <a:r>
              <a:rPr lang="it-IT" sz="1400" dirty="0"/>
              <a:t>("2014-03-01T09:00:00Z") }</a:t>
            </a:r>
          </a:p>
          <a:p>
            <a:pPr marL="0" indent="0">
              <a:spcBef>
                <a:spcPts val="1400"/>
              </a:spcBef>
              <a:buNone/>
            </a:pPr>
            <a:r>
              <a:rPr lang="it-IT" sz="1400" dirty="0"/>
              <a:t>{ "</a:t>
            </a:r>
            <a:r>
              <a:rPr lang="it-IT" sz="1400" dirty="0">
                <a:solidFill>
                  <a:srgbClr val="800000"/>
                </a:solidFill>
              </a:rPr>
              <a:t>_id</a:t>
            </a:r>
            <a:r>
              <a:rPr lang="it-IT" sz="1400" dirty="0"/>
              <a:t>" : 3, "</a:t>
            </a:r>
            <a:r>
              <a:rPr lang="it-IT" sz="1400" dirty="0">
                <a:solidFill>
                  <a:srgbClr val="800000"/>
                </a:solidFill>
              </a:rPr>
              <a:t>item</a:t>
            </a:r>
            <a:r>
              <a:rPr lang="it-IT" sz="1400" dirty="0"/>
              <a:t>" : "</a:t>
            </a:r>
            <a:r>
              <a:rPr lang="it-IT" sz="1400" dirty="0" err="1"/>
              <a:t>xyz</a:t>
            </a:r>
            <a:r>
              <a:rPr lang="it-IT" sz="1400" dirty="0"/>
              <a:t>", "</a:t>
            </a:r>
            <a:r>
              <a:rPr lang="it-IT" sz="1400" dirty="0" err="1">
                <a:solidFill>
                  <a:srgbClr val="800000"/>
                </a:solidFill>
              </a:rPr>
              <a:t>price</a:t>
            </a:r>
            <a:r>
              <a:rPr lang="it-IT" sz="1400" dirty="0"/>
              <a:t>" : 5, "</a:t>
            </a:r>
            <a:r>
              <a:rPr lang="it-IT" sz="1400" dirty="0" err="1">
                <a:solidFill>
                  <a:srgbClr val="800000"/>
                </a:solidFill>
              </a:rPr>
              <a:t>quantity</a:t>
            </a:r>
            <a:r>
              <a:rPr lang="it-IT" sz="1400" dirty="0"/>
              <a:t>" : 10, "</a:t>
            </a:r>
            <a:r>
              <a:rPr lang="it-IT" sz="1400" dirty="0">
                <a:solidFill>
                  <a:srgbClr val="800000"/>
                </a:solidFill>
              </a:rPr>
              <a:t>date</a:t>
            </a:r>
            <a:r>
              <a:rPr lang="it-IT" sz="1400" dirty="0"/>
              <a:t>" : </a:t>
            </a:r>
            <a:r>
              <a:rPr lang="it-IT" sz="1400" dirty="0" err="1"/>
              <a:t>ISODate</a:t>
            </a:r>
            <a:r>
              <a:rPr lang="it-IT" sz="1400" dirty="0"/>
              <a:t>("2014-03-15T09:00:00Z") }</a:t>
            </a:r>
          </a:p>
          <a:p>
            <a:pPr marL="0" indent="0">
              <a:spcBef>
                <a:spcPts val="1400"/>
              </a:spcBef>
              <a:buNone/>
            </a:pPr>
            <a:r>
              <a:rPr lang="it-IT" sz="1400" dirty="0"/>
              <a:t>{ "</a:t>
            </a:r>
            <a:r>
              <a:rPr lang="it-IT" sz="1400" dirty="0">
                <a:solidFill>
                  <a:srgbClr val="800000"/>
                </a:solidFill>
              </a:rPr>
              <a:t>_id</a:t>
            </a:r>
            <a:r>
              <a:rPr lang="it-IT" sz="1400" dirty="0"/>
              <a:t>" : 4, "</a:t>
            </a:r>
            <a:r>
              <a:rPr lang="it-IT" sz="1400" dirty="0">
                <a:solidFill>
                  <a:srgbClr val="800000"/>
                </a:solidFill>
              </a:rPr>
              <a:t>item</a:t>
            </a:r>
            <a:r>
              <a:rPr lang="it-IT" sz="1400" dirty="0"/>
              <a:t>" : "</a:t>
            </a:r>
            <a:r>
              <a:rPr lang="it-IT" sz="1400" dirty="0" err="1"/>
              <a:t>xyz</a:t>
            </a:r>
            <a:r>
              <a:rPr lang="it-IT" sz="1400" dirty="0"/>
              <a:t>", "</a:t>
            </a:r>
            <a:r>
              <a:rPr lang="it-IT" sz="1400" dirty="0" err="1">
                <a:solidFill>
                  <a:srgbClr val="800000"/>
                </a:solidFill>
              </a:rPr>
              <a:t>price</a:t>
            </a:r>
            <a:r>
              <a:rPr lang="it-IT" sz="1400" dirty="0"/>
              <a:t>" : 5, "</a:t>
            </a:r>
            <a:r>
              <a:rPr lang="it-IT" sz="1400" dirty="0" err="1">
                <a:solidFill>
                  <a:srgbClr val="800000"/>
                </a:solidFill>
              </a:rPr>
              <a:t>quantity</a:t>
            </a:r>
            <a:r>
              <a:rPr lang="it-IT" sz="1400" dirty="0"/>
              <a:t>" : 20, "</a:t>
            </a:r>
            <a:r>
              <a:rPr lang="it-IT" sz="1400" dirty="0">
                <a:solidFill>
                  <a:srgbClr val="800000"/>
                </a:solidFill>
              </a:rPr>
              <a:t>date</a:t>
            </a:r>
            <a:r>
              <a:rPr lang="it-IT" sz="1400" dirty="0"/>
              <a:t>" : </a:t>
            </a:r>
            <a:r>
              <a:rPr lang="it-IT" sz="1400" dirty="0" err="1"/>
              <a:t>ISODate</a:t>
            </a:r>
            <a:r>
              <a:rPr lang="it-IT" sz="1400" dirty="0"/>
              <a:t>("2014-04-04T11:21:39.736Z") }</a:t>
            </a:r>
          </a:p>
          <a:p>
            <a:pPr marL="0" indent="0">
              <a:spcBef>
                <a:spcPts val="1400"/>
              </a:spcBef>
              <a:buNone/>
            </a:pPr>
            <a:r>
              <a:rPr lang="it-IT" sz="1400" dirty="0"/>
              <a:t>{ "</a:t>
            </a:r>
            <a:r>
              <a:rPr lang="it-IT" sz="1400" dirty="0">
                <a:solidFill>
                  <a:srgbClr val="800000"/>
                </a:solidFill>
              </a:rPr>
              <a:t>_id</a:t>
            </a:r>
            <a:r>
              <a:rPr lang="it-IT" sz="1400" dirty="0"/>
              <a:t>" : 5, "</a:t>
            </a:r>
            <a:r>
              <a:rPr lang="it-IT" sz="1400" dirty="0">
                <a:solidFill>
                  <a:srgbClr val="800000"/>
                </a:solidFill>
              </a:rPr>
              <a:t>item</a:t>
            </a:r>
            <a:r>
              <a:rPr lang="it-IT" sz="1400" dirty="0"/>
              <a:t>" : "</a:t>
            </a:r>
            <a:r>
              <a:rPr lang="it-IT" sz="1400" dirty="0" err="1"/>
              <a:t>abc</a:t>
            </a:r>
            <a:r>
              <a:rPr lang="it-IT" sz="1400" dirty="0"/>
              <a:t>", "</a:t>
            </a:r>
            <a:r>
              <a:rPr lang="it-IT" sz="1400" dirty="0" err="1">
                <a:solidFill>
                  <a:srgbClr val="800000"/>
                </a:solidFill>
              </a:rPr>
              <a:t>price</a:t>
            </a:r>
            <a:r>
              <a:rPr lang="it-IT" sz="1400" dirty="0"/>
              <a:t>" : 10, "</a:t>
            </a:r>
            <a:r>
              <a:rPr lang="it-IT" sz="1400" dirty="0" err="1">
                <a:solidFill>
                  <a:srgbClr val="800000"/>
                </a:solidFill>
              </a:rPr>
              <a:t>quantity</a:t>
            </a:r>
            <a:r>
              <a:rPr lang="it-IT" sz="1400" dirty="0"/>
              <a:t>" : 10, "</a:t>
            </a:r>
            <a:r>
              <a:rPr lang="it-IT" sz="1400" dirty="0">
                <a:solidFill>
                  <a:srgbClr val="800000"/>
                </a:solidFill>
              </a:rPr>
              <a:t>date</a:t>
            </a:r>
            <a:r>
              <a:rPr lang="it-IT" sz="1400" dirty="0"/>
              <a:t>" : </a:t>
            </a:r>
            <a:r>
              <a:rPr lang="it-IT" sz="1400" dirty="0" err="1"/>
              <a:t>ISODate</a:t>
            </a:r>
            <a:r>
              <a:rPr lang="it-IT" sz="1400" dirty="0"/>
              <a:t>("2014-04-04T21:23:13.331Z") }</a:t>
            </a: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B1032-EA64-7144-B003-9BCC9D94B503}" type="slidenum">
              <a:rPr lang="en-US" smtClean="0"/>
              <a:t>8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03908" y="4133475"/>
            <a:ext cx="34034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Get the distinct values of the items…</a:t>
            </a:r>
            <a:endParaRPr lang="en-US" sz="16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280318" y="4747686"/>
            <a:ext cx="7345363" cy="581011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79438" indent="-228600" algn="l" defTabSz="914400" rtl="0" eaLnBrk="1" latinLnBrk="0" hangingPunct="1">
              <a:spcBef>
                <a:spcPts val="600"/>
              </a:spcBef>
              <a:buClr>
                <a:schemeClr val="bg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8038" indent="-228600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36638" indent="-228600" algn="l" defTabSz="914400" rtl="0" eaLnBrk="1" latinLnBrk="0" hangingPunct="1">
              <a:spcBef>
                <a:spcPts val="600"/>
              </a:spcBef>
              <a:buClr>
                <a:schemeClr val="bg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65238" indent="-228600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485900" indent="-228600" algn="l" defTabSz="914400" rtl="0" eaLnBrk="1" latinLnBrk="0" hangingPunct="1">
              <a:spcBef>
                <a:spcPct val="20000"/>
              </a:spcBef>
              <a:buClr>
                <a:schemeClr val="bg2">
                  <a:lumMod val="60000"/>
                  <a:lumOff val="40000"/>
                </a:schemeClr>
              </a:buClr>
              <a:buFont typeface="Arial" pitchFamily="34" charset="0"/>
              <a:buChar char="•"/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712913" indent="-228600" algn="l" defTabSz="914400" rtl="0" eaLnBrk="1" latinLnBrk="0" hangingPunct="1">
              <a:spcBef>
                <a:spcPct val="20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947863" indent="-228600" algn="l" defTabSz="914400" rtl="0" eaLnBrk="1" latinLnBrk="0" hangingPunct="1">
              <a:spcBef>
                <a:spcPct val="20000"/>
              </a:spcBef>
              <a:buClr>
                <a:schemeClr val="bg2">
                  <a:lumMod val="60000"/>
                  <a:lumOff val="40000"/>
                </a:schemeClr>
              </a:buClr>
              <a:buFont typeface="Arial" pitchFamily="34" charset="0"/>
              <a:buChar char="•"/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174875" indent="-228600" algn="l" defTabSz="914400" rtl="0" eaLnBrk="1" latinLnBrk="0" hangingPunct="1">
              <a:spcBef>
                <a:spcPct val="20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  <a:defRPr lang="en-US"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200"/>
              </a:spcBef>
              <a:buFont typeface="Arial" pitchFamily="34" charset="0"/>
              <a:buNone/>
            </a:pPr>
            <a:r>
              <a:rPr lang="en-US" sz="1800" dirty="0" err="1" smtClean="0"/>
              <a:t>db.sales.aggregate</a:t>
            </a:r>
            <a:r>
              <a:rPr lang="en-US" sz="1800" dirty="0" smtClean="0"/>
              <a:t>([ {$group : {</a:t>
            </a:r>
            <a:r>
              <a:rPr lang="en-US" sz="1800" b="1" dirty="0" smtClean="0">
                <a:solidFill>
                  <a:srgbClr val="800000"/>
                </a:solidFill>
              </a:rPr>
              <a:t>_id : </a:t>
            </a:r>
            <a:r>
              <a:rPr lang="it-IT" sz="1800" dirty="0" smtClean="0"/>
              <a:t>"</a:t>
            </a:r>
            <a:r>
              <a:rPr lang="it-IT" sz="1800" dirty="0" smtClean="0">
                <a:solidFill>
                  <a:srgbClr val="800000"/>
                </a:solidFill>
              </a:rPr>
              <a:t>$item</a:t>
            </a:r>
            <a:r>
              <a:rPr lang="it-IT" sz="1800" dirty="0" smtClean="0"/>
              <a:t>”</a:t>
            </a:r>
            <a:r>
              <a:rPr lang="en-US" sz="1800" dirty="0" smtClean="0">
                <a:solidFill>
                  <a:srgbClr val="0000FF"/>
                </a:solidFill>
              </a:rPr>
              <a:t> </a:t>
            </a:r>
            <a:r>
              <a:rPr lang="en-US" sz="1800" dirty="0" smtClean="0"/>
              <a:t>} ])</a:t>
            </a:r>
            <a:endParaRPr lang="en-US" sz="18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262509" y="5515504"/>
            <a:ext cx="7345363" cy="581011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79438" indent="-228600" algn="l" defTabSz="914400" rtl="0" eaLnBrk="1" latinLnBrk="0" hangingPunct="1">
              <a:spcBef>
                <a:spcPts val="600"/>
              </a:spcBef>
              <a:buClr>
                <a:schemeClr val="bg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8038" indent="-228600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36638" indent="-228600" algn="l" defTabSz="914400" rtl="0" eaLnBrk="1" latinLnBrk="0" hangingPunct="1">
              <a:spcBef>
                <a:spcPts val="600"/>
              </a:spcBef>
              <a:buClr>
                <a:schemeClr val="bg2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65238" indent="-228600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485900" indent="-228600" algn="l" defTabSz="914400" rtl="0" eaLnBrk="1" latinLnBrk="0" hangingPunct="1">
              <a:spcBef>
                <a:spcPct val="20000"/>
              </a:spcBef>
              <a:buClr>
                <a:schemeClr val="bg2">
                  <a:lumMod val="60000"/>
                  <a:lumOff val="40000"/>
                </a:schemeClr>
              </a:buClr>
              <a:buFont typeface="Arial" pitchFamily="34" charset="0"/>
              <a:buChar char="•"/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712913" indent="-228600" algn="l" defTabSz="914400" rtl="0" eaLnBrk="1" latinLnBrk="0" hangingPunct="1">
              <a:spcBef>
                <a:spcPct val="20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947863" indent="-228600" algn="l" defTabSz="914400" rtl="0" eaLnBrk="1" latinLnBrk="0" hangingPunct="1">
              <a:spcBef>
                <a:spcPct val="20000"/>
              </a:spcBef>
              <a:buClr>
                <a:schemeClr val="bg2">
                  <a:lumMod val="60000"/>
                  <a:lumOff val="40000"/>
                </a:schemeClr>
              </a:buClr>
              <a:buFont typeface="Arial" pitchFamily="34" charset="0"/>
              <a:buChar char="•"/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174875" indent="-228600" algn="l" defTabSz="914400" rtl="0" eaLnBrk="1" latinLnBrk="0" hangingPunct="1">
              <a:spcBef>
                <a:spcPct val="20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  <a:defRPr lang="en-US"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200"/>
              </a:spcBef>
              <a:buNone/>
            </a:pPr>
            <a:r>
              <a:rPr lang="en-US" sz="1800" dirty="0" err="1" smtClean="0"/>
              <a:t>db.sales.distinct</a:t>
            </a:r>
            <a:r>
              <a:rPr lang="en-US" sz="1800" dirty="0" smtClean="0"/>
              <a:t>(</a:t>
            </a:r>
            <a:r>
              <a:rPr lang="it-IT" sz="1800" dirty="0"/>
              <a:t>"</a:t>
            </a:r>
            <a:r>
              <a:rPr lang="it-IT" sz="1800" dirty="0" smtClean="0">
                <a:solidFill>
                  <a:srgbClr val="800000"/>
                </a:solidFill>
              </a:rPr>
              <a:t>item</a:t>
            </a:r>
            <a:r>
              <a:rPr lang="it-IT" sz="1800" dirty="0" smtClean="0"/>
              <a:t>"</a:t>
            </a:r>
            <a:r>
              <a:rPr lang="en-US" sz="1800" dirty="0" smtClean="0"/>
              <a:t>)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6017683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By…Having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</a:t>
            </a:r>
            <a:r>
              <a:rPr lang="en-US" dirty="0" err="1" smtClean="0"/>
              <a:t>MongoDB</a:t>
            </a:r>
            <a:r>
              <a:rPr lang="en-US" dirty="0" smtClean="0"/>
              <a:t> </a:t>
            </a:r>
            <a:r>
              <a:rPr lang="en-US" dirty="0" smtClean="0">
                <a:sym typeface="Wingdings"/>
              </a:rPr>
              <a:t> $match operator after the $group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B1032-EA64-7144-B003-9BCC9D94B503}" type="slidenum">
              <a:rPr lang="en-US" smtClean="0"/>
              <a:t>9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37249" y="2932791"/>
            <a:ext cx="3722804" cy="2031325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{ "</a:t>
            </a:r>
            <a:r>
              <a:rPr lang="en-US" dirty="0"/>
              <a:t>_id": "10280"</a:t>
            </a:r>
            <a:r>
              <a:rPr lang="en-US" dirty="0" smtClean="0"/>
              <a:t>,</a:t>
            </a:r>
          </a:p>
          <a:p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dirty="0"/>
              <a:t>"</a:t>
            </a:r>
            <a:r>
              <a:rPr lang="en-US" dirty="0" smtClean="0"/>
              <a:t>country": "USA", </a:t>
            </a:r>
            <a:endParaRPr lang="en-US" dirty="0"/>
          </a:p>
          <a:p>
            <a:r>
              <a:rPr lang="en-US" dirty="0" smtClean="0"/>
              <a:t>   "</a:t>
            </a:r>
            <a:r>
              <a:rPr lang="en-US" dirty="0"/>
              <a:t>city": "NEW YORK",</a:t>
            </a:r>
          </a:p>
          <a:p>
            <a:r>
              <a:rPr lang="en-US" dirty="0" smtClean="0"/>
              <a:t>   "</a:t>
            </a:r>
            <a:r>
              <a:rPr lang="en-US" dirty="0"/>
              <a:t>state": "NY",</a:t>
            </a:r>
          </a:p>
          <a:p>
            <a:r>
              <a:rPr lang="en-US" dirty="0" smtClean="0"/>
              <a:t>   "</a:t>
            </a:r>
            <a:r>
              <a:rPr lang="en-US" dirty="0"/>
              <a:t>pop": 5574,</a:t>
            </a:r>
          </a:p>
          <a:p>
            <a:r>
              <a:rPr lang="en-US" dirty="0" smtClean="0"/>
              <a:t>   "</a:t>
            </a:r>
            <a:r>
              <a:rPr lang="en-US" dirty="0" err="1"/>
              <a:t>loc</a:t>
            </a:r>
            <a:r>
              <a:rPr lang="en-US" dirty="0"/>
              <a:t>": </a:t>
            </a:r>
            <a:r>
              <a:rPr lang="en-US" dirty="0" smtClean="0"/>
              <a:t>[ -74.016323, 40.710537]</a:t>
            </a:r>
            <a:endParaRPr lang="en-US" dirty="0"/>
          </a:p>
          <a:p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443520" y="5203226"/>
            <a:ext cx="5833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For all documents of USA, report the states having total population &gt; 10,000,000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152411" y="3048000"/>
            <a:ext cx="3290196" cy="1477328"/>
          </a:xfrm>
          <a:prstGeom prst="rect">
            <a:avLst/>
          </a:prstGeom>
          <a:solidFill>
            <a:srgbClr val="F9FFB9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Select </a:t>
            </a:r>
            <a:r>
              <a:rPr lang="en-US" dirty="0" smtClean="0"/>
              <a:t>state, sum(pop)</a:t>
            </a:r>
            <a:endParaRPr lang="en-US" dirty="0" smtClean="0"/>
          </a:p>
          <a:p>
            <a:r>
              <a:rPr lang="en-US" dirty="0" smtClean="0"/>
              <a:t>From collection</a:t>
            </a:r>
          </a:p>
          <a:p>
            <a:r>
              <a:rPr lang="en-US" dirty="0" smtClean="0"/>
              <a:t>Where country = “USA”</a:t>
            </a:r>
          </a:p>
          <a:p>
            <a:r>
              <a:rPr lang="en-US" dirty="0" smtClean="0"/>
              <a:t>Group By state</a:t>
            </a:r>
          </a:p>
          <a:p>
            <a:r>
              <a:rPr lang="en-US" dirty="0" smtClean="0"/>
              <a:t>Having sum(pop) &gt; 10,000,000;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32804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Capital">
  <a:themeElements>
    <a:clrScheme name="Capital">
      <a:dk1>
        <a:srgbClr val="000000"/>
      </a:dk1>
      <a:lt1>
        <a:srgbClr val="FFFFFF"/>
      </a:lt1>
      <a:dk2>
        <a:srgbClr val="6F6D5D"/>
      </a:dk2>
      <a:lt2>
        <a:srgbClr val="7C8F97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Capital">
      <a:majorFont>
        <a:latin typeface="Calisto MT"/>
        <a:ea typeface=""/>
        <a:cs typeface=""/>
        <a:font script="Jpan" typeface="ＭＳ 明朝"/>
      </a:majorFont>
      <a:minorFont>
        <a:latin typeface="Calisto MT"/>
        <a:ea typeface=""/>
        <a:cs typeface=""/>
        <a:font script="Jpan" typeface="ＭＳ 明朝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Capital.thmx</Template>
  <TotalTime>4476</TotalTime>
  <Words>1560</Words>
  <Application>Microsoft Macintosh PowerPoint</Application>
  <PresentationFormat>On-screen Show (4:3)</PresentationFormat>
  <Paragraphs>156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Capital</vt:lpstr>
      <vt:lpstr>PowerPoint Presentation</vt:lpstr>
      <vt:lpstr>Aggregation in MongoDB (Chapter 7)</vt:lpstr>
      <vt:lpstr>Aggregation Mechanisms</vt:lpstr>
      <vt:lpstr>Aggregation Pipeline</vt:lpstr>
      <vt:lpstr>Aggregation Function</vt:lpstr>
      <vt:lpstr>Example 1</vt:lpstr>
      <vt:lpstr>PowerPoint Presentation</vt:lpstr>
      <vt:lpstr>Example 2</vt:lpstr>
      <vt:lpstr>Group By…Having</vt:lpstr>
      <vt:lpstr>Group By…Having</vt:lpstr>
      <vt:lpstr>Example 3</vt:lpstr>
      <vt:lpstr>Example 4</vt:lpstr>
      <vt:lpstr>Aggregation Mechanisms</vt:lpstr>
      <vt:lpstr>Map-Reduce Model</vt:lpstr>
      <vt:lpstr>Example 1</vt:lpstr>
      <vt:lpstr>Example 1</vt:lpstr>
      <vt:lpstr>Example 2</vt:lpstr>
      <vt:lpstr>Example 2: Map Function</vt:lpstr>
      <vt:lpstr>Example 2: Reduce Function</vt:lpstr>
      <vt:lpstr>Example 2: Final</vt:lpstr>
    </vt:vector>
  </TitlesOfParts>
  <Company>WPI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Mohamed Eltabakh</dc:creator>
  <cp:lastModifiedBy>Mohamed Eltabakh</cp:lastModifiedBy>
  <cp:revision>503</cp:revision>
  <dcterms:created xsi:type="dcterms:W3CDTF">2013-01-13T20:33:29Z</dcterms:created>
  <dcterms:modified xsi:type="dcterms:W3CDTF">2015-04-07T19:36:17Z</dcterms:modified>
</cp:coreProperties>
</file>