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53"/>
  </p:notesMasterIdLst>
  <p:sldIdLst>
    <p:sldId id="256" r:id="rId2"/>
    <p:sldId id="257" r:id="rId3"/>
    <p:sldId id="258" r:id="rId4"/>
    <p:sldId id="307" r:id="rId5"/>
    <p:sldId id="260" r:id="rId6"/>
    <p:sldId id="261" r:id="rId7"/>
    <p:sldId id="311" r:id="rId8"/>
    <p:sldId id="262" r:id="rId9"/>
    <p:sldId id="264" r:id="rId10"/>
    <p:sldId id="263" r:id="rId11"/>
    <p:sldId id="265" r:id="rId12"/>
    <p:sldId id="267" r:id="rId13"/>
    <p:sldId id="268" r:id="rId14"/>
    <p:sldId id="270" r:id="rId15"/>
    <p:sldId id="271" r:id="rId16"/>
    <p:sldId id="272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308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8" r:id="rId42"/>
    <p:sldId id="299" r:id="rId43"/>
    <p:sldId id="300" r:id="rId44"/>
    <p:sldId id="301" r:id="rId45"/>
    <p:sldId id="302" r:id="rId46"/>
    <p:sldId id="303" r:id="rId47"/>
    <p:sldId id="309" r:id="rId48"/>
    <p:sldId id="304" r:id="rId49"/>
    <p:sldId id="305" r:id="rId50"/>
    <p:sldId id="306" r:id="rId51"/>
    <p:sldId id="310" r:id="rId52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09F906-9955-4C5E-B7B0-4F3F1B2B5DC8}" type="datetimeFigureOut">
              <a:rPr lang="en-US" smtClean="0"/>
              <a:pPr/>
              <a:t>3/26/2012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450A8A-49B6-4B19-8DA0-F75D193996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19084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50A8A-49B6-4B19-8DA0-F75D193996C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6745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BB5FB-2EAE-4223-9799-68760E45C9F8}" type="datetime1">
              <a:rPr lang="en-US" smtClean="0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044-09BD-4A15-8811-E3E0BDFAA801}" type="datetime1">
              <a:rPr lang="en-US" smtClean="0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4338C-407B-40E9-B24F-98ABABC6E006}" type="datetime1">
              <a:rPr lang="en-US" smtClean="0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DBEB-6950-48DD-9289-1A3CDDAFD960}" type="datetime1">
              <a:rPr lang="en-US" smtClean="0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36E8B-575A-4F82-8FFA-5EEEEB26F4DC}" type="datetime1">
              <a:rPr lang="en-US" smtClean="0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2D6AB-F76D-499E-9165-5399BD324CB7}" type="datetime1">
              <a:rPr lang="en-US" smtClean="0"/>
              <a:pPr/>
              <a:t>3/26/2012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CC6F1-064D-4232-99C1-AB762FAD3732}" type="datetime1">
              <a:rPr lang="en-US" smtClean="0"/>
              <a:pPr/>
              <a:t>3/26/2012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CB00-1734-42C9-92BC-E68EC6100D34}" type="datetime1">
              <a:rPr lang="en-US" smtClean="0"/>
              <a:pPr/>
              <a:t>3/26/2012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8B30D-2F09-452D-8B5C-B2A293D12446}" type="datetime1">
              <a:rPr lang="en-US" smtClean="0"/>
              <a:pPr/>
              <a:t>3/26/2012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339E3-D0E4-48B5-A80A-60C837D9D909}" type="datetime1">
              <a:rPr lang="en-US" smtClean="0"/>
              <a:pPr/>
              <a:t>3/26/2012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0847D-0B70-4C55-9A6B-57028E23C4DB}" type="datetime1">
              <a:rPr lang="en-US" smtClean="0"/>
              <a:pPr/>
              <a:t>3/26/2012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9943F-7081-4AB9-938F-65D2F317C5FD}" type="datetime1">
              <a:rPr lang="en-US" smtClean="0"/>
              <a:pPr/>
              <a:t>3/26/2012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C4020-1D68-4300-9068-E97A3E755D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Keyword search in databases: the power of RDBMS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Connected Tree Semantics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US" dirty="0"/>
              <a:t>The size of an MTJNT is </a:t>
            </a:r>
            <a:r>
              <a:rPr lang="en-US" dirty="0" smtClean="0"/>
              <a:t>the total </a:t>
            </a:r>
            <a:r>
              <a:rPr lang="en-US" dirty="0"/>
              <a:t>number of nodes in the tree. Because it is not meaningful if </a:t>
            </a:r>
            <a:r>
              <a:rPr lang="en-US" dirty="0" smtClean="0"/>
              <a:t>an MTJNT </a:t>
            </a:r>
            <a:r>
              <a:rPr lang="en-US" dirty="0"/>
              <a:t>is too large in size, a user-given parameter </a:t>
            </a:r>
            <a:r>
              <a:rPr lang="en-US" dirty="0" err="1"/>
              <a:t>Tmax</a:t>
            </a:r>
            <a:r>
              <a:rPr lang="en-US" dirty="0"/>
              <a:t> </a:t>
            </a:r>
            <a:r>
              <a:rPr lang="en-US" dirty="0" smtClean="0"/>
              <a:t>specifies the </a:t>
            </a:r>
            <a:r>
              <a:rPr lang="en-US" dirty="0"/>
              <a:t>maximum number of nodes allowed </a:t>
            </a:r>
            <a:r>
              <a:rPr lang="en-US" dirty="0" smtClean="0"/>
              <a:t>in MTJNTs</a:t>
            </a:r>
          </a:p>
          <a:p>
            <a:pPr algn="l" rtl="0"/>
            <a:r>
              <a:rPr lang="en-US" dirty="0"/>
              <a:t>with a </a:t>
            </a:r>
            <a:r>
              <a:rPr lang="en-US" dirty="0" smtClean="0"/>
              <a:t>2-keyword query </a:t>
            </a:r>
            <a:r>
              <a:rPr lang="en-US" dirty="0"/>
              <a:t>K = {</a:t>
            </a:r>
            <a:r>
              <a:rPr lang="en-US" dirty="0" err="1"/>
              <a:t>Michelle,XML</a:t>
            </a:r>
            <a:r>
              <a:rPr lang="en-US" dirty="0"/>
              <a:t>} and </a:t>
            </a:r>
            <a:r>
              <a:rPr lang="en-US" dirty="0" err="1"/>
              <a:t>Tmax</a:t>
            </a:r>
            <a:r>
              <a:rPr lang="en-US" dirty="0"/>
              <a:t> = 5. There are </a:t>
            </a:r>
            <a:r>
              <a:rPr lang="en-US" dirty="0" smtClean="0"/>
              <a:t>7 MTJNTs </a:t>
            </a:r>
            <a:r>
              <a:rPr lang="en-US" dirty="0"/>
              <a:t>shown in </a:t>
            </a:r>
            <a:r>
              <a:rPr lang="en-US" dirty="0" smtClean="0"/>
              <a:t>following </a:t>
            </a:r>
            <a:r>
              <a:rPr lang="en-US" dirty="0" err="1" smtClean="0"/>
              <a:t>figure.For</a:t>
            </a:r>
            <a:r>
              <a:rPr lang="en-US" dirty="0" smtClean="0"/>
              <a:t> </a:t>
            </a:r>
            <a:r>
              <a:rPr lang="en-US" dirty="0"/>
              <a:t>example, the first connected </a:t>
            </a:r>
            <a:r>
              <a:rPr lang="en-US" dirty="0" smtClean="0"/>
              <a:t>tree means </a:t>
            </a:r>
            <a:r>
              <a:rPr lang="en-US" dirty="0"/>
              <a:t>that paper p1 is cited by paper p2 as specified by </a:t>
            </a:r>
            <a:r>
              <a:rPr lang="en-US" dirty="0" err="1"/>
              <a:t>tuple</a:t>
            </a:r>
            <a:r>
              <a:rPr lang="en-US" dirty="0"/>
              <a:t> </a:t>
            </a:r>
            <a:r>
              <a:rPr lang="en-US" dirty="0" smtClean="0"/>
              <a:t>c1. Here </a:t>
            </a:r>
            <a:r>
              <a:rPr lang="en-US" dirty="0"/>
              <a:t>p1 contains Michelle and p2 contains XML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Distinct Root Semantics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/>
              <a:t>S</a:t>
            </a:r>
            <a:r>
              <a:rPr lang="en-US" dirty="0" smtClean="0"/>
              <a:t>uppose </a:t>
            </a:r>
            <a:r>
              <a:rPr lang="en-US" dirty="0"/>
              <a:t>that there is a </a:t>
            </a:r>
            <a:r>
              <a:rPr lang="en-US" dirty="0" smtClean="0"/>
              <a:t>result rooted </a:t>
            </a:r>
            <a:r>
              <a:rPr lang="en-US" dirty="0"/>
              <a:t>at </a:t>
            </a:r>
            <a:r>
              <a:rPr lang="en-US" dirty="0" err="1"/>
              <a:t>tuple</a:t>
            </a:r>
            <a:r>
              <a:rPr lang="en-US" dirty="0"/>
              <a:t> tr. For any of them-keyword, say </a:t>
            </a:r>
            <a:r>
              <a:rPr lang="en-US" dirty="0" err="1"/>
              <a:t>kl</a:t>
            </a:r>
            <a:r>
              <a:rPr lang="en-US" dirty="0"/>
              <a:t>, there is a </a:t>
            </a:r>
            <a:r>
              <a:rPr lang="en-US" dirty="0" err="1" smtClean="0"/>
              <a:t>tuple</a:t>
            </a:r>
            <a:r>
              <a:rPr lang="en-US" dirty="0" smtClean="0"/>
              <a:t> t </a:t>
            </a:r>
            <a:r>
              <a:rPr lang="en-US" dirty="0"/>
              <a:t>in the result that satisfies the following conditions. </a:t>
            </a:r>
            <a:endParaRPr lang="en-US" dirty="0" smtClean="0"/>
          </a:p>
          <a:p>
            <a:pPr lvl="1" algn="l" rtl="0"/>
            <a:r>
              <a:rPr lang="en-US" dirty="0" smtClean="0"/>
              <a:t>(</a:t>
            </a:r>
            <a:r>
              <a:rPr lang="en-US" dirty="0"/>
              <a:t>1) t </a:t>
            </a:r>
            <a:r>
              <a:rPr lang="en-US" dirty="0" smtClean="0"/>
              <a:t>contains the </a:t>
            </a:r>
            <a:r>
              <a:rPr lang="en-US" dirty="0"/>
              <a:t>keyword </a:t>
            </a:r>
            <a:r>
              <a:rPr lang="en-US" dirty="0" err="1"/>
              <a:t>kl</a:t>
            </a:r>
            <a:r>
              <a:rPr lang="en-US" dirty="0"/>
              <a:t>. </a:t>
            </a:r>
            <a:endParaRPr lang="en-US" dirty="0" smtClean="0"/>
          </a:p>
          <a:p>
            <a:pPr lvl="1" algn="l" rtl="0"/>
            <a:r>
              <a:rPr lang="en-US" dirty="0" smtClean="0"/>
              <a:t>(</a:t>
            </a:r>
            <a:r>
              <a:rPr lang="en-US" dirty="0"/>
              <a:t>2) Among all </a:t>
            </a:r>
            <a:r>
              <a:rPr lang="en-US" dirty="0" err="1"/>
              <a:t>tuples</a:t>
            </a:r>
            <a:r>
              <a:rPr lang="en-US" dirty="0"/>
              <a:t> that contain </a:t>
            </a:r>
            <a:r>
              <a:rPr lang="en-US" dirty="0" err="1"/>
              <a:t>kl</a:t>
            </a:r>
            <a:r>
              <a:rPr lang="en-US" dirty="0"/>
              <a:t>, the </a:t>
            </a:r>
            <a:r>
              <a:rPr lang="en-US" dirty="0" smtClean="0"/>
              <a:t>distance between </a:t>
            </a:r>
            <a:r>
              <a:rPr lang="en-US" dirty="0"/>
              <a:t>t and </a:t>
            </a:r>
            <a:r>
              <a:rPr lang="en-US" dirty="0" err="1" smtClean="0"/>
              <a:t>tr</a:t>
            </a:r>
            <a:r>
              <a:rPr lang="en-US" dirty="0" smtClean="0"/>
              <a:t> (</a:t>
            </a:r>
            <a:r>
              <a:rPr lang="en-US" dirty="0" err="1" smtClean="0"/>
              <a:t>tuple</a:t>
            </a:r>
            <a:r>
              <a:rPr lang="en-US" dirty="0" smtClean="0"/>
              <a:t> root) </a:t>
            </a:r>
            <a:r>
              <a:rPr lang="en-US" dirty="0"/>
              <a:t>is </a:t>
            </a:r>
            <a:r>
              <a:rPr lang="en-US" dirty="0" smtClean="0"/>
              <a:t>minimum.</a:t>
            </a:r>
          </a:p>
          <a:p>
            <a:pPr lvl="1" algn="l" rtl="0"/>
            <a:r>
              <a:rPr lang="en-US" dirty="0" smtClean="0"/>
              <a:t> </a:t>
            </a:r>
            <a:r>
              <a:rPr lang="en-US" dirty="0"/>
              <a:t>(3) The minimum distance </a:t>
            </a:r>
            <a:r>
              <a:rPr lang="en-US" dirty="0" smtClean="0"/>
              <a:t>between t </a:t>
            </a:r>
            <a:r>
              <a:rPr lang="en-US" dirty="0"/>
              <a:t>and </a:t>
            </a:r>
            <a:r>
              <a:rPr lang="en-US" dirty="0" err="1"/>
              <a:t>tr</a:t>
            </a:r>
            <a:r>
              <a:rPr lang="en-US" dirty="0"/>
              <a:t> must be less than or equal to a user given parameter </a:t>
            </a:r>
            <a:r>
              <a:rPr lang="en-US" dirty="0" err="1"/>
              <a:t>Dmax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Distinct Root Semantics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3581400"/>
            <a:ext cx="88392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43000"/>
            <a:ext cx="469582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Distinct Core Semantics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 rtl="0"/>
            <a:r>
              <a:rPr lang="en-US" dirty="0"/>
              <a:t>A community, </a:t>
            </a:r>
            <a:r>
              <a:rPr lang="en-US" dirty="0" err="1"/>
              <a:t>Ci</a:t>
            </a:r>
            <a:r>
              <a:rPr lang="en-US" dirty="0"/>
              <a:t>(V,E), </a:t>
            </a:r>
            <a:r>
              <a:rPr lang="en-US" dirty="0" smtClean="0"/>
              <a:t>is specified </a:t>
            </a:r>
            <a:r>
              <a:rPr lang="en-US" dirty="0"/>
              <a:t>as follows. V is a union of three subsets of </a:t>
            </a:r>
            <a:r>
              <a:rPr lang="en-US" dirty="0" err="1"/>
              <a:t>tuples</a:t>
            </a:r>
            <a:r>
              <a:rPr lang="en-US" dirty="0"/>
              <a:t>, V </a:t>
            </a:r>
            <a:r>
              <a:rPr lang="en-US" dirty="0" smtClean="0"/>
              <a:t>= </a:t>
            </a:r>
            <a:r>
              <a:rPr lang="en-US" dirty="0" err="1" smtClean="0"/>
              <a:t>Vc</a:t>
            </a:r>
            <a:r>
              <a:rPr lang="en-US" dirty="0" smtClean="0"/>
              <a:t> union </a:t>
            </a:r>
            <a:r>
              <a:rPr lang="en-US" dirty="0" err="1" smtClean="0"/>
              <a:t>Vk</a:t>
            </a:r>
            <a:r>
              <a:rPr lang="en-US" dirty="0" smtClean="0"/>
              <a:t> union </a:t>
            </a:r>
            <a:r>
              <a:rPr lang="en-US" dirty="0" err="1"/>
              <a:t>Vp</a:t>
            </a:r>
            <a:r>
              <a:rPr lang="en-US" dirty="0"/>
              <a:t>. </a:t>
            </a:r>
            <a:endParaRPr lang="en-US" dirty="0" smtClean="0"/>
          </a:p>
          <a:p>
            <a:pPr lvl="1" algn="l" rtl="0"/>
            <a:r>
              <a:rPr lang="en-US" dirty="0" smtClean="0"/>
              <a:t> </a:t>
            </a:r>
            <a:r>
              <a:rPr lang="en-US" dirty="0" err="1"/>
              <a:t>Vk</a:t>
            </a:r>
            <a:r>
              <a:rPr lang="en-US" dirty="0"/>
              <a:t> represents a set of keyword-</a:t>
            </a:r>
            <a:r>
              <a:rPr lang="en-US" dirty="0" err="1"/>
              <a:t>tuples</a:t>
            </a:r>
            <a:r>
              <a:rPr lang="en-US" dirty="0"/>
              <a:t> </a:t>
            </a:r>
            <a:r>
              <a:rPr lang="en-US" dirty="0" smtClean="0"/>
              <a:t>where a </a:t>
            </a:r>
            <a:r>
              <a:rPr lang="en-US" dirty="0"/>
              <a:t>keyword-</a:t>
            </a:r>
            <a:r>
              <a:rPr lang="en-US" dirty="0" err="1"/>
              <a:t>tuple</a:t>
            </a:r>
            <a:r>
              <a:rPr lang="en-US" dirty="0"/>
              <a:t> </a:t>
            </a:r>
            <a:r>
              <a:rPr lang="en-US" dirty="0" err="1"/>
              <a:t>vk</a:t>
            </a:r>
            <a:r>
              <a:rPr lang="en-US" dirty="0"/>
              <a:t> </a:t>
            </a:r>
            <a:r>
              <a:rPr lang="en-US" dirty="0" smtClean="0"/>
              <a:t>element of </a:t>
            </a:r>
            <a:r>
              <a:rPr lang="en-US" dirty="0" err="1"/>
              <a:t>Vk</a:t>
            </a:r>
            <a:r>
              <a:rPr lang="en-US" dirty="0"/>
              <a:t> contains at least a </a:t>
            </a:r>
            <a:r>
              <a:rPr lang="en-US" dirty="0" smtClean="0"/>
              <a:t>keyword</a:t>
            </a:r>
          </a:p>
          <a:p>
            <a:pPr lvl="1" algn="l" rtl="0"/>
            <a:r>
              <a:rPr lang="en-US" dirty="0" err="1" smtClean="0"/>
              <a:t>Vc</a:t>
            </a:r>
            <a:r>
              <a:rPr lang="en-US" dirty="0" smtClean="0"/>
              <a:t> </a:t>
            </a:r>
            <a:r>
              <a:rPr lang="en-US" dirty="0"/>
              <a:t>represents a set of center-</a:t>
            </a:r>
            <a:r>
              <a:rPr lang="en-US" dirty="0" err="1"/>
              <a:t>tuples</a:t>
            </a:r>
            <a:r>
              <a:rPr lang="en-US" dirty="0"/>
              <a:t> </a:t>
            </a:r>
            <a:r>
              <a:rPr lang="en-US" dirty="0" smtClean="0"/>
              <a:t>where there </a:t>
            </a:r>
            <a:r>
              <a:rPr lang="en-US" dirty="0"/>
              <a:t>exists at least a sequence of connections between </a:t>
            </a:r>
            <a:r>
              <a:rPr lang="en-US" dirty="0" err="1"/>
              <a:t>vc</a:t>
            </a:r>
            <a:r>
              <a:rPr lang="en-US" dirty="0"/>
              <a:t> </a:t>
            </a:r>
            <a:r>
              <a:rPr lang="en-US" dirty="0" smtClean="0"/>
              <a:t>element of </a:t>
            </a:r>
            <a:r>
              <a:rPr lang="en-US" dirty="0" err="1"/>
              <a:t>Vc</a:t>
            </a:r>
            <a:r>
              <a:rPr lang="en-US" dirty="0"/>
              <a:t> </a:t>
            </a:r>
            <a:r>
              <a:rPr lang="en-US" dirty="0" smtClean="0"/>
              <a:t>and every </a:t>
            </a:r>
            <a:r>
              <a:rPr lang="en-US" dirty="0" err="1"/>
              <a:t>vk</a:t>
            </a:r>
            <a:r>
              <a:rPr lang="en-US" dirty="0"/>
              <a:t> </a:t>
            </a:r>
            <a:r>
              <a:rPr lang="en-US" dirty="0" smtClean="0"/>
              <a:t>element of </a:t>
            </a:r>
            <a:r>
              <a:rPr lang="en-US" dirty="0" err="1"/>
              <a:t>Vk</a:t>
            </a:r>
            <a:r>
              <a:rPr lang="en-US" dirty="0"/>
              <a:t> such that </a:t>
            </a:r>
            <a:r>
              <a:rPr lang="en-US" dirty="0" err="1"/>
              <a:t>dis</a:t>
            </a:r>
            <a:r>
              <a:rPr lang="en-US" dirty="0"/>
              <a:t>(</a:t>
            </a:r>
            <a:r>
              <a:rPr lang="en-US" dirty="0" err="1"/>
              <a:t>vc</a:t>
            </a:r>
            <a:r>
              <a:rPr lang="en-US" dirty="0"/>
              <a:t>, </a:t>
            </a:r>
            <a:r>
              <a:rPr lang="en-US" dirty="0" err="1"/>
              <a:t>vk</a:t>
            </a:r>
            <a:r>
              <a:rPr lang="en-US" dirty="0"/>
              <a:t>)  </a:t>
            </a:r>
            <a:r>
              <a:rPr lang="en-US" dirty="0" err="1"/>
              <a:t>Dmax</a:t>
            </a:r>
            <a:r>
              <a:rPr lang="en-US" dirty="0"/>
              <a:t>, </a:t>
            </a:r>
            <a:r>
              <a:rPr lang="en-US" dirty="0" smtClean="0"/>
              <a:t>and</a:t>
            </a:r>
          </a:p>
          <a:p>
            <a:pPr lvl="1" algn="l" rtl="0"/>
            <a:r>
              <a:rPr lang="en-US" dirty="0" smtClean="0"/>
              <a:t> </a:t>
            </a:r>
            <a:r>
              <a:rPr lang="en-US" dirty="0" err="1"/>
              <a:t>Vp</a:t>
            </a:r>
            <a:r>
              <a:rPr lang="en-US" dirty="0"/>
              <a:t> </a:t>
            </a:r>
            <a:r>
              <a:rPr lang="en-US" dirty="0" smtClean="0"/>
              <a:t>represents a </a:t>
            </a:r>
            <a:r>
              <a:rPr lang="en-US" dirty="0"/>
              <a:t>set of path-</a:t>
            </a:r>
            <a:r>
              <a:rPr lang="en-US" dirty="0" err="1"/>
              <a:t>tuples</a:t>
            </a:r>
            <a:r>
              <a:rPr lang="en-US" dirty="0"/>
              <a:t> which appear on a shortest sequence of </a:t>
            </a:r>
            <a:r>
              <a:rPr lang="en-US" dirty="0" smtClean="0"/>
              <a:t>connections from </a:t>
            </a:r>
            <a:r>
              <a:rPr lang="en-US" dirty="0"/>
              <a:t>a </a:t>
            </a:r>
            <a:r>
              <a:rPr lang="en-US" dirty="0" smtClean="0"/>
              <a:t>center-</a:t>
            </a:r>
            <a:r>
              <a:rPr lang="en-US" dirty="0" err="1" smtClean="0"/>
              <a:t>tuple</a:t>
            </a:r>
            <a:r>
              <a:rPr lang="en-US" dirty="0" smtClean="0"/>
              <a:t> </a:t>
            </a:r>
            <a:r>
              <a:rPr lang="en-US" dirty="0" err="1" smtClean="0"/>
              <a:t>vc</a:t>
            </a:r>
            <a:r>
              <a:rPr lang="en-US" dirty="0" smtClean="0"/>
              <a:t> element of </a:t>
            </a:r>
            <a:r>
              <a:rPr lang="en-US" dirty="0" err="1" smtClean="0"/>
              <a:t>Vc</a:t>
            </a:r>
            <a:r>
              <a:rPr lang="en-US" dirty="0" smtClean="0"/>
              <a:t> to a keyword-</a:t>
            </a:r>
            <a:r>
              <a:rPr lang="en-US" dirty="0" err="1" smtClean="0"/>
              <a:t>tuple</a:t>
            </a:r>
            <a:r>
              <a:rPr lang="en-US" dirty="0" smtClean="0"/>
              <a:t> </a:t>
            </a:r>
            <a:r>
              <a:rPr lang="en-US" dirty="0" err="1" smtClean="0"/>
              <a:t>vk</a:t>
            </a:r>
            <a:r>
              <a:rPr lang="en-US" dirty="0" smtClean="0"/>
              <a:t> 2 </a:t>
            </a:r>
            <a:r>
              <a:rPr lang="en-US" dirty="0" err="1" smtClean="0"/>
              <a:t>Vk</a:t>
            </a:r>
            <a:r>
              <a:rPr lang="en-US" dirty="0" smtClean="0"/>
              <a:t> if </a:t>
            </a:r>
            <a:r>
              <a:rPr lang="en-US" dirty="0" err="1"/>
              <a:t>dis</a:t>
            </a:r>
            <a:r>
              <a:rPr lang="en-US" dirty="0"/>
              <a:t>(</a:t>
            </a:r>
            <a:r>
              <a:rPr lang="en-US" dirty="0" err="1"/>
              <a:t>vc</a:t>
            </a:r>
            <a:r>
              <a:rPr lang="en-US" dirty="0"/>
              <a:t>, </a:t>
            </a:r>
            <a:r>
              <a:rPr lang="en-US" dirty="0" err="1"/>
              <a:t>vk</a:t>
            </a:r>
            <a:r>
              <a:rPr lang="en-US" dirty="0"/>
              <a:t>)  </a:t>
            </a:r>
            <a:r>
              <a:rPr lang="en-US" dirty="0" err="1"/>
              <a:t>Dmax</a:t>
            </a:r>
            <a:r>
              <a:rPr lang="en-US" dirty="0"/>
              <a:t>. </a:t>
            </a:r>
            <a:endParaRPr lang="en-US" dirty="0" smtClean="0"/>
          </a:p>
          <a:p>
            <a:pPr algn="l" rtl="0"/>
            <a:r>
              <a:rPr lang="en-US" dirty="0" smtClean="0"/>
              <a:t>Note </a:t>
            </a:r>
            <a:r>
              <a:rPr lang="en-US" dirty="0"/>
              <a:t>that a </a:t>
            </a:r>
            <a:r>
              <a:rPr lang="en-US" dirty="0" err="1"/>
              <a:t>tuple</a:t>
            </a:r>
            <a:r>
              <a:rPr lang="en-US" dirty="0"/>
              <a:t> may serve several </a:t>
            </a:r>
            <a:r>
              <a:rPr lang="en-US" dirty="0" smtClean="0"/>
              <a:t>roles as </a:t>
            </a:r>
            <a:r>
              <a:rPr lang="en-US" dirty="0"/>
              <a:t>keyword/center/path </a:t>
            </a:r>
            <a:r>
              <a:rPr lang="en-US" dirty="0" err="1"/>
              <a:t>tuples</a:t>
            </a:r>
            <a:r>
              <a:rPr lang="en-US" dirty="0"/>
              <a:t> in a community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Distinct Core Semantics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3657600"/>
            <a:ext cx="82296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1295400"/>
            <a:ext cx="469582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CONNECTED TREE IN RDBMS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/>
              <a:t>A </a:t>
            </a:r>
            <a:r>
              <a:rPr lang="en-US" dirty="0" smtClean="0"/>
              <a:t>candidate network </a:t>
            </a:r>
            <a:r>
              <a:rPr lang="en-US" dirty="0"/>
              <a:t>(CN) corresponds to a relational algebra that joins </a:t>
            </a:r>
            <a:r>
              <a:rPr lang="en-US" dirty="0" smtClean="0"/>
              <a:t>a sequence </a:t>
            </a:r>
            <a:r>
              <a:rPr lang="en-US" dirty="0"/>
              <a:t>of relations to </a:t>
            </a:r>
            <a:r>
              <a:rPr lang="en-US" dirty="0" smtClean="0"/>
              <a:t>obtain MTJNTs </a:t>
            </a:r>
            <a:r>
              <a:rPr lang="en-US" dirty="0"/>
              <a:t>over the relations involved</a:t>
            </a:r>
            <a:r>
              <a:rPr lang="en-US" dirty="0" smtClean="0"/>
              <a:t>.  The </a:t>
            </a:r>
            <a:r>
              <a:rPr lang="en-US" dirty="0"/>
              <a:t>set of CNs is proved to be sound/complete and </a:t>
            </a:r>
            <a:r>
              <a:rPr lang="en-US" dirty="0" smtClean="0"/>
              <a:t>duplication-free . </a:t>
            </a:r>
          </a:p>
          <a:p>
            <a:pPr algn="l" rtl="0"/>
            <a:r>
              <a:rPr lang="en-US" dirty="0" smtClean="0"/>
              <a:t>In </a:t>
            </a:r>
            <a:r>
              <a:rPr lang="en-US" dirty="0"/>
              <a:t>the second candidate network evaluation step, all </a:t>
            </a:r>
            <a:r>
              <a:rPr lang="en-US" dirty="0" smtClean="0"/>
              <a:t>CNs generated </a:t>
            </a:r>
            <a:r>
              <a:rPr lang="en-US" dirty="0"/>
              <a:t>are translated into SQL queries, and each is evaluated </a:t>
            </a:r>
            <a:r>
              <a:rPr lang="en-US" dirty="0" smtClean="0"/>
              <a:t>on an </a:t>
            </a:r>
            <a:r>
              <a:rPr lang="en-US" dirty="0"/>
              <a:t>RDBMS to obtain the final results.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CONNECTED TREE IN RDBMS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r>
              <a:rPr lang="en-US" dirty="0" smtClean="0"/>
              <a:t>CN </a:t>
            </a:r>
            <a:r>
              <a:rPr lang="en-US" dirty="0"/>
              <a:t>is a sequence of joins, where </a:t>
            </a:r>
            <a:r>
              <a:rPr lang="en-US" dirty="0" smtClean="0"/>
              <a:t>the number </a:t>
            </a:r>
            <a:r>
              <a:rPr lang="en-US" dirty="0"/>
              <a:t>of nodes is less than or equal to </a:t>
            </a:r>
            <a:r>
              <a:rPr lang="en-US" dirty="0" err="1"/>
              <a:t>Tmax</a:t>
            </a:r>
            <a:r>
              <a:rPr lang="en-US" dirty="0"/>
              <a:t>, and the union </a:t>
            </a:r>
            <a:r>
              <a:rPr lang="en-US" dirty="0" smtClean="0"/>
              <a:t>of the </a:t>
            </a:r>
            <a:r>
              <a:rPr lang="en-US" dirty="0"/>
              <a:t>keywords represented in a CN is ensured to include all the </a:t>
            </a:r>
            <a:r>
              <a:rPr lang="en-US" dirty="0" smtClean="0"/>
              <a:t>m- keywords.</a:t>
            </a:r>
          </a:p>
          <a:p>
            <a:pPr algn="l" rtl="0"/>
            <a:r>
              <a:rPr lang="en-US" dirty="0" smtClean="0"/>
              <a:t>P{XML} means contain(XML)(￢contain(Michelle)P), or equivalently the following SQL:</a:t>
            </a:r>
          </a:p>
          <a:p>
            <a:pPr lvl="1" algn="l" rtl="0"/>
            <a:r>
              <a:rPr lang="en-US" dirty="0" smtClean="0"/>
              <a:t>select * from Paper as P </a:t>
            </a:r>
            <a:endParaRPr lang="en-US" dirty="0" smtClean="0"/>
          </a:p>
          <a:p>
            <a:pPr lvl="1" algn="l" rtl="0">
              <a:buNone/>
            </a:pPr>
            <a:r>
              <a:rPr lang="en-US" dirty="0" smtClean="0"/>
              <a:t>where </a:t>
            </a:r>
            <a:r>
              <a:rPr lang="en-US" dirty="0" smtClean="0"/>
              <a:t>contain(Title, XML) </a:t>
            </a:r>
            <a:endParaRPr lang="en-US" dirty="0" smtClean="0"/>
          </a:p>
          <a:p>
            <a:pPr lvl="1" algn="l" rtl="0">
              <a:buNone/>
            </a:pPr>
            <a:r>
              <a:rPr lang="en-US" dirty="0" smtClean="0"/>
              <a:t>and </a:t>
            </a:r>
            <a:endParaRPr lang="en-US" dirty="0" smtClean="0"/>
          </a:p>
          <a:p>
            <a:pPr lvl="1" algn="l" rtl="0">
              <a:buNone/>
            </a:pPr>
            <a:r>
              <a:rPr lang="en-US" dirty="0" smtClean="0"/>
              <a:t>not contain(Title, Michelle)</a:t>
            </a:r>
          </a:p>
          <a:p>
            <a:pPr lvl="1" algn="l" rtl="0"/>
            <a:endParaRPr lang="en-US" dirty="0" smtClean="0"/>
          </a:p>
          <a:p>
            <a:pPr lvl="1" algn="l"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4495800"/>
            <a:ext cx="41910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CONNECTED TREE IN RDBMS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/>
              <a:t>All CNs are computed using SQL. An operator tree (join plan) </a:t>
            </a:r>
            <a:r>
              <a:rPr lang="en-US" dirty="0" smtClean="0"/>
              <a:t>is shown </a:t>
            </a:r>
            <a:r>
              <a:rPr lang="en-US" dirty="0"/>
              <a:t>in </a:t>
            </a:r>
            <a:r>
              <a:rPr lang="en-US" dirty="0" smtClean="0"/>
              <a:t>Figure below to </a:t>
            </a:r>
            <a:r>
              <a:rPr lang="en-US" dirty="0"/>
              <a:t>process the CN in Fig. </a:t>
            </a:r>
            <a:r>
              <a:rPr lang="en-US" dirty="0" smtClean="0"/>
              <a:t>(</a:t>
            </a:r>
            <a:r>
              <a:rPr lang="en-US" dirty="0"/>
              <a:t>a) using 5 </a:t>
            </a:r>
            <a:r>
              <a:rPr lang="en-US" dirty="0" smtClean="0"/>
              <a:t>projects </a:t>
            </a:r>
            <a:r>
              <a:rPr lang="en-US" dirty="0" smtClean="0"/>
              <a:t> and 4 </a:t>
            </a:r>
            <a:r>
              <a:rPr lang="en-US" dirty="0"/>
              <a:t>joins.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733800"/>
            <a:ext cx="7315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CONNECTED TREE IN RDBMS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 rtl="0"/>
            <a:r>
              <a:rPr lang="en-US" dirty="0" smtClean="0"/>
              <a:t>They propose </a:t>
            </a:r>
            <a:r>
              <a:rPr lang="en-US" dirty="0"/>
              <a:t>to use </a:t>
            </a:r>
            <a:r>
              <a:rPr lang="en-US" dirty="0" err="1"/>
              <a:t>semijoin</a:t>
            </a:r>
            <a:r>
              <a:rPr lang="en-US" dirty="0"/>
              <a:t>/join sequences to </a:t>
            </a:r>
            <a:r>
              <a:rPr lang="en-US" dirty="0" smtClean="0"/>
              <a:t>compute a CN</a:t>
            </a:r>
            <a:r>
              <a:rPr lang="en-US" dirty="0"/>
              <a:t>. A </a:t>
            </a:r>
            <a:r>
              <a:rPr lang="en-US" dirty="0" err="1"/>
              <a:t>semijoin</a:t>
            </a:r>
            <a:r>
              <a:rPr lang="en-US" dirty="0"/>
              <a:t> between R and S is defined in Eq. (2), </a:t>
            </a:r>
            <a:r>
              <a:rPr lang="en-US" dirty="0" smtClean="0"/>
              <a:t>which is </a:t>
            </a:r>
            <a:r>
              <a:rPr lang="en-US" dirty="0"/>
              <a:t>to project () the </a:t>
            </a:r>
            <a:r>
              <a:rPr lang="en-US" dirty="0" err="1"/>
              <a:t>tuples</a:t>
            </a:r>
            <a:r>
              <a:rPr lang="en-US" dirty="0"/>
              <a:t> from R that can possibly join at least </a:t>
            </a:r>
            <a:r>
              <a:rPr lang="en-US" dirty="0" smtClean="0"/>
              <a:t>a </a:t>
            </a:r>
            <a:r>
              <a:rPr lang="en-US" dirty="0" err="1" smtClean="0"/>
              <a:t>tuple</a:t>
            </a:r>
            <a:r>
              <a:rPr lang="en-US" dirty="0" smtClean="0"/>
              <a:t> </a:t>
            </a:r>
            <a:r>
              <a:rPr lang="en-US" dirty="0"/>
              <a:t>in S.</a:t>
            </a:r>
          </a:p>
          <a:p>
            <a:pPr lvl="1" algn="l" rtl="0"/>
            <a:r>
              <a:rPr lang="pt-BR" dirty="0"/>
              <a:t>R ⋉S = </a:t>
            </a:r>
            <a:r>
              <a:rPr lang="pt-BR" dirty="0" smtClean="0"/>
              <a:t>project(R)(R join </a:t>
            </a:r>
            <a:r>
              <a:rPr lang="pt-BR" dirty="0"/>
              <a:t>S</a:t>
            </a:r>
            <a:r>
              <a:rPr lang="pt-BR" dirty="0" smtClean="0"/>
              <a:t>)			 </a:t>
            </a:r>
            <a:r>
              <a:rPr lang="pt-BR" dirty="0"/>
              <a:t>(2)</a:t>
            </a:r>
          </a:p>
          <a:p>
            <a:pPr algn="l" rtl="0"/>
            <a:r>
              <a:rPr lang="en-US" dirty="0"/>
              <a:t>Based on </a:t>
            </a:r>
            <a:r>
              <a:rPr lang="en-US" dirty="0" err="1"/>
              <a:t>semijoin</a:t>
            </a:r>
            <a:r>
              <a:rPr lang="en-US" dirty="0"/>
              <a:t>, a join R 1 S can be supported by a </a:t>
            </a:r>
            <a:r>
              <a:rPr lang="en-US" dirty="0" err="1" smtClean="0"/>
              <a:t>semijoin</a:t>
            </a:r>
            <a:r>
              <a:rPr lang="en-US" dirty="0" smtClean="0"/>
              <a:t> and </a:t>
            </a:r>
            <a:r>
              <a:rPr lang="en-US" dirty="0"/>
              <a:t>a join as given in Eq. (3).</a:t>
            </a:r>
          </a:p>
          <a:p>
            <a:pPr lvl="1" algn="l" rtl="0"/>
            <a:r>
              <a:rPr lang="pt-BR" dirty="0"/>
              <a:t>R </a:t>
            </a:r>
            <a:r>
              <a:rPr lang="pt-BR" dirty="0" smtClean="0"/>
              <a:t>join </a:t>
            </a:r>
            <a:r>
              <a:rPr lang="pt-BR" dirty="0"/>
              <a:t>S = (R ⋉S) </a:t>
            </a:r>
            <a:r>
              <a:rPr lang="pt-BR" dirty="0" smtClean="0"/>
              <a:t>join S		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CONNECTED TREE IN RDBMS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Given </a:t>
            </a:r>
            <a:r>
              <a:rPr lang="en-US" dirty="0"/>
              <a:t>a large number of joins, </a:t>
            </a:r>
            <a:r>
              <a:rPr lang="en-US" dirty="0" smtClean="0"/>
              <a:t>it is </a:t>
            </a:r>
            <a:r>
              <a:rPr lang="en-US" dirty="0"/>
              <a:t>extremely difficult to obtain an optimal query processing plan. </a:t>
            </a:r>
            <a:r>
              <a:rPr lang="en-US" dirty="0" smtClean="0"/>
              <a:t>It is </a:t>
            </a:r>
            <a:r>
              <a:rPr lang="en-US" dirty="0"/>
              <a:t>because one best plan for an operator tree may make others </a:t>
            </a:r>
            <a:r>
              <a:rPr lang="en-US" dirty="0" smtClean="0"/>
              <a:t>slow down</a:t>
            </a:r>
            <a:r>
              <a:rPr lang="en-US" dirty="0"/>
              <a:t>, if its nodes are shared by other operator trees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Two approaches:</a:t>
            </a:r>
          </a:p>
          <a:p>
            <a:pPr lvl="1" algn="l" rtl="0"/>
            <a:r>
              <a:rPr lang="en-US" dirty="0" smtClean="0"/>
              <a:t>One </a:t>
            </a:r>
            <a:r>
              <a:rPr lang="en-US" dirty="0"/>
              <a:t>is to generate a </a:t>
            </a:r>
            <a:r>
              <a:rPr lang="en-US" dirty="0" smtClean="0"/>
              <a:t>set of </a:t>
            </a:r>
            <a:r>
              <a:rPr lang="en-US" dirty="0"/>
              <a:t>relational algebra expressions and evaluate every such </a:t>
            </a:r>
            <a:r>
              <a:rPr lang="en-US" dirty="0" smtClean="0"/>
              <a:t>expression using </a:t>
            </a:r>
            <a:r>
              <a:rPr lang="en-US" dirty="0"/>
              <a:t>SQL on an RDBMS directly or in a middleware on top </a:t>
            </a:r>
            <a:r>
              <a:rPr lang="en-US" dirty="0" smtClean="0"/>
              <a:t>of an </a:t>
            </a:r>
            <a:r>
              <a:rPr lang="en-US" dirty="0"/>
              <a:t>RDBMS indirectly. </a:t>
            </a:r>
            <a:endParaRPr lang="en-US" dirty="0" smtClean="0"/>
          </a:p>
          <a:p>
            <a:pPr lvl="2" algn="l" rtl="0"/>
            <a:r>
              <a:rPr lang="en-US" dirty="0" smtClean="0"/>
              <a:t>Due </a:t>
            </a:r>
            <a:r>
              <a:rPr lang="en-US" dirty="0"/>
              <a:t>to a large number of </a:t>
            </a:r>
            <a:r>
              <a:rPr lang="en-US" dirty="0" smtClean="0"/>
              <a:t>relational algebra expressions </a:t>
            </a:r>
            <a:r>
              <a:rPr lang="en-US" dirty="0"/>
              <a:t>needed to process, most of the existing works take </a:t>
            </a:r>
            <a:r>
              <a:rPr lang="en-US" dirty="0" smtClean="0"/>
              <a:t>a  middleware </a:t>
            </a:r>
            <a:r>
              <a:rPr lang="en-US" dirty="0"/>
              <a:t>approach without fully utilizing RDBMSs. </a:t>
            </a:r>
            <a:endParaRPr lang="en-US" dirty="0" smtClean="0"/>
          </a:p>
          <a:p>
            <a:pPr lvl="1" algn="l" rtl="0"/>
            <a:r>
              <a:rPr lang="en-US" dirty="0" smtClean="0"/>
              <a:t>The </a:t>
            </a:r>
            <a:r>
              <a:rPr lang="en-US" dirty="0"/>
              <a:t>other </a:t>
            </a:r>
            <a:r>
              <a:rPr lang="en-US" dirty="0" smtClean="0"/>
              <a:t>is to </a:t>
            </a:r>
            <a:r>
              <a:rPr lang="en-US" dirty="0"/>
              <a:t>materialize an RDB as a graph and find the </a:t>
            </a:r>
            <a:r>
              <a:rPr lang="en-US" dirty="0" smtClean="0"/>
              <a:t>interconnected </a:t>
            </a:r>
            <a:r>
              <a:rPr lang="en-US" dirty="0" err="1" smtClean="0"/>
              <a:t>tuple</a:t>
            </a:r>
            <a:r>
              <a:rPr lang="en-US" dirty="0" smtClean="0"/>
              <a:t> structures </a:t>
            </a:r>
            <a:r>
              <a:rPr lang="en-US" dirty="0"/>
              <a:t>using graph-based algorithms in memory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CONNECTED TREE IN RDBMS</a:t>
            </a: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4114800"/>
            <a:ext cx="6671294" cy="2205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219200"/>
            <a:ext cx="7315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Semi-join better than join </a:t>
            </a:r>
            <a:br>
              <a:rPr lang="en-US" dirty="0" smtClean="0"/>
            </a:br>
            <a:r>
              <a:rPr lang="en-US" dirty="0" smtClean="0"/>
              <a:t>operation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312194"/>
            <a:ext cx="6705600" cy="2717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Remark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/>
              <a:t>Based on </a:t>
            </a:r>
            <a:r>
              <a:rPr lang="en-US" dirty="0" smtClean="0"/>
              <a:t>their </a:t>
            </a:r>
            <a:r>
              <a:rPr lang="en-US" dirty="0" smtClean="0"/>
              <a:t>findings</a:t>
            </a:r>
            <a:r>
              <a:rPr lang="en-US" dirty="0"/>
              <a:t>, when processing a large </a:t>
            </a:r>
            <a:r>
              <a:rPr lang="en-US" dirty="0" smtClean="0"/>
              <a:t>number </a:t>
            </a:r>
            <a:r>
              <a:rPr lang="en-US" dirty="0"/>
              <a:t>of joins for keyword search on RDBMSs, it is the best in </a:t>
            </a:r>
            <a:r>
              <a:rPr lang="en-US" dirty="0" smtClean="0"/>
              <a:t>practice to </a:t>
            </a:r>
            <a:r>
              <a:rPr lang="en-US" dirty="0"/>
              <a:t>process a large number of small joins to avoid intermediate </a:t>
            </a:r>
            <a:r>
              <a:rPr lang="en-US" dirty="0" smtClean="0"/>
              <a:t>join results </a:t>
            </a:r>
            <a:r>
              <a:rPr lang="en-US" dirty="0"/>
              <a:t>to be very large and dominative, if it is difficult to find an </a:t>
            </a:r>
            <a:r>
              <a:rPr lang="en-US" dirty="0" smtClean="0"/>
              <a:t>optimal </a:t>
            </a:r>
            <a:r>
              <a:rPr lang="en-US" dirty="0"/>
              <a:t>query processing plan or the cost of finding an optimal </a:t>
            </a:r>
            <a:r>
              <a:rPr lang="en-US" dirty="0" smtClean="0"/>
              <a:t>query processing </a:t>
            </a:r>
            <a:r>
              <a:rPr lang="en-US" dirty="0"/>
              <a:t>plan is large.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DISTINCT </a:t>
            </a:r>
            <a:r>
              <a:rPr lang="en-US" dirty="0" smtClean="0"/>
              <a:t>CORE IN </a:t>
            </a:r>
            <a:r>
              <a:rPr lang="en-US" dirty="0"/>
              <a:t>RDBMS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/>
              <a:t>In </a:t>
            </a:r>
            <a:r>
              <a:rPr lang="en-US" dirty="0" smtClean="0"/>
              <a:t>the first </a:t>
            </a:r>
            <a:r>
              <a:rPr lang="en-US" dirty="0"/>
              <a:t>step, for each keyword </a:t>
            </a:r>
            <a:r>
              <a:rPr lang="en-US" dirty="0" err="1"/>
              <a:t>ki</a:t>
            </a:r>
            <a:r>
              <a:rPr lang="en-US" dirty="0"/>
              <a:t>, we compute a temporal </a:t>
            </a:r>
            <a:r>
              <a:rPr lang="en-US" dirty="0" smtClean="0"/>
              <a:t>relation, </a:t>
            </a:r>
            <a:r>
              <a:rPr lang="en-US" dirty="0" err="1" smtClean="0"/>
              <a:t>Pairi</a:t>
            </a:r>
            <a:r>
              <a:rPr lang="en-US" dirty="0" smtClean="0"/>
              <a:t>(</a:t>
            </a:r>
            <a:r>
              <a:rPr lang="en-US" dirty="0" err="1" smtClean="0"/>
              <a:t>tidi</a:t>
            </a:r>
            <a:r>
              <a:rPr lang="en-US" dirty="0"/>
              <a:t>, </a:t>
            </a:r>
            <a:r>
              <a:rPr lang="en-US" dirty="0" err="1"/>
              <a:t>disi</a:t>
            </a:r>
            <a:r>
              <a:rPr lang="en-US" dirty="0"/>
              <a:t>, TID), with three attributes, where both TID </a:t>
            </a:r>
            <a:r>
              <a:rPr lang="en-US" dirty="0" smtClean="0"/>
              <a:t>and </a:t>
            </a:r>
            <a:r>
              <a:rPr lang="en-US" dirty="0" err="1" smtClean="0"/>
              <a:t>tidi</a:t>
            </a:r>
            <a:r>
              <a:rPr lang="en-US" dirty="0" smtClean="0"/>
              <a:t> </a:t>
            </a:r>
            <a:r>
              <a:rPr lang="en-US" dirty="0"/>
              <a:t>are TIDs and </a:t>
            </a:r>
            <a:r>
              <a:rPr lang="en-US" dirty="0" err="1"/>
              <a:t>disi</a:t>
            </a:r>
            <a:r>
              <a:rPr lang="en-US" dirty="0"/>
              <a:t> is the shortest distance between TID and </a:t>
            </a:r>
            <a:r>
              <a:rPr lang="en-US" dirty="0" err="1" smtClean="0"/>
              <a:t>tidi</a:t>
            </a:r>
            <a:r>
              <a:rPr lang="en-US" dirty="0" smtClean="0"/>
              <a:t> (</a:t>
            </a:r>
            <a:r>
              <a:rPr lang="en-US" dirty="0" err="1" smtClean="0"/>
              <a:t>dis</a:t>
            </a:r>
            <a:r>
              <a:rPr lang="en-US" dirty="0" smtClean="0"/>
              <a:t>(TID</a:t>
            </a:r>
            <a:r>
              <a:rPr lang="en-US" dirty="0"/>
              <a:t>, </a:t>
            </a:r>
            <a:r>
              <a:rPr lang="en-US" dirty="0" err="1"/>
              <a:t>tidi</a:t>
            </a:r>
            <a:r>
              <a:rPr lang="en-US" dirty="0"/>
              <a:t>)), which is less than or equal to </a:t>
            </a:r>
            <a:r>
              <a:rPr lang="en-US" dirty="0" err="1"/>
              <a:t>Dmax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DISTINCT </a:t>
            </a:r>
            <a:r>
              <a:rPr lang="en-US" dirty="0" smtClean="0"/>
              <a:t>CORE </a:t>
            </a:r>
            <a:r>
              <a:rPr lang="en-US" dirty="0"/>
              <a:t>IN RDBMS</a:t>
            </a: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2057400"/>
            <a:ext cx="46482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828800"/>
            <a:ext cx="50292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DISTINCT </a:t>
            </a:r>
            <a:r>
              <a:rPr lang="en-US" dirty="0" smtClean="0"/>
              <a:t>CORE </a:t>
            </a:r>
            <a:r>
              <a:rPr lang="en-US" dirty="0"/>
              <a:t>IN RDBMS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the </a:t>
            </a:r>
            <a:r>
              <a:rPr lang="en-US" dirty="0"/>
              <a:t>distinct </a:t>
            </a:r>
            <a:r>
              <a:rPr lang="en-US" dirty="0" smtClean="0"/>
              <a:t>core, </a:t>
            </a:r>
          </a:p>
          <a:p>
            <a:pPr lvl="1" algn="l" rtl="0"/>
            <a:r>
              <a:rPr lang="en-US" dirty="0" smtClean="0"/>
              <a:t> </a:t>
            </a:r>
            <a:r>
              <a:rPr lang="en-US" dirty="0"/>
              <a:t>p1 </a:t>
            </a:r>
            <a:r>
              <a:rPr lang="en-US" dirty="0" smtClean="0"/>
              <a:t>contains </a:t>
            </a:r>
            <a:r>
              <a:rPr lang="en-US" dirty="0" smtClean="0"/>
              <a:t>keyword Michelle </a:t>
            </a:r>
            <a:r>
              <a:rPr lang="en-US" dirty="0"/>
              <a:t>(k1) and </a:t>
            </a:r>
            <a:endParaRPr lang="en-US" dirty="0" smtClean="0"/>
          </a:p>
          <a:p>
            <a:pPr lvl="1" algn="l" rtl="0"/>
            <a:r>
              <a:rPr lang="en-US" dirty="0" smtClean="0"/>
              <a:t>p3 </a:t>
            </a:r>
            <a:r>
              <a:rPr lang="en-US" dirty="0"/>
              <a:t>contains keyword XML (k2), </a:t>
            </a:r>
            <a:r>
              <a:rPr lang="en-US" dirty="0" smtClean="0"/>
              <a:t>and</a:t>
            </a:r>
          </a:p>
          <a:p>
            <a:pPr lvl="1" algn="l" rtl="0"/>
            <a:r>
              <a:rPr lang="en-US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4 centers, {p1, p2, p3, c2}, are listed on the TID column. </a:t>
            </a:r>
            <a:r>
              <a:rPr lang="en-US" dirty="0" smtClean="0"/>
              <a:t>Any center </a:t>
            </a:r>
            <a:r>
              <a:rPr lang="en-US" dirty="0"/>
              <a:t>can reach all </a:t>
            </a:r>
            <a:r>
              <a:rPr lang="en-US" dirty="0" err="1"/>
              <a:t>tuples</a:t>
            </a:r>
            <a:r>
              <a:rPr lang="en-US" dirty="0"/>
              <a:t> in the core, {p1, p3}, within </a:t>
            </a:r>
            <a:r>
              <a:rPr lang="en-US" dirty="0" err="1" smtClean="0"/>
              <a:t>Dmax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143000"/>
            <a:ext cx="2057400" cy="190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1447800"/>
            <a:ext cx="3962400" cy="1716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DISTINCT </a:t>
            </a:r>
            <a:r>
              <a:rPr lang="en-US" dirty="0" smtClean="0"/>
              <a:t>ROOT </a:t>
            </a:r>
            <a:r>
              <a:rPr lang="en-US" dirty="0"/>
              <a:t>IN RDBMS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l" rtl="0"/>
            <a:r>
              <a:rPr lang="en-US" dirty="0"/>
              <a:t>O</a:t>
            </a:r>
            <a:r>
              <a:rPr lang="en-US" dirty="0" smtClean="0"/>
              <a:t>ver </a:t>
            </a:r>
            <a:r>
              <a:rPr lang="en-US" dirty="0"/>
              <a:t>the same temporal relation S, </a:t>
            </a:r>
            <a:r>
              <a:rPr lang="en-US" dirty="0" smtClean="0"/>
              <a:t>we can </a:t>
            </a:r>
            <a:r>
              <a:rPr lang="en-US" dirty="0"/>
              <a:t>also obtain the distinct root results by grouping </a:t>
            </a:r>
            <a:r>
              <a:rPr lang="en-US" dirty="0" err="1"/>
              <a:t>tuples</a:t>
            </a:r>
            <a:r>
              <a:rPr lang="en-US" dirty="0"/>
              <a:t> on </a:t>
            </a:r>
            <a:r>
              <a:rPr lang="en-US" dirty="0" smtClean="0"/>
              <a:t>the attribute </a:t>
            </a:r>
            <a:r>
              <a:rPr lang="en-US" dirty="0"/>
              <a:t>TID. Consider the query K = {</a:t>
            </a:r>
            <a:r>
              <a:rPr lang="en-US" dirty="0" err="1"/>
              <a:t>Michelle,XML</a:t>
            </a:r>
            <a:r>
              <a:rPr lang="en-US" dirty="0"/>
              <a:t>} </a:t>
            </a:r>
            <a:r>
              <a:rPr lang="en-US" dirty="0" smtClean="0"/>
              <a:t>and </a:t>
            </a:r>
            <a:r>
              <a:rPr lang="en-US" dirty="0" err="1" smtClean="0"/>
              <a:t>Dmax</a:t>
            </a:r>
            <a:r>
              <a:rPr lang="en-US" dirty="0" smtClean="0"/>
              <a:t> </a:t>
            </a:r>
            <a:r>
              <a:rPr lang="en-US" dirty="0"/>
              <a:t>= 2, the rightmost result in Fig. </a:t>
            </a:r>
            <a:r>
              <a:rPr lang="en-US" dirty="0" smtClean="0"/>
              <a:t>below</a:t>
            </a:r>
            <a:r>
              <a:rPr lang="en-US" dirty="0" smtClean="0"/>
              <a:t> </a:t>
            </a:r>
            <a:r>
              <a:rPr lang="en-US" dirty="0"/>
              <a:t>is obtained as follows.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The </a:t>
            </a:r>
            <a:r>
              <a:rPr lang="en-US" dirty="0"/>
              <a:t>distinct root is represented by the TID, and the rightmost </a:t>
            </a:r>
            <a:r>
              <a:rPr lang="en-US" dirty="0" smtClean="0"/>
              <a:t>result in </a:t>
            </a:r>
            <a:r>
              <a:rPr lang="en-US" dirty="0"/>
              <a:t>Fig. 3(b) is the first of the two </a:t>
            </a:r>
            <a:r>
              <a:rPr lang="en-US" dirty="0" err="1"/>
              <a:t>tuples</a:t>
            </a:r>
            <a:r>
              <a:rPr lang="en-US" dirty="0"/>
              <a:t>, where a3 contains </a:t>
            </a:r>
            <a:r>
              <a:rPr lang="en-US" dirty="0" smtClean="0"/>
              <a:t>keyword Michelle </a:t>
            </a:r>
            <a:r>
              <a:rPr lang="en-US" dirty="0"/>
              <a:t>(k1) and p2 contains keyword XML (k2). </a:t>
            </a:r>
            <a:endParaRPr lang="en-US" dirty="0" smtClean="0"/>
          </a:p>
          <a:p>
            <a:pPr algn="l" rtl="0"/>
            <a:r>
              <a:rPr lang="en-US" dirty="0" smtClean="0"/>
              <a:t>Note </a:t>
            </a:r>
            <a:r>
              <a:rPr lang="en-US" dirty="0" smtClean="0"/>
              <a:t>that a </a:t>
            </a:r>
            <a:r>
              <a:rPr lang="en-US" dirty="0"/>
              <a:t>distinct root means a result is uniquely determined by the </a:t>
            </a:r>
            <a:r>
              <a:rPr lang="en-US" dirty="0" smtClean="0"/>
              <a:t>root. As </a:t>
            </a:r>
            <a:r>
              <a:rPr lang="en-US" dirty="0"/>
              <a:t>shown above, there are two </a:t>
            </a:r>
            <a:r>
              <a:rPr lang="en-US" dirty="0" err="1"/>
              <a:t>tuples</a:t>
            </a:r>
            <a:r>
              <a:rPr lang="en-US" dirty="0"/>
              <a:t> with the same root p4. </a:t>
            </a:r>
            <a:r>
              <a:rPr lang="en-US" dirty="0" smtClean="0"/>
              <a:t>We select </a:t>
            </a:r>
            <a:r>
              <a:rPr lang="en-US" dirty="0"/>
              <a:t>one of them using the aggregate function min, following </a:t>
            </a:r>
            <a:r>
              <a:rPr lang="en-US" dirty="0" smtClean="0"/>
              <a:t>the</a:t>
            </a: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2743200"/>
            <a:ext cx="489108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2514600"/>
            <a:ext cx="1524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DISTINCT </a:t>
            </a:r>
            <a:r>
              <a:rPr lang="en-US" dirty="0" smtClean="0"/>
              <a:t>ROOT </a:t>
            </a:r>
            <a:r>
              <a:rPr lang="en-US" dirty="0"/>
              <a:t>IN RDBMS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endParaRPr lang="en-US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828800"/>
            <a:ext cx="6781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DISTINCT </a:t>
            </a:r>
            <a:r>
              <a:rPr lang="en-US" dirty="0" smtClean="0"/>
              <a:t>ROOT </a:t>
            </a:r>
            <a:r>
              <a:rPr lang="en-US" dirty="0"/>
              <a:t>IN RDBMS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/>
              <a:t>Table 2 shows </a:t>
            </a:r>
            <a:r>
              <a:rPr lang="en-US" dirty="0" smtClean="0"/>
              <a:t>the  same </a:t>
            </a:r>
            <a:r>
              <a:rPr lang="en-US" dirty="0"/>
              <a:t>content as Table 1 by grouping on TID in which the </a:t>
            </a:r>
            <a:r>
              <a:rPr lang="en-US" dirty="0" smtClean="0"/>
              <a:t>yellow colored </a:t>
            </a:r>
            <a:r>
              <a:rPr lang="en-US" dirty="0" err="1"/>
              <a:t>tuples</a:t>
            </a:r>
            <a:r>
              <a:rPr lang="en-US" dirty="0"/>
              <a:t> are removed using the SQL aggregate function </a:t>
            </a:r>
            <a:r>
              <a:rPr lang="en-US" dirty="0" smtClean="0"/>
              <a:t>min to </a:t>
            </a:r>
            <a:r>
              <a:rPr lang="en-US" dirty="0"/>
              <a:t>ensure the distinct root semantics.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Naive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881188"/>
            <a:ext cx="7924800" cy="4367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 rtl="0"/>
            <a:r>
              <a:rPr lang="en-US" dirty="0" smtClean="0"/>
              <a:t>In supporting </a:t>
            </a:r>
            <a:r>
              <a:rPr lang="en-US" dirty="0"/>
              <a:t>IR-styled search, commercial RDBMSs (such as </a:t>
            </a:r>
            <a:r>
              <a:rPr lang="en-US" dirty="0" smtClean="0"/>
              <a:t>DB2, ORACLE</a:t>
            </a:r>
            <a:r>
              <a:rPr lang="en-US" dirty="0"/>
              <a:t>, SQL-SERVER) support full-text keyword search using </a:t>
            </a:r>
            <a:r>
              <a:rPr lang="en-US" dirty="0" smtClean="0"/>
              <a:t>a new </a:t>
            </a:r>
            <a:r>
              <a:rPr lang="en-US" dirty="0"/>
              <a:t>SQL predicate of contain(A, k) where A is an attribute </a:t>
            </a:r>
            <a:r>
              <a:rPr lang="en-US" dirty="0" smtClean="0"/>
              <a:t>name and </a:t>
            </a:r>
            <a:r>
              <a:rPr lang="en-US" dirty="0"/>
              <a:t>k is a user-given keyword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/>
              <a:t>The </a:t>
            </a:r>
            <a:r>
              <a:rPr lang="en-US" dirty="0" smtClean="0"/>
              <a:t>middleware(graph-based in-memory algorithms by materializing an RDB as a graph) </a:t>
            </a:r>
            <a:r>
              <a:rPr lang="en-US" dirty="0"/>
              <a:t>approach </a:t>
            </a:r>
            <a:r>
              <a:rPr lang="en-US" dirty="0" smtClean="0"/>
              <a:t>does not </a:t>
            </a:r>
            <a:r>
              <a:rPr lang="en-US" dirty="0"/>
              <a:t>fully utilize the functionality of RDBMSs, and only uses SQL </a:t>
            </a:r>
            <a:r>
              <a:rPr lang="en-US" dirty="0" smtClean="0"/>
              <a:t>to retrieve </a:t>
            </a:r>
            <a:r>
              <a:rPr lang="en-US" dirty="0"/>
              <a:t>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Naive Algorithms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30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1752600"/>
            <a:ext cx="54102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3200400"/>
            <a:ext cx="5594838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Naive Algorithms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514601"/>
            <a:ext cx="7239000" cy="4343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1143000"/>
            <a:ext cx="3305175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Naive Algorithms</a:t>
            </a:r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6930" y="1828800"/>
            <a:ext cx="7354070" cy="4419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Naive Algorithms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/>
              <a:t>Rule-1: If the same (</a:t>
            </a:r>
            <a:r>
              <a:rPr lang="en-US" dirty="0" err="1"/>
              <a:t>tidi</a:t>
            </a:r>
            <a:r>
              <a:rPr lang="en-US" dirty="0"/>
              <a:t>, TID) value appears in two </a:t>
            </a:r>
            <a:r>
              <a:rPr lang="en-US" dirty="0" smtClean="0"/>
              <a:t>different </a:t>
            </a:r>
            <a:r>
              <a:rPr lang="en-US" dirty="0" err="1" smtClean="0"/>
              <a:t>Pd</a:t>
            </a:r>
            <a:r>
              <a:rPr lang="en-US" dirty="0" err="1"/>
              <a:t>′,j</a:t>
            </a:r>
            <a:r>
              <a:rPr lang="en-US" dirty="0"/>
              <a:t> and </a:t>
            </a:r>
            <a:r>
              <a:rPr lang="en-US" dirty="0" err="1"/>
              <a:t>Pd,j</a:t>
            </a:r>
            <a:r>
              <a:rPr lang="en-US" dirty="0"/>
              <a:t> , then the shortest distance between </a:t>
            </a:r>
            <a:r>
              <a:rPr lang="en-US" dirty="0" err="1"/>
              <a:t>tidi</a:t>
            </a:r>
            <a:r>
              <a:rPr lang="en-US" dirty="0"/>
              <a:t> and </a:t>
            </a:r>
            <a:r>
              <a:rPr lang="en-US" dirty="0" smtClean="0"/>
              <a:t>TID must </a:t>
            </a:r>
            <a:r>
              <a:rPr lang="en-US" dirty="0"/>
              <a:t>be in </a:t>
            </a:r>
            <a:r>
              <a:rPr lang="en-US" dirty="0" err="1"/>
              <a:t>Pd′,j</a:t>
            </a:r>
            <a:r>
              <a:rPr lang="en-US" dirty="0"/>
              <a:t> but not </a:t>
            </a:r>
            <a:r>
              <a:rPr lang="en-US" dirty="0" err="1"/>
              <a:t>Pd,j</a:t>
            </a:r>
            <a:r>
              <a:rPr lang="en-US" dirty="0"/>
              <a:t> , if d′ &lt; d. </a:t>
            </a:r>
            <a:r>
              <a:rPr lang="en-US" dirty="0" smtClean="0"/>
              <a:t>Therefore</a:t>
            </a:r>
            <a:r>
              <a:rPr lang="en-US" dirty="0"/>
              <a:t>, Eq. (7) can </a:t>
            </a:r>
            <a:r>
              <a:rPr lang="en-US" dirty="0" smtClean="0"/>
              <a:t>be computed </a:t>
            </a:r>
            <a:r>
              <a:rPr lang="en-US" dirty="0"/>
              <a:t>as follows</a:t>
            </a:r>
            <a:r>
              <a:rPr lang="en-US" dirty="0" smtClean="0"/>
              <a:t>.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T</a:t>
            </a:r>
            <a:r>
              <a:rPr lang="en-US" dirty="0" smtClean="0"/>
              <a:t>here </a:t>
            </a:r>
            <a:r>
              <a:rPr lang="en-US" dirty="0"/>
              <a:t>does not exist a shortest path between tid1 and </a:t>
            </a:r>
            <a:r>
              <a:rPr lang="en-US" dirty="0" smtClean="0"/>
              <a:t>TID before</a:t>
            </a:r>
            <a:endParaRPr lang="en-US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4038600"/>
            <a:ext cx="6096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Naive Algorithms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/>
              <a:t>Rule-2: If there exists a shortest path between </a:t>
            </a:r>
            <a:r>
              <a:rPr lang="en-US" dirty="0" err="1"/>
              <a:t>tidi</a:t>
            </a:r>
            <a:r>
              <a:rPr lang="en-US" dirty="0"/>
              <a:t> and TID </a:t>
            </a:r>
            <a:r>
              <a:rPr lang="en-US" dirty="0" smtClean="0"/>
              <a:t>value pair</a:t>
            </a:r>
            <a:r>
              <a:rPr lang="en-US" dirty="0"/>
              <a:t>, say, </a:t>
            </a:r>
            <a:r>
              <a:rPr lang="en-US" dirty="0" err="1"/>
              <a:t>disi</a:t>
            </a:r>
            <a:r>
              <a:rPr lang="en-US" dirty="0"/>
              <a:t>(</a:t>
            </a:r>
            <a:r>
              <a:rPr lang="en-US" dirty="0" err="1"/>
              <a:t>tidi</a:t>
            </a:r>
            <a:r>
              <a:rPr lang="en-US" dirty="0"/>
              <a:t>, TID) = d′, then there is no need to </a:t>
            </a:r>
            <a:r>
              <a:rPr lang="en-US" dirty="0" smtClean="0"/>
              <a:t>compute any </a:t>
            </a:r>
            <a:r>
              <a:rPr lang="en-US" dirty="0" err="1"/>
              <a:t>tuple</a:t>
            </a:r>
            <a:r>
              <a:rPr lang="en-US" dirty="0"/>
              <a:t> </a:t>
            </a:r>
            <a:r>
              <a:rPr lang="en-US" dirty="0" smtClean="0"/>
              <a:t> connections </a:t>
            </a:r>
            <a:r>
              <a:rPr lang="en-US" dirty="0"/>
              <a:t>between the </a:t>
            </a:r>
            <a:r>
              <a:rPr lang="en-US" dirty="0" err="1"/>
              <a:t>tidi</a:t>
            </a:r>
            <a:r>
              <a:rPr lang="en-US" dirty="0"/>
              <a:t> and TID pair, because </a:t>
            </a:r>
            <a:r>
              <a:rPr lang="en-US" dirty="0" smtClean="0"/>
              <a:t>all those </a:t>
            </a:r>
            <a:r>
              <a:rPr lang="en-US" dirty="0"/>
              <a:t>will be removed later by group-by and SQL aggregate </a:t>
            </a:r>
            <a:r>
              <a:rPr lang="en-US" dirty="0" smtClean="0"/>
              <a:t>function min</a:t>
            </a:r>
            <a:r>
              <a:rPr lang="en-US" dirty="0"/>
              <a:t>. In Eq. </a:t>
            </a:r>
            <a:r>
              <a:rPr lang="en-US" dirty="0" smtClean="0"/>
              <a:t>(6), </a:t>
            </a:r>
            <a:r>
              <a:rPr lang="en-US" dirty="0"/>
              <a:t>every P1,j , 1 </a:t>
            </a:r>
            <a:r>
              <a:rPr lang="en-US" dirty="0" smtClean="0"/>
              <a:t>&lt; </a:t>
            </a:r>
            <a:r>
              <a:rPr lang="en-US" dirty="0"/>
              <a:t>j </a:t>
            </a:r>
            <a:r>
              <a:rPr lang="en-US" dirty="0" smtClean="0"/>
              <a:t>&lt; </a:t>
            </a:r>
            <a:r>
              <a:rPr lang="en-US" dirty="0"/>
              <a:t>4, can be further </a:t>
            </a:r>
            <a:r>
              <a:rPr lang="en-US" dirty="0" smtClean="0"/>
              <a:t>reduced as</a:t>
            </a:r>
            <a:endParaRPr lang="en-US" dirty="0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5257800"/>
            <a:ext cx="5838092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Naive Algorithms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The </a:t>
            </a:r>
            <a:r>
              <a:rPr lang="en-US" dirty="0"/>
              <a:t>naive algorithm DR-Naive() to </a:t>
            </a:r>
            <a:r>
              <a:rPr lang="en-US" dirty="0" smtClean="0"/>
              <a:t>compute distinct </a:t>
            </a:r>
            <a:r>
              <a:rPr lang="en-US" dirty="0"/>
              <a:t>roots can be implemented in the same way as </a:t>
            </a:r>
            <a:r>
              <a:rPr lang="en-US" dirty="0" smtClean="0"/>
              <a:t>DC Naive</a:t>
            </a:r>
            <a:r>
              <a:rPr lang="en-US" dirty="0" smtClean="0"/>
              <a:t>() </a:t>
            </a:r>
            <a:r>
              <a:rPr lang="en-US" dirty="0" smtClean="0"/>
              <a:t>2 </a:t>
            </a:r>
            <a:r>
              <a:rPr lang="en-US" dirty="0"/>
              <a:t>with 2 group-bys </a:t>
            </a:r>
            <a:r>
              <a:rPr lang="en-US" dirty="0" smtClean="0"/>
              <a:t>as follows</a:t>
            </a:r>
            <a:r>
              <a:rPr lang="en-US" dirty="0"/>
              <a:t>: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886200"/>
            <a:ext cx="6934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Three-phase </a:t>
            </a:r>
            <a:r>
              <a:rPr lang="en-US" dirty="0" smtClean="0"/>
              <a:t>reduction </a:t>
            </a:r>
            <a:r>
              <a:rPr lang="en-US" dirty="0" smtClean="0"/>
              <a:t>Algorithm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/>
              <a:t>in the three-phase reduction, we </a:t>
            </a:r>
            <a:r>
              <a:rPr lang="en-US" dirty="0" smtClean="0"/>
              <a:t>significantly prune </a:t>
            </a:r>
            <a:r>
              <a:rPr lang="en-US" dirty="0"/>
              <a:t>the </a:t>
            </a:r>
            <a:r>
              <a:rPr lang="en-US" dirty="0" err="1"/>
              <a:t>tuples</a:t>
            </a:r>
            <a:r>
              <a:rPr lang="en-US" dirty="0"/>
              <a:t> from an RDB that do not participate in any communities.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Three-phase </a:t>
            </a:r>
            <a:r>
              <a:rPr lang="en-US" dirty="0" smtClean="0"/>
              <a:t>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5000" y="1676401"/>
            <a:ext cx="56388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first reduction phase (</a:t>
            </a:r>
            <a:r>
              <a:rPr lang="en-US" dirty="0" smtClean="0"/>
              <a:t>from keyword </a:t>
            </a:r>
            <a:r>
              <a:rPr lang="en-US" dirty="0"/>
              <a:t>to center):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We </a:t>
            </a:r>
            <a:r>
              <a:rPr lang="en-US" dirty="0" smtClean="0"/>
              <a:t>consider a </a:t>
            </a:r>
            <a:r>
              <a:rPr lang="en-US" dirty="0"/>
              <a:t>keyword </a:t>
            </a:r>
            <a:r>
              <a:rPr lang="en-US" dirty="0" err="1"/>
              <a:t>ki</a:t>
            </a:r>
            <a:r>
              <a:rPr lang="en-US" dirty="0"/>
              <a:t> as a virtual node, called a keyword-node, and we </a:t>
            </a:r>
            <a:r>
              <a:rPr lang="en-US" dirty="0" smtClean="0"/>
              <a:t>take a </a:t>
            </a:r>
            <a:r>
              <a:rPr lang="en-US" dirty="0"/>
              <a:t>keyword-node, </a:t>
            </a:r>
            <a:r>
              <a:rPr lang="en-US" dirty="0" err="1"/>
              <a:t>ki</a:t>
            </a:r>
            <a:r>
              <a:rPr lang="en-US" dirty="0"/>
              <a:t>, as a center to compute all </a:t>
            </a:r>
            <a:r>
              <a:rPr lang="en-US" dirty="0" err="1"/>
              <a:t>tuples</a:t>
            </a:r>
            <a:r>
              <a:rPr lang="en-US" dirty="0"/>
              <a:t> in an </a:t>
            </a:r>
            <a:r>
              <a:rPr lang="en-US" dirty="0" smtClean="0"/>
              <a:t>RDB that </a:t>
            </a:r>
            <a:r>
              <a:rPr lang="en-US" dirty="0"/>
              <a:t>are reachable from </a:t>
            </a:r>
            <a:r>
              <a:rPr lang="en-US" dirty="0" err="1"/>
              <a:t>ki</a:t>
            </a:r>
            <a:r>
              <a:rPr lang="en-US" dirty="0"/>
              <a:t> within </a:t>
            </a:r>
            <a:r>
              <a:rPr lang="en-US" dirty="0" err="1"/>
              <a:t>Dmax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/>
              <a:t>Let </a:t>
            </a:r>
            <a:r>
              <a:rPr lang="en-US" dirty="0" err="1"/>
              <a:t>Gi</a:t>
            </a:r>
            <a:r>
              <a:rPr lang="en-US" dirty="0"/>
              <a:t> be the set </a:t>
            </a:r>
            <a:r>
              <a:rPr lang="en-US" dirty="0" smtClean="0"/>
              <a:t>of </a:t>
            </a:r>
            <a:r>
              <a:rPr lang="en-US" dirty="0" err="1" smtClean="0"/>
              <a:t>tuples</a:t>
            </a:r>
            <a:r>
              <a:rPr lang="en-US" dirty="0" smtClean="0"/>
              <a:t> </a:t>
            </a:r>
            <a:r>
              <a:rPr lang="en-US" dirty="0"/>
              <a:t>in RDB that can reach at least a </a:t>
            </a:r>
            <a:r>
              <a:rPr lang="en-US" dirty="0" err="1"/>
              <a:t>tuple</a:t>
            </a:r>
            <a:r>
              <a:rPr lang="en-US" dirty="0"/>
              <a:t> containing </a:t>
            </a:r>
            <a:r>
              <a:rPr lang="en-US" dirty="0" smtClean="0"/>
              <a:t>keyword </a:t>
            </a:r>
            <a:r>
              <a:rPr lang="en-US" dirty="0" err="1" smtClean="0"/>
              <a:t>ki</a:t>
            </a:r>
            <a:r>
              <a:rPr lang="en-US" dirty="0" smtClean="0"/>
              <a:t> </a:t>
            </a:r>
            <a:r>
              <a:rPr lang="en-US" dirty="0"/>
              <a:t>within </a:t>
            </a:r>
            <a:r>
              <a:rPr lang="en-US" dirty="0" err="1"/>
              <a:t>Dmax</a:t>
            </a:r>
            <a:r>
              <a:rPr lang="en-US" dirty="0"/>
              <a:t>, for 1  </a:t>
            </a:r>
            <a:r>
              <a:rPr lang="en-US" dirty="0" smtClean="0"/>
              <a:t>&lt;</a:t>
            </a:r>
            <a:r>
              <a:rPr lang="en-US" dirty="0" err="1" smtClean="0"/>
              <a:t>i</a:t>
            </a:r>
            <a:r>
              <a:rPr lang="en-US" dirty="0" smtClean="0"/>
              <a:t>&lt;  </a:t>
            </a:r>
            <a:r>
              <a:rPr lang="en-US" dirty="0"/>
              <a:t>m. Based on </a:t>
            </a:r>
            <a:r>
              <a:rPr lang="en-US" dirty="0" smtClean="0"/>
              <a:t>all </a:t>
            </a:r>
            <a:r>
              <a:rPr lang="en-US" dirty="0" err="1" smtClean="0"/>
              <a:t>Gi</a:t>
            </a:r>
            <a:r>
              <a:rPr lang="en-US" dirty="0"/>
              <a:t>, we can </a:t>
            </a:r>
            <a:r>
              <a:rPr lang="en-US" dirty="0" smtClean="0"/>
              <a:t>compute Y </a:t>
            </a:r>
            <a:r>
              <a:rPr lang="en-US" dirty="0"/>
              <a:t>= </a:t>
            </a:r>
            <a:r>
              <a:rPr lang="en-US" dirty="0" smtClean="0"/>
              <a:t>G1 join G2 join </a:t>
            </a:r>
            <a:r>
              <a:rPr lang="en-US" dirty="0"/>
              <a:t>· · · </a:t>
            </a:r>
            <a:r>
              <a:rPr lang="en-US" dirty="0" smtClean="0"/>
              <a:t>join </a:t>
            </a:r>
            <a:r>
              <a:rPr lang="en-US" dirty="0"/>
              <a:t>Gm which is the set of center-nodes </a:t>
            </a:r>
            <a:r>
              <a:rPr lang="en-US" dirty="0" smtClean="0"/>
              <a:t>that can </a:t>
            </a:r>
            <a:r>
              <a:rPr lang="en-US" dirty="0"/>
              <a:t>reach every keyword-node </a:t>
            </a:r>
            <a:r>
              <a:rPr lang="en-US" dirty="0" err="1"/>
              <a:t>ki</a:t>
            </a:r>
            <a:r>
              <a:rPr lang="en-US" dirty="0"/>
              <a:t>, 1  </a:t>
            </a:r>
            <a:r>
              <a:rPr lang="en-US" dirty="0" smtClean="0"/>
              <a:t>&lt;</a:t>
            </a:r>
            <a:r>
              <a:rPr lang="en-US" dirty="0" err="1" smtClean="0"/>
              <a:t>i</a:t>
            </a:r>
            <a:r>
              <a:rPr lang="en-US" dirty="0" smtClean="0"/>
              <a:t>&lt;  </a:t>
            </a:r>
            <a:r>
              <a:rPr lang="en-US" dirty="0"/>
              <a:t>m, within </a:t>
            </a:r>
            <a:r>
              <a:rPr lang="en-US" dirty="0" err="1" smtClean="0"/>
              <a:t>Dmax</a:t>
            </a: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38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r="48649" b="54412"/>
          <a:stretch>
            <a:fillRect/>
          </a:stretch>
        </p:blipFill>
        <p:spPr bwMode="auto">
          <a:xfrm>
            <a:off x="2895600" y="1371600"/>
            <a:ext cx="2895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second reduction phase (from center to keyword)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20000"/>
          </a:bodyPr>
          <a:lstStyle/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A </a:t>
            </a:r>
            <a:r>
              <a:rPr lang="en-US" dirty="0" err="1"/>
              <a:t>tuple</a:t>
            </a:r>
            <a:r>
              <a:rPr lang="en-US" dirty="0"/>
              <a:t> t </a:t>
            </a:r>
            <a:r>
              <a:rPr lang="en-US" dirty="0" smtClean="0"/>
              <a:t>within </a:t>
            </a:r>
            <a:r>
              <a:rPr lang="en-US" dirty="0" err="1" smtClean="0"/>
              <a:t>Dmax</a:t>
            </a:r>
            <a:r>
              <a:rPr lang="en-US" dirty="0" smtClean="0"/>
              <a:t> </a:t>
            </a:r>
            <a:r>
              <a:rPr lang="en-US" dirty="0"/>
              <a:t>from a virtual center-node means that the </a:t>
            </a:r>
            <a:r>
              <a:rPr lang="en-US" dirty="0" err="1"/>
              <a:t>tuple</a:t>
            </a:r>
            <a:r>
              <a:rPr lang="en-US" dirty="0"/>
              <a:t> t is </a:t>
            </a:r>
            <a:r>
              <a:rPr lang="en-US" dirty="0" smtClean="0"/>
              <a:t>reachable from </a:t>
            </a:r>
            <a:r>
              <a:rPr lang="en-US" dirty="0"/>
              <a:t>a </a:t>
            </a:r>
            <a:r>
              <a:rPr lang="en-US" dirty="0" err="1"/>
              <a:t>tuple</a:t>
            </a:r>
            <a:r>
              <a:rPr lang="en-US" dirty="0"/>
              <a:t> in Y within </a:t>
            </a:r>
            <a:r>
              <a:rPr lang="en-US" dirty="0" err="1"/>
              <a:t>Dmax</a:t>
            </a:r>
            <a:r>
              <a:rPr lang="en-US" dirty="0"/>
              <a:t>. We compute all </a:t>
            </a:r>
            <a:r>
              <a:rPr lang="en-US" dirty="0" err="1"/>
              <a:t>tuples</a:t>
            </a:r>
            <a:r>
              <a:rPr lang="en-US" dirty="0"/>
              <a:t> that </a:t>
            </a:r>
            <a:r>
              <a:rPr lang="en-US" dirty="0" smtClean="0"/>
              <a:t>are reachable </a:t>
            </a:r>
            <a:r>
              <a:rPr lang="en-US" dirty="0"/>
              <a:t>from Y within </a:t>
            </a:r>
            <a:r>
              <a:rPr lang="en-US" dirty="0" err="1"/>
              <a:t>Dmax</a:t>
            </a:r>
            <a:r>
              <a:rPr lang="en-US" dirty="0"/>
              <a:t>. Let </a:t>
            </a:r>
            <a:r>
              <a:rPr lang="en-US" dirty="0" err="1"/>
              <a:t>Wi</a:t>
            </a:r>
            <a:r>
              <a:rPr lang="en-US" dirty="0"/>
              <a:t> be the set of </a:t>
            </a:r>
            <a:r>
              <a:rPr lang="en-US" dirty="0" err="1"/>
              <a:t>tuples</a:t>
            </a:r>
            <a:r>
              <a:rPr lang="en-US" dirty="0"/>
              <a:t> </a:t>
            </a:r>
            <a:r>
              <a:rPr lang="en-US" dirty="0" smtClean="0"/>
              <a:t>in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/>
              <a:t>that can be reached from a center in Y within </a:t>
            </a:r>
            <a:r>
              <a:rPr lang="en-US" dirty="0" err="1"/>
              <a:t>Dmax</a:t>
            </a:r>
            <a:r>
              <a:rPr lang="en-US" dirty="0"/>
              <a:t>, for 1 </a:t>
            </a:r>
            <a:r>
              <a:rPr lang="en-US" dirty="0" smtClean="0"/>
              <a:t>&lt;</a:t>
            </a:r>
            <a:r>
              <a:rPr lang="en-US" dirty="0" err="1" smtClean="0"/>
              <a:t>i</a:t>
            </a:r>
            <a:r>
              <a:rPr lang="en-US" dirty="0" smtClean="0"/>
              <a:t>&lt;  </a:t>
            </a:r>
            <a:r>
              <a:rPr lang="en-US" dirty="0"/>
              <a:t>m. Note that </a:t>
            </a:r>
            <a:r>
              <a:rPr lang="en-US" dirty="0" err="1"/>
              <a:t>Wi</a:t>
            </a:r>
            <a:r>
              <a:rPr lang="en-US" dirty="0"/>
              <a:t> </a:t>
            </a:r>
            <a:r>
              <a:rPr lang="en-US" dirty="0" smtClean="0"/>
              <a:t>subset </a:t>
            </a:r>
            <a:r>
              <a:rPr lang="en-US" dirty="0" err="1"/>
              <a:t>Gi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/>
              <a:t>Obviously, only the </a:t>
            </a:r>
            <a:r>
              <a:rPr lang="en-US" dirty="0" err="1"/>
              <a:t>tuples</a:t>
            </a:r>
            <a:r>
              <a:rPr lang="en-US" dirty="0"/>
              <a:t>, that contain a </a:t>
            </a:r>
            <a:r>
              <a:rPr lang="en-US" dirty="0" smtClean="0"/>
              <a:t>keyword within </a:t>
            </a:r>
            <a:r>
              <a:rPr lang="en-US" dirty="0" err="1"/>
              <a:t>Dmax</a:t>
            </a:r>
            <a:r>
              <a:rPr lang="en-US" dirty="0"/>
              <a:t> from a center, are possibly to appear in the final </a:t>
            </a:r>
            <a:r>
              <a:rPr lang="en-US" dirty="0" smtClean="0"/>
              <a:t>result as </a:t>
            </a:r>
            <a:r>
              <a:rPr lang="en-US" dirty="0"/>
              <a:t>keyword </a:t>
            </a:r>
            <a:r>
              <a:rPr lang="en-US" dirty="0" err="1"/>
              <a:t>tuples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39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l="51351" b="52941"/>
          <a:stretch>
            <a:fillRect/>
          </a:stretch>
        </p:blipFill>
        <p:spPr bwMode="auto">
          <a:xfrm>
            <a:off x="3048000" y="1295401"/>
            <a:ext cx="2743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Graph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519" y="2133600"/>
            <a:ext cx="8248281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third reduction phase (project DB)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We </a:t>
            </a:r>
            <a:r>
              <a:rPr lang="en-US" dirty="0"/>
              <a:t>project an </a:t>
            </a:r>
            <a:r>
              <a:rPr lang="en-US" dirty="0" smtClean="0"/>
              <a:t>RDB′ out </a:t>
            </a:r>
            <a:r>
              <a:rPr lang="en-US" dirty="0"/>
              <a:t>of the RDB, which is sufficient to compute all </a:t>
            </a:r>
            <a:r>
              <a:rPr lang="en-US" dirty="0" smtClean="0"/>
              <a:t>multi-center communities </a:t>
            </a:r>
            <a:r>
              <a:rPr lang="en-US" dirty="0"/>
              <a:t>by join </a:t>
            </a:r>
            <a:r>
              <a:rPr lang="en-US" dirty="0" err="1"/>
              <a:t>Gi</a:t>
            </a:r>
            <a:r>
              <a:rPr lang="en-US" dirty="0"/>
              <a:t> </a:t>
            </a:r>
            <a:r>
              <a:rPr lang="en-US" dirty="0" smtClean="0"/>
              <a:t>join </a:t>
            </a:r>
            <a:r>
              <a:rPr lang="en-US" dirty="0" err="1"/>
              <a:t>Wi</a:t>
            </a:r>
            <a:r>
              <a:rPr lang="en-US" dirty="0"/>
              <a:t>, for 1  </a:t>
            </a:r>
            <a:r>
              <a:rPr lang="en-US" dirty="0" smtClean="0"/>
              <a:t>&lt;</a:t>
            </a:r>
            <a:r>
              <a:rPr lang="en-US" dirty="0" err="1" smtClean="0"/>
              <a:t>i</a:t>
            </a:r>
            <a:r>
              <a:rPr lang="en-US" dirty="0" smtClean="0"/>
              <a:t>&lt;  </a:t>
            </a:r>
            <a:r>
              <a:rPr lang="en-US" dirty="0"/>
              <a:t>m. Consider a </a:t>
            </a:r>
            <a:r>
              <a:rPr lang="en-US" dirty="0" err="1" smtClean="0"/>
              <a:t>tuple</a:t>
            </a:r>
            <a:r>
              <a:rPr lang="en-US" dirty="0" smtClean="0"/>
              <a:t> in </a:t>
            </a:r>
            <a:r>
              <a:rPr lang="en-US" dirty="0" err="1"/>
              <a:t>Gi</a:t>
            </a:r>
            <a:r>
              <a:rPr lang="en-US" dirty="0"/>
              <a:t> which contains a TID t′ with a distance to the </a:t>
            </a:r>
            <a:r>
              <a:rPr lang="en-US" dirty="0" smtClean="0"/>
              <a:t>virtual keyword-node </a:t>
            </a:r>
            <a:r>
              <a:rPr lang="en-US" dirty="0" err="1"/>
              <a:t>ki</a:t>
            </a:r>
            <a:r>
              <a:rPr lang="en-US" dirty="0"/>
              <a:t>, denoted as </a:t>
            </a:r>
            <a:r>
              <a:rPr lang="en-US" dirty="0" err="1"/>
              <a:t>dis</a:t>
            </a:r>
            <a:r>
              <a:rPr lang="en-US" dirty="0"/>
              <a:t>(t′, </a:t>
            </a:r>
            <a:r>
              <a:rPr lang="en-US" dirty="0" err="1"/>
              <a:t>ki</a:t>
            </a:r>
            <a:r>
              <a:rPr lang="en-US" dirty="0"/>
              <a:t>), and consider a </a:t>
            </a:r>
            <a:r>
              <a:rPr lang="en-US" dirty="0" err="1"/>
              <a:t>tuple</a:t>
            </a:r>
            <a:r>
              <a:rPr lang="en-US" dirty="0"/>
              <a:t> </a:t>
            </a:r>
            <a:r>
              <a:rPr lang="en-US" dirty="0" smtClean="0"/>
              <a:t>in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/>
              <a:t>which contains a TID t′ with a distance to the virtual </a:t>
            </a:r>
            <a:r>
              <a:rPr lang="en-US" dirty="0" smtClean="0"/>
              <a:t>center node c</a:t>
            </a:r>
            <a:r>
              <a:rPr lang="en-US" dirty="0"/>
              <a:t>, denoted as </a:t>
            </a:r>
            <a:r>
              <a:rPr lang="en-US" dirty="0" err="1"/>
              <a:t>dis</a:t>
            </a:r>
            <a:r>
              <a:rPr lang="en-US" dirty="0"/>
              <a:t>(t′, c</a:t>
            </a:r>
            <a:r>
              <a:rPr lang="en-US" dirty="0" smtClean="0"/>
              <a:t>).</a:t>
            </a:r>
          </a:p>
          <a:p>
            <a:pPr algn="l" rtl="0"/>
            <a:r>
              <a:rPr lang="en-US" dirty="0" smtClean="0"/>
              <a:t>The sum of two distances range[0,Dmax]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40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t="47059" b="6050"/>
          <a:stretch>
            <a:fillRect/>
          </a:stretch>
        </p:blipFill>
        <p:spPr bwMode="auto">
          <a:xfrm>
            <a:off x="1524000" y="1143000"/>
            <a:ext cx="563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studies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Conducted 3 </a:t>
            </a:r>
            <a:r>
              <a:rPr lang="en-US" dirty="0" err="1" smtClean="0"/>
              <a:t>algo</a:t>
            </a:r>
            <a:r>
              <a:rPr lang="en-US" dirty="0" smtClean="0"/>
              <a:t> </a:t>
            </a:r>
            <a:r>
              <a:rPr lang="en-US" dirty="0" smtClean="0"/>
              <a:t>:</a:t>
            </a:r>
          </a:p>
          <a:p>
            <a:pPr lvl="1" algn="l" rtl="0"/>
            <a:r>
              <a:rPr lang="en-US" dirty="0" err="1" smtClean="0"/>
              <a:t>semijoin</a:t>
            </a:r>
            <a:r>
              <a:rPr lang="en-US" dirty="0" smtClean="0"/>
              <a:t>/join </a:t>
            </a:r>
            <a:r>
              <a:rPr lang="en-US" dirty="0"/>
              <a:t>based algorithm, denoted </a:t>
            </a:r>
            <a:r>
              <a:rPr lang="en-US" dirty="0" err="1" smtClean="0"/>
              <a:t>Semijoin</a:t>
            </a:r>
            <a:r>
              <a:rPr lang="en-US" dirty="0" smtClean="0"/>
              <a:t>- </a:t>
            </a:r>
            <a:r>
              <a:rPr lang="en-US" dirty="0" smtClean="0"/>
              <a:t>Join</a:t>
            </a:r>
          </a:p>
          <a:p>
            <a:pPr lvl="1" algn="l" rtl="0"/>
            <a:r>
              <a:rPr lang="en-US" dirty="0" smtClean="0"/>
              <a:t>the </a:t>
            </a:r>
            <a:r>
              <a:rPr lang="en-US" dirty="0"/>
              <a:t>join based algorithm </a:t>
            </a:r>
            <a:r>
              <a:rPr lang="en-US" dirty="0" smtClean="0"/>
              <a:t>, </a:t>
            </a:r>
            <a:r>
              <a:rPr lang="en-US" dirty="0"/>
              <a:t>denoted </a:t>
            </a:r>
            <a:r>
              <a:rPr lang="en-US" dirty="0" smtClean="0"/>
              <a:t>Join</a:t>
            </a:r>
          </a:p>
          <a:p>
            <a:pPr lvl="1" algn="l" rtl="0"/>
            <a:r>
              <a:rPr lang="en-US" dirty="0" smtClean="0"/>
              <a:t>the </a:t>
            </a:r>
            <a:r>
              <a:rPr lang="en-US" dirty="0" smtClean="0"/>
              <a:t>block </a:t>
            </a:r>
            <a:r>
              <a:rPr lang="en-US" dirty="0"/>
              <a:t>pipeline algorithm (BP) </a:t>
            </a:r>
            <a:r>
              <a:rPr lang="en-US" dirty="0" smtClean="0"/>
              <a:t>to </a:t>
            </a:r>
            <a:r>
              <a:rPr lang="en-US" dirty="0"/>
              <a:t>compute the </a:t>
            </a:r>
            <a:r>
              <a:rPr lang="en-US" dirty="0" smtClean="0"/>
              <a:t>top 10 </a:t>
            </a:r>
            <a:r>
              <a:rPr lang="en-US" dirty="0"/>
              <a:t>answers.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Exp-1: Selectivity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Connected Tree</a:t>
            </a:r>
          </a:p>
          <a:p>
            <a:pPr algn="l" rtl="0"/>
            <a:r>
              <a:rPr lang="en-US" dirty="0" err="1" smtClean="0"/>
              <a:t>Ksel</a:t>
            </a:r>
            <a:r>
              <a:rPr lang="en-US" dirty="0" smtClean="0"/>
              <a:t> :keyword</a:t>
            </a:r>
          </a:p>
          <a:p>
            <a:pPr algn="l" rtl="0">
              <a:buNone/>
            </a:pPr>
            <a:r>
              <a:rPr lang="en-US" dirty="0" err="1" smtClean="0"/>
              <a:t>SelectivityS</a:t>
            </a:r>
            <a:endParaRPr lang="en-US" dirty="0" smtClean="0"/>
          </a:p>
          <a:p>
            <a:pPr algn="l" rtl="0"/>
            <a:r>
              <a:rPr lang="en-US" dirty="0" smtClean="0"/>
              <a:t>M:number of</a:t>
            </a:r>
          </a:p>
          <a:p>
            <a:pPr algn="l" rtl="0">
              <a:buNone/>
            </a:pPr>
            <a:r>
              <a:rPr lang="en-US" dirty="0" smtClean="0"/>
              <a:t>Keywords</a:t>
            </a:r>
            <a:endParaRPr lang="en-US" dirty="0" smtClean="0"/>
          </a:p>
          <a:p>
            <a:pPr algn="l" rtl="0"/>
            <a:r>
              <a:rPr lang="en-US" dirty="0" err="1" smtClean="0"/>
              <a:t>Tmax</a:t>
            </a:r>
            <a:r>
              <a:rPr lang="en-US" dirty="0" smtClean="0"/>
              <a:t>: Tree size </a:t>
            </a:r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>
              <a:buNone/>
            </a:pPr>
            <a:endParaRPr lang="en-U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81400" y="1219200"/>
            <a:ext cx="485775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Exp-1: Selectivity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US" dirty="0"/>
              <a:t>Connected </a:t>
            </a:r>
            <a:r>
              <a:rPr lang="en-US" dirty="0" smtClean="0"/>
              <a:t>Tree</a:t>
            </a:r>
          </a:p>
          <a:p>
            <a:pPr algn="l" rtl="0"/>
            <a:r>
              <a:rPr lang="en-US" dirty="0" err="1"/>
              <a:t>Semijoin</a:t>
            </a:r>
            <a:r>
              <a:rPr lang="en-US" dirty="0"/>
              <a:t>-Join outperforms </a:t>
            </a:r>
            <a:r>
              <a:rPr lang="en-US" dirty="0" smtClean="0"/>
              <a:t>Join. When </a:t>
            </a:r>
            <a:r>
              <a:rPr lang="en-US" dirty="0" err="1"/>
              <a:t>Tmax</a:t>
            </a:r>
            <a:r>
              <a:rPr lang="en-US" dirty="0"/>
              <a:t> increases from 3 to 4 or from 5 to 6, the time </a:t>
            </a:r>
            <a:r>
              <a:rPr lang="en-US" dirty="0" smtClean="0"/>
              <a:t>and number </a:t>
            </a:r>
            <a:r>
              <a:rPr lang="en-US" dirty="0"/>
              <a:t>of </a:t>
            </a:r>
            <a:r>
              <a:rPr lang="en-US" dirty="0" err="1"/>
              <a:t>tuples</a:t>
            </a:r>
            <a:r>
              <a:rPr lang="en-US" dirty="0"/>
              <a:t> generated for both do not change, because </a:t>
            </a:r>
            <a:r>
              <a:rPr lang="en-US" dirty="0" smtClean="0"/>
              <a:t>when the </a:t>
            </a:r>
            <a:r>
              <a:rPr lang="en-US" dirty="0"/>
              <a:t>tree size is even, at least one of the Write or Cite </a:t>
            </a:r>
            <a:r>
              <a:rPr lang="en-US" dirty="0" err="1"/>
              <a:t>tuple</a:t>
            </a:r>
            <a:r>
              <a:rPr lang="en-US" dirty="0"/>
              <a:t> will </a:t>
            </a:r>
            <a:r>
              <a:rPr lang="en-US" dirty="0" smtClean="0"/>
              <a:t>be a </a:t>
            </a:r>
            <a:r>
              <a:rPr lang="en-US" dirty="0"/>
              <a:t>leaf node, and such a tree is invalid because Write or Cite do </a:t>
            </a:r>
            <a:r>
              <a:rPr lang="en-US" dirty="0" smtClean="0"/>
              <a:t>not have </a:t>
            </a:r>
            <a:r>
              <a:rPr lang="en-US" dirty="0"/>
              <a:t>text-attributes.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/>
              <a:t>Exp-1: Selectivity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l" rtl="0"/>
            <a:r>
              <a:rPr lang="en-US" dirty="0" smtClean="0"/>
              <a:t>BP is </a:t>
            </a:r>
            <a:r>
              <a:rPr lang="en-US" dirty="0" smtClean="0"/>
              <a:t>an algorithm to compute top-k connected trees by pushing </a:t>
            </a:r>
            <a:r>
              <a:rPr lang="en-US" dirty="0" smtClean="0"/>
              <a:t>the ranking </a:t>
            </a:r>
            <a:r>
              <a:rPr lang="en-US" dirty="0" smtClean="0"/>
              <a:t>connected trees into the CN evaluation with </a:t>
            </a:r>
            <a:r>
              <a:rPr lang="en-US" dirty="0" err="1" smtClean="0"/>
              <a:t>Tmax</a:t>
            </a:r>
            <a:r>
              <a:rPr lang="en-US" dirty="0" smtClean="0"/>
              <a:t>, and </a:t>
            </a:r>
            <a:r>
              <a:rPr lang="en-US" dirty="0" smtClean="0"/>
              <a:t>the cost </a:t>
            </a:r>
            <a:r>
              <a:rPr lang="en-US" dirty="0" smtClean="0"/>
              <a:t>saving of finding top-k is at the expense of computing </a:t>
            </a:r>
            <a:r>
              <a:rPr lang="en-US" dirty="0" smtClean="0"/>
              <a:t>more SQL </a:t>
            </a:r>
            <a:r>
              <a:rPr lang="en-US" dirty="0" smtClean="0"/>
              <a:t>to randomly access an RDB.</a:t>
            </a:r>
            <a:endParaRPr lang="en-US" dirty="0" smtClean="0"/>
          </a:p>
          <a:p>
            <a:pPr algn="l" rtl="0"/>
            <a:r>
              <a:rPr lang="en-US" dirty="0" smtClean="0"/>
              <a:t>BP </a:t>
            </a:r>
            <a:r>
              <a:rPr lang="en-US" dirty="0"/>
              <a:t>may be unstable because the </a:t>
            </a:r>
            <a:r>
              <a:rPr lang="en-US" dirty="0" smtClean="0"/>
              <a:t>time for </a:t>
            </a:r>
            <a:r>
              <a:rPr lang="en-US" dirty="0"/>
              <a:t>BP does not largely depend on the keyword selectivity but </a:t>
            </a:r>
            <a:r>
              <a:rPr lang="en-US" dirty="0" smtClean="0"/>
              <a:t>on the </a:t>
            </a:r>
            <a:r>
              <a:rPr lang="en-US" dirty="0"/>
              <a:t>distribution of the result trees with large scores. The time </a:t>
            </a:r>
            <a:r>
              <a:rPr lang="en-US" dirty="0" smtClean="0"/>
              <a:t>for BP </a:t>
            </a:r>
            <a:r>
              <a:rPr lang="en-US" dirty="0"/>
              <a:t>increases when m increases, and is not effected by </a:t>
            </a:r>
            <a:r>
              <a:rPr lang="en-US" dirty="0" smtClean="0"/>
              <a:t>increasing </a:t>
            </a:r>
            <a:r>
              <a:rPr lang="en-US" dirty="0" err="1" smtClean="0"/>
              <a:t>Tmax</a:t>
            </a:r>
            <a:r>
              <a:rPr lang="en-US" dirty="0" smtClean="0"/>
              <a:t> </a:t>
            </a:r>
            <a:r>
              <a:rPr lang="en-US" dirty="0"/>
              <a:t>because the top-k results tend to have small sizes, e.g.  </a:t>
            </a:r>
            <a:r>
              <a:rPr lang="en-US" dirty="0" smtClean="0"/>
              <a:t>&lt;=3.</a:t>
            </a:r>
          </a:p>
          <a:p>
            <a:pPr algn="l" rt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Exp-1: Selectivity Testing</a:t>
            </a:r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600200"/>
            <a:ext cx="74676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Exp-1: Selectivity Testing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DC generates less number of temporal </a:t>
            </a:r>
            <a:r>
              <a:rPr lang="en-US" dirty="0" err="1"/>
              <a:t>tuples</a:t>
            </a:r>
            <a:r>
              <a:rPr lang="en-US" dirty="0"/>
              <a:t> in all </a:t>
            </a:r>
            <a:r>
              <a:rPr lang="en-US" dirty="0" smtClean="0"/>
              <a:t>cases, but </a:t>
            </a:r>
            <a:r>
              <a:rPr lang="en-US" dirty="0"/>
              <a:t>when </a:t>
            </a:r>
            <a:r>
              <a:rPr lang="en-US" dirty="0" err="1"/>
              <a:t>Dmax</a:t>
            </a:r>
            <a:r>
              <a:rPr lang="en-US" dirty="0"/>
              <a:t>  </a:t>
            </a:r>
            <a:r>
              <a:rPr lang="en-US" dirty="0" smtClean="0"/>
              <a:t>&lt;=2</a:t>
            </a:r>
            <a:r>
              <a:rPr lang="en-US" dirty="0"/>
              <a:t>, DC is slower than DC-Naive. This is </a:t>
            </a:r>
            <a:r>
              <a:rPr lang="en-US" dirty="0" smtClean="0"/>
              <a:t>because, when </a:t>
            </a:r>
            <a:r>
              <a:rPr lang="en-US" dirty="0" err="1"/>
              <a:t>Dmax</a:t>
            </a:r>
            <a:r>
              <a:rPr lang="en-US" dirty="0"/>
              <a:t> is small, the number of intermediate results </a:t>
            </a:r>
            <a:r>
              <a:rPr lang="en-US" dirty="0" smtClean="0"/>
              <a:t>for DC-Naive </a:t>
            </a:r>
            <a:r>
              <a:rPr lang="en-US" dirty="0"/>
              <a:t>is not large. In such a case, the performance of </a:t>
            </a:r>
            <a:r>
              <a:rPr lang="en-US" dirty="0" smtClean="0"/>
              <a:t>more small </a:t>
            </a:r>
            <a:r>
              <a:rPr lang="en-US" dirty="0"/>
              <a:t>joins is not as effective as the performance of joins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Exp-1: Selectivity Testing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371600"/>
            <a:ext cx="65532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Exp-2: Compactness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447800"/>
            <a:ext cx="5829300" cy="526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48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Exp-2: Compactness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US" dirty="0"/>
              <a:t>When the </a:t>
            </a:r>
            <a:r>
              <a:rPr lang="en-US" dirty="0" smtClean="0"/>
              <a:t>compactness of </a:t>
            </a:r>
            <a:r>
              <a:rPr lang="en-US" dirty="0"/>
              <a:t>a query is small, the relationship between </a:t>
            </a:r>
            <a:r>
              <a:rPr lang="en-US" dirty="0" err="1"/>
              <a:t>tuples</a:t>
            </a:r>
            <a:r>
              <a:rPr lang="en-US" dirty="0"/>
              <a:t> that contain </a:t>
            </a:r>
            <a:r>
              <a:rPr lang="en-US" dirty="0" smtClean="0"/>
              <a:t>different keywords </a:t>
            </a:r>
            <a:r>
              <a:rPr lang="en-US" dirty="0"/>
              <a:t>in the query will be tight, the </a:t>
            </a:r>
            <a:r>
              <a:rPr lang="en-US" dirty="0" err="1"/>
              <a:t>tuples</a:t>
            </a:r>
            <a:r>
              <a:rPr lang="en-US" dirty="0"/>
              <a:t> that </a:t>
            </a:r>
            <a:r>
              <a:rPr lang="en-US" dirty="0" smtClean="0"/>
              <a:t>contain different </a:t>
            </a:r>
            <a:r>
              <a:rPr lang="en-US" dirty="0"/>
              <a:t>keywords can be connected even for a small </a:t>
            </a:r>
            <a:r>
              <a:rPr lang="en-US" dirty="0" err="1"/>
              <a:t>Tmax</a:t>
            </a:r>
            <a:r>
              <a:rPr lang="en-US" dirty="0"/>
              <a:t>, </a:t>
            </a:r>
            <a:r>
              <a:rPr lang="en-US" dirty="0" smtClean="0"/>
              <a:t>and </a:t>
            </a:r>
            <a:endParaRPr lang="en-US" dirty="0" smtClean="0"/>
          </a:p>
          <a:p>
            <a:pPr algn="l" rtl="0"/>
            <a:r>
              <a:rPr lang="en-US" dirty="0" smtClean="0"/>
              <a:t>the </a:t>
            </a:r>
            <a:r>
              <a:rPr lang="en-US" dirty="0"/>
              <a:t>number of connected trees generated will be large. It </a:t>
            </a:r>
            <a:r>
              <a:rPr lang="en-US" dirty="0" smtClean="0"/>
              <a:t>results in </a:t>
            </a:r>
            <a:r>
              <a:rPr lang="en-US" dirty="0"/>
              <a:t>large processing time. </a:t>
            </a:r>
            <a:endParaRPr lang="en-US" dirty="0" smtClean="0"/>
          </a:p>
          <a:p>
            <a:pPr algn="l" rtl="0"/>
            <a:r>
              <a:rPr lang="en-US" dirty="0" err="1" smtClean="0"/>
              <a:t>Semijoin</a:t>
            </a:r>
            <a:r>
              <a:rPr lang="en-US" dirty="0" smtClean="0"/>
              <a:t>-Join </a:t>
            </a:r>
            <a:r>
              <a:rPr lang="en-US" dirty="0"/>
              <a:t>outperforms Join, </a:t>
            </a:r>
            <a:r>
              <a:rPr lang="en-US" dirty="0" smtClean="0"/>
              <a:t>because the </a:t>
            </a:r>
            <a:r>
              <a:rPr lang="en-US" dirty="0"/>
              <a:t>number of intermediate </a:t>
            </a:r>
            <a:r>
              <a:rPr lang="en-US" dirty="0" err="1"/>
              <a:t>tuples</a:t>
            </a:r>
            <a:r>
              <a:rPr lang="en-US" dirty="0"/>
              <a:t> generated by </a:t>
            </a:r>
            <a:r>
              <a:rPr lang="en-US" dirty="0" err="1"/>
              <a:t>Semijoin</a:t>
            </a:r>
            <a:r>
              <a:rPr lang="en-US" dirty="0"/>
              <a:t>-Join </a:t>
            </a:r>
            <a:r>
              <a:rPr lang="en-US" dirty="0" smtClean="0"/>
              <a:t>is much </a:t>
            </a:r>
            <a:r>
              <a:rPr lang="en-US" dirty="0"/>
              <a:t>smaller.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Preliminary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GD(V,E) on </a:t>
            </a:r>
            <a:r>
              <a:rPr lang="en-US" dirty="0" smtClean="0"/>
              <a:t>the schema </a:t>
            </a:r>
            <a:r>
              <a:rPr lang="en-US" dirty="0"/>
              <a:t>graph GS. Here, V represents a set of </a:t>
            </a:r>
            <a:r>
              <a:rPr lang="en-US" dirty="0" err="1"/>
              <a:t>tuples</a:t>
            </a:r>
            <a:r>
              <a:rPr lang="en-US" dirty="0"/>
              <a:t>, and E </a:t>
            </a:r>
            <a:r>
              <a:rPr lang="en-US" dirty="0" smtClean="0"/>
              <a:t>represents a </a:t>
            </a:r>
            <a:r>
              <a:rPr lang="en-US" dirty="0"/>
              <a:t>set of connections between </a:t>
            </a:r>
            <a:r>
              <a:rPr lang="en-US" dirty="0" err="1"/>
              <a:t>tuples</a:t>
            </a:r>
            <a:r>
              <a:rPr lang="en-US" dirty="0"/>
              <a:t>.</a:t>
            </a:r>
            <a:endParaRPr lang="en-US" dirty="0" smtClean="0"/>
          </a:p>
          <a:p>
            <a:pPr algn="l" rtl="0"/>
            <a:r>
              <a:rPr lang="en-US" dirty="0" smtClean="0"/>
              <a:t>It </a:t>
            </a:r>
            <a:r>
              <a:rPr lang="en-US" dirty="0"/>
              <a:t>is worth noting that we use GD to explain the </a:t>
            </a:r>
            <a:r>
              <a:rPr lang="en-US" dirty="0" smtClean="0"/>
              <a:t>semantics of </a:t>
            </a:r>
            <a:r>
              <a:rPr lang="en-US" dirty="0"/>
              <a:t>keyword search but do not materialize GD over RDB.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Exp-2: Compactness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 rtl="0"/>
            <a:r>
              <a:rPr lang="en-US" dirty="0"/>
              <a:t>The impact </a:t>
            </a:r>
            <a:r>
              <a:rPr lang="en-US" dirty="0" smtClean="0"/>
              <a:t>of the </a:t>
            </a:r>
            <a:r>
              <a:rPr lang="en-US" dirty="0"/>
              <a:t>compactness values of queries under the distinct core </a:t>
            </a:r>
            <a:r>
              <a:rPr lang="en-US" dirty="0" smtClean="0"/>
              <a:t>semantics is </a:t>
            </a:r>
            <a:r>
              <a:rPr lang="en-US" dirty="0"/>
              <a:t>not as obvious as that under the connected tree semantics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 smtClean="0"/>
              <a:t>For example</a:t>
            </a:r>
            <a:r>
              <a:rPr lang="en-US" dirty="0"/>
              <a:t>, the processing time with c = 0 is smaller than that </a:t>
            </a:r>
            <a:r>
              <a:rPr lang="en-US" dirty="0" smtClean="0"/>
              <a:t>with c </a:t>
            </a:r>
            <a:r>
              <a:rPr lang="en-US" dirty="0"/>
              <a:t>= 2 under the distinct core semantics. It is because in the </a:t>
            </a:r>
            <a:r>
              <a:rPr lang="en-US" dirty="0" smtClean="0"/>
              <a:t>first step </a:t>
            </a:r>
            <a:r>
              <a:rPr lang="en-US" dirty="0"/>
              <a:t>of the algorithms under the distinct core semantics, all </a:t>
            </a:r>
            <a:r>
              <a:rPr lang="en-US" dirty="0" smtClean="0"/>
              <a:t>keywords are </a:t>
            </a:r>
            <a:r>
              <a:rPr lang="en-US" dirty="0"/>
              <a:t>evaluated individually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/>
              <a:t>As a result, the cost for the </a:t>
            </a:r>
            <a:r>
              <a:rPr lang="en-US" dirty="0" smtClean="0"/>
              <a:t>first step </a:t>
            </a:r>
            <a:r>
              <a:rPr lang="en-US" dirty="0"/>
              <a:t>is independent with the compactness, and it is possible that </a:t>
            </a:r>
            <a:r>
              <a:rPr lang="en-US" dirty="0" smtClean="0"/>
              <a:t>the cost </a:t>
            </a:r>
            <a:r>
              <a:rPr lang="en-US" dirty="0"/>
              <a:t>for the first step becomes the dominant factor when the </a:t>
            </a:r>
            <a:r>
              <a:rPr lang="en-US" dirty="0" smtClean="0"/>
              <a:t>number of </a:t>
            </a:r>
            <a:r>
              <a:rPr lang="en-US" dirty="0" err="1"/>
              <a:t>tuples</a:t>
            </a:r>
            <a:r>
              <a:rPr lang="en-US" dirty="0"/>
              <a:t> generated in the first step is large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50</a:t>
            </a:fld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en-US" dirty="0" smtClean="0"/>
              <a:t>ontribution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 rtl="0"/>
            <a:r>
              <a:rPr lang="en-US" dirty="0" smtClean="0"/>
              <a:t>We propose </a:t>
            </a:r>
            <a:r>
              <a:rPr lang="en-US" dirty="0"/>
              <a:t>a middleware free approach, to support three types of </a:t>
            </a:r>
            <a:r>
              <a:rPr lang="en-US" dirty="0" smtClean="0"/>
              <a:t>keyword queries </a:t>
            </a:r>
            <a:r>
              <a:rPr lang="en-US" dirty="0"/>
              <a:t>to find the three different interconnected </a:t>
            </a:r>
            <a:r>
              <a:rPr lang="en-US" dirty="0" err="1"/>
              <a:t>tuple</a:t>
            </a:r>
            <a:r>
              <a:rPr lang="en-US" dirty="0"/>
              <a:t> structures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/>
              <a:t>We take a </a:t>
            </a:r>
            <a:r>
              <a:rPr lang="en-US" dirty="0" err="1"/>
              <a:t>tuple</a:t>
            </a:r>
            <a:r>
              <a:rPr lang="en-US" dirty="0"/>
              <a:t> reduction approach using SQL without </a:t>
            </a:r>
            <a:r>
              <a:rPr lang="en-US" dirty="0" smtClean="0"/>
              <a:t>additional new </a:t>
            </a:r>
            <a:r>
              <a:rPr lang="en-US" dirty="0"/>
              <a:t>indexing to be built and maintained and without </a:t>
            </a:r>
            <a:r>
              <a:rPr lang="en-US" dirty="0" smtClean="0"/>
              <a:t>any </a:t>
            </a:r>
            <a:r>
              <a:rPr lang="en-US" dirty="0" err="1" smtClean="0"/>
              <a:t>precomputing</a:t>
            </a:r>
            <a:r>
              <a:rPr lang="en-US" dirty="0" smtClean="0"/>
              <a:t> required</a:t>
            </a:r>
          </a:p>
          <a:p>
            <a:pPr algn="l" rtl="0"/>
            <a:r>
              <a:rPr lang="en-US" dirty="0"/>
              <a:t>a new approach to prune </a:t>
            </a:r>
            <a:r>
              <a:rPr lang="en-US" dirty="0" err="1"/>
              <a:t>tuples</a:t>
            </a:r>
            <a:r>
              <a:rPr lang="en-US" dirty="0"/>
              <a:t> that do not participate in </a:t>
            </a:r>
            <a:r>
              <a:rPr lang="en-US" dirty="0" smtClean="0"/>
              <a:t>any resulting </a:t>
            </a:r>
            <a:r>
              <a:rPr lang="en-US" dirty="0"/>
              <a:t>connected trees followed by query processing over </a:t>
            </a:r>
            <a:r>
              <a:rPr lang="en-US" dirty="0" smtClean="0"/>
              <a:t>the reduced </a:t>
            </a:r>
            <a:r>
              <a:rPr lang="en-US" dirty="0"/>
              <a:t>relations</a:t>
            </a:r>
            <a:r>
              <a:rPr lang="en-US" dirty="0" smtClean="0"/>
              <a:t>.</a:t>
            </a:r>
          </a:p>
          <a:p>
            <a:pPr algn="l" rtl="0"/>
            <a:r>
              <a:rPr lang="en-US" dirty="0"/>
              <a:t>new three-phase reduction approach to effectively prune </a:t>
            </a:r>
            <a:r>
              <a:rPr lang="en-US" dirty="0" err="1" smtClean="0"/>
              <a:t>tuples</a:t>
            </a:r>
            <a:r>
              <a:rPr lang="en-US" dirty="0" smtClean="0"/>
              <a:t> from </a:t>
            </a:r>
            <a:r>
              <a:rPr lang="en-US" dirty="0"/>
              <a:t>relations followed by query processing over the </a:t>
            </a:r>
            <a:r>
              <a:rPr lang="en-US" dirty="0" smtClean="0"/>
              <a:t>reduced relations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DBLP Database schema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828800"/>
            <a:ext cx="6705600" cy="2162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</a:t>
            </a:r>
            <a:r>
              <a:rPr lang="en-US" dirty="0" smtClean="0"/>
              <a:t>types of keyword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Connected tree semantics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Distinct root semantics</a:t>
            </a:r>
          </a:p>
          <a:p>
            <a:pPr marL="514350" indent="-514350" algn="l" rtl="0">
              <a:buFont typeface="+mj-lt"/>
              <a:buAutoNum type="arabicPeriod"/>
            </a:pPr>
            <a:r>
              <a:rPr lang="en-US" dirty="0" smtClean="0"/>
              <a:t>Distinct core semantics</a:t>
            </a:r>
          </a:p>
          <a:p>
            <a:pPr marL="514350" indent="-514350" algn="l" rtl="0">
              <a:buFont typeface="+mj-lt"/>
              <a:buAutoNum type="arabicPeriod"/>
            </a:pPr>
            <a:endParaRPr lang="en-US" dirty="0" smtClean="0"/>
          </a:p>
          <a:p>
            <a:pPr marL="514350" indent="-514350" algn="l" rtl="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Connected Tree Semantics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 rtl="0"/>
            <a:r>
              <a:rPr lang="en-US" dirty="0"/>
              <a:t>result of such a </a:t>
            </a:r>
            <a:r>
              <a:rPr lang="en-US" dirty="0" smtClean="0"/>
              <a:t>query is </a:t>
            </a:r>
            <a:r>
              <a:rPr lang="en-US" dirty="0"/>
              <a:t>a minimal total joining network of </a:t>
            </a:r>
            <a:r>
              <a:rPr lang="en-US" dirty="0" err="1"/>
              <a:t>tuples</a:t>
            </a:r>
            <a:r>
              <a:rPr lang="en-US" dirty="0"/>
              <a:t>, denoted as </a:t>
            </a:r>
            <a:r>
              <a:rPr lang="en-US" dirty="0" smtClean="0"/>
              <a:t>MTJNT</a:t>
            </a:r>
          </a:p>
          <a:p>
            <a:pPr lvl="1" algn="l" rtl="0"/>
            <a:r>
              <a:rPr lang="en-US" dirty="0"/>
              <a:t>a joining network of </a:t>
            </a:r>
            <a:r>
              <a:rPr lang="en-US" dirty="0" err="1"/>
              <a:t>tuples</a:t>
            </a:r>
            <a:r>
              <a:rPr lang="en-US" dirty="0"/>
              <a:t> (JNT) is a </a:t>
            </a:r>
            <a:r>
              <a:rPr lang="en-US" dirty="0" smtClean="0"/>
              <a:t> connected </a:t>
            </a:r>
            <a:r>
              <a:rPr lang="en-US" dirty="0"/>
              <a:t>tree of </a:t>
            </a:r>
            <a:r>
              <a:rPr lang="en-US" dirty="0" err="1" smtClean="0"/>
              <a:t>tuples</a:t>
            </a:r>
            <a:r>
              <a:rPr lang="en-US" dirty="0" smtClean="0"/>
              <a:t> where </a:t>
            </a:r>
            <a:r>
              <a:rPr lang="en-US" dirty="0"/>
              <a:t>every two adjacent </a:t>
            </a:r>
            <a:r>
              <a:rPr lang="en-US" dirty="0" err="1"/>
              <a:t>tuples</a:t>
            </a:r>
            <a:r>
              <a:rPr lang="en-US" dirty="0"/>
              <a:t>, </a:t>
            </a:r>
            <a:r>
              <a:rPr lang="en-US" dirty="0" err="1"/>
              <a:t>t</a:t>
            </a:r>
            <a:r>
              <a:rPr lang="en-US" sz="400" dirty="0" err="1"/>
              <a:t>i</a:t>
            </a:r>
            <a:r>
              <a:rPr lang="en-US" sz="400" dirty="0"/>
              <a:t> </a:t>
            </a:r>
            <a:r>
              <a:rPr lang="en-US" dirty="0"/>
              <a:t>2 r(</a:t>
            </a:r>
            <a:r>
              <a:rPr lang="en-US" dirty="0" err="1"/>
              <a:t>R</a:t>
            </a:r>
            <a:r>
              <a:rPr lang="en-US" sz="400" dirty="0" err="1"/>
              <a:t>i</a:t>
            </a:r>
            <a:r>
              <a:rPr lang="en-US" dirty="0"/>
              <a:t>) and </a:t>
            </a:r>
            <a:r>
              <a:rPr lang="en-US" dirty="0" err="1"/>
              <a:t>t</a:t>
            </a:r>
            <a:r>
              <a:rPr lang="en-US" sz="400" dirty="0" err="1"/>
              <a:t>j</a:t>
            </a:r>
            <a:r>
              <a:rPr lang="en-US" sz="400" dirty="0"/>
              <a:t> </a:t>
            </a:r>
            <a:r>
              <a:rPr lang="en-US" dirty="0"/>
              <a:t>2 </a:t>
            </a:r>
            <a:r>
              <a:rPr lang="en-US" dirty="0" smtClean="0"/>
              <a:t>r(</a:t>
            </a:r>
            <a:r>
              <a:rPr lang="en-US" dirty="0" err="1" smtClean="0"/>
              <a:t>R</a:t>
            </a:r>
            <a:r>
              <a:rPr lang="en-US" sz="400" dirty="0" err="1" smtClean="0"/>
              <a:t>j</a:t>
            </a:r>
            <a:r>
              <a:rPr lang="en-US" dirty="0" smtClean="0"/>
              <a:t>) can </a:t>
            </a:r>
            <a:r>
              <a:rPr lang="en-US" dirty="0"/>
              <a:t>be joined based on the foreign key reference defined on </a:t>
            </a:r>
            <a:r>
              <a:rPr lang="en-US" dirty="0" smtClean="0"/>
              <a:t>relational schemas </a:t>
            </a:r>
            <a:r>
              <a:rPr lang="en-US" dirty="0" err="1"/>
              <a:t>R</a:t>
            </a:r>
            <a:r>
              <a:rPr lang="en-US" sz="400" dirty="0" err="1"/>
              <a:t>i</a:t>
            </a:r>
            <a:r>
              <a:rPr lang="en-US" sz="400" dirty="0"/>
              <a:t> </a:t>
            </a:r>
            <a:r>
              <a:rPr lang="en-US" dirty="0"/>
              <a:t>and </a:t>
            </a:r>
            <a:r>
              <a:rPr lang="en-US" dirty="0" err="1"/>
              <a:t>R</a:t>
            </a:r>
            <a:r>
              <a:rPr lang="en-US" sz="400" dirty="0" err="1"/>
              <a:t>j</a:t>
            </a:r>
            <a:r>
              <a:rPr lang="en-US" sz="400" dirty="0"/>
              <a:t> </a:t>
            </a:r>
            <a:r>
              <a:rPr lang="en-US" dirty="0"/>
              <a:t>in </a:t>
            </a:r>
            <a:r>
              <a:rPr lang="en-US" dirty="0" smtClean="0"/>
              <a:t>G</a:t>
            </a:r>
            <a:r>
              <a:rPr lang="en-US" sz="400" dirty="0" smtClean="0"/>
              <a:t>S</a:t>
            </a:r>
          </a:p>
          <a:p>
            <a:pPr lvl="1" algn="l" rtl="0"/>
            <a:r>
              <a:rPr lang="en-US" dirty="0"/>
              <a:t>a joining network of </a:t>
            </a:r>
            <a:r>
              <a:rPr lang="en-US" dirty="0" err="1"/>
              <a:t>tuples</a:t>
            </a:r>
            <a:r>
              <a:rPr lang="en-US" dirty="0"/>
              <a:t> must contain all the m </a:t>
            </a:r>
            <a:r>
              <a:rPr lang="en-US" dirty="0" smtClean="0"/>
              <a:t>keywords (by </a:t>
            </a:r>
            <a:r>
              <a:rPr lang="en-US" dirty="0"/>
              <a:t>total</a:t>
            </a:r>
            <a:r>
              <a:rPr lang="en-US" dirty="0" smtClean="0"/>
              <a:t>).</a:t>
            </a:r>
          </a:p>
          <a:p>
            <a:pPr lvl="1" algn="l" rtl="0"/>
            <a:r>
              <a:rPr lang="en-US" dirty="0"/>
              <a:t>a joining network of </a:t>
            </a:r>
            <a:r>
              <a:rPr lang="en-US" dirty="0" err="1"/>
              <a:t>tuples</a:t>
            </a:r>
            <a:r>
              <a:rPr lang="en-US" dirty="0"/>
              <a:t> is not total </a:t>
            </a:r>
            <a:r>
              <a:rPr lang="en-US" dirty="0" smtClean="0"/>
              <a:t>if any </a:t>
            </a:r>
            <a:r>
              <a:rPr lang="en-US" dirty="0" err="1"/>
              <a:t>tuple</a:t>
            </a:r>
            <a:r>
              <a:rPr lang="en-US" dirty="0"/>
              <a:t> is removed (by minimal).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Connected Tree Semantics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743200"/>
            <a:ext cx="8915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C4020-1D68-4300-9068-E97A3E755DF1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219200"/>
            <a:ext cx="4695825" cy="268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3067</TotalTime>
  <Words>2531</Words>
  <Application>Microsoft Office PowerPoint</Application>
  <PresentationFormat>On-screen Show (4:3)</PresentationFormat>
  <Paragraphs>212</Paragraphs>
  <Slides>51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Office Theme</vt:lpstr>
      <vt:lpstr>Keyword search in databases: the power of RDBMS</vt:lpstr>
      <vt:lpstr>Introduction</vt:lpstr>
      <vt:lpstr>Introduction (cont.)</vt:lpstr>
      <vt:lpstr>Graph </vt:lpstr>
      <vt:lpstr>Preliminary</vt:lpstr>
      <vt:lpstr>DBLP Database schema</vt:lpstr>
      <vt:lpstr>Three types of keyword queries</vt:lpstr>
      <vt:lpstr>Connected Tree Semantics</vt:lpstr>
      <vt:lpstr>Connected Tree Semantics</vt:lpstr>
      <vt:lpstr>Connected Tree Semantics</vt:lpstr>
      <vt:lpstr>Distinct Root Semantics</vt:lpstr>
      <vt:lpstr>Distinct Root Semantics</vt:lpstr>
      <vt:lpstr>Distinct Core Semantics</vt:lpstr>
      <vt:lpstr>Distinct Core Semantics</vt:lpstr>
      <vt:lpstr>CONNECTED TREE IN RDBMS</vt:lpstr>
      <vt:lpstr>CONNECTED TREE IN RDBMS</vt:lpstr>
      <vt:lpstr>CONNECTED TREE IN RDBMS</vt:lpstr>
      <vt:lpstr>CONNECTED TREE IN RDBMS</vt:lpstr>
      <vt:lpstr>CONNECTED TREE IN RDBMS</vt:lpstr>
      <vt:lpstr>CONNECTED TREE IN RDBMS</vt:lpstr>
      <vt:lpstr>Semi-join better than join  operation</vt:lpstr>
      <vt:lpstr>Remark</vt:lpstr>
      <vt:lpstr>DISTINCT CORE IN RDBMS</vt:lpstr>
      <vt:lpstr>DISTINCT CORE IN RDBMS</vt:lpstr>
      <vt:lpstr>DISTINCT CORE IN RDBMS</vt:lpstr>
      <vt:lpstr>DISTINCT ROOT IN RDBMS</vt:lpstr>
      <vt:lpstr>DISTINCT ROOT IN RDBMS</vt:lpstr>
      <vt:lpstr>DISTINCT ROOT IN RDBMS</vt:lpstr>
      <vt:lpstr>Naive Algorithms</vt:lpstr>
      <vt:lpstr>Naive Algorithms</vt:lpstr>
      <vt:lpstr>Naive Algorithms</vt:lpstr>
      <vt:lpstr>Naive Algorithms</vt:lpstr>
      <vt:lpstr>Naive Algorithms</vt:lpstr>
      <vt:lpstr>Naive Algorithms</vt:lpstr>
      <vt:lpstr>Naive Algorithms</vt:lpstr>
      <vt:lpstr>Three-phase reduction Algorithm</vt:lpstr>
      <vt:lpstr>Three-phase reduction</vt:lpstr>
      <vt:lpstr>The first reduction phase (from keyword to center):</vt:lpstr>
      <vt:lpstr>The second reduction phase (from center to keyword)</vt:lpstr>
      <vt:lpstr>The third reduction phase (project DB)</vt:lpstr>
      <vt:lpstr>Performance studies</vt:lpstr>
      <vt:lpstr>Exp-1: Selectivity Testing</vt:lpstr>
      <vt:lpstr>Exp-1: Selectivity Testing</vt:lpstr>
      <vt:lpstr>Exp-1: Selectivity Testing</vt:lpstr>
      <vt:lpstr>Exp-1: Selectivity Testing</vt:lpstr>
      <vt:lpstr>Exp-1: Selectivity Testing</vt:lpstr>
      <vt:lpstr>Exp-1: Selectivity Testing</vt:lpstr>
      <vt:lpstr>Exp-2: Compactness Testing</vt:lpstr>
      <vt:lpstr>Exp-2: Compactness Testing</vt:lpstr>
      <vt:lpstr>Exp-2: Compactness Testing</vt:lpstr>
      <vt:lpstr>Contribution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Keyword search in databases: the power of RDBMS</dc:title>
  <dc:creator>lap</dc:creator>
  <cp:lastModifiedBy>lap</cp:lastModifiedBy>
  <cp:revision>127</cp:revision>
  <dcterms:created xsi:type="dcterms:W3CDTF">2012-02-22T18:02:29Z</dcterms:created>
  <dcterms:modified xsi:type="dcterms:W3CDTF">2012-03-27T15:53:42Z</dcterms:modified>
</cp:coreProperties>
</file>