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9" r:id="rId22"/>
    <p:sldId id="270" r:id="rId23"/>
    <p:sldId id="271" r:id="rId24"/>
    <p:sldId id="274" r:id="rId25"/>
    <p:sldId id="273" r:id="rId26"/>
    <p:sldId id="272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58B7F-C675-A54E-8B74-B149CD5B4037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89EB-791E-FC41-8805-1E4A47813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01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8EE3-57F0-4844-8146-BCC55B15C863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3F15D-0E6B-4043-BE6A-747157F87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4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C7B-4E67-C441-B569-BC0D67A41D07}" type="datetime1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706D-804B-B54A-A593-699B21A5828D}" type="datetime1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7989-C46C-CC4B-9D9C-04A2CA64A350}" type="datetime1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9C2-2D58-C742-AC4E-4A169891491B}" type="datetime1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290F-D18F-D340-AEF0-A73C22AE1E8E}" type="datetime1">
              <a:rPr lang="en-US" smtClean="0"/>
              <a:t>1/17/12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D0A-2431-764B-AE3E-3B227F2D0BB2}" type="datetime1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5A5A-AAE1-8948-8BFA-B1C318D27F34}" type="datetime1">
              <a:rPr lang="en-US" smtClean="0"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9E46-3944-5740-ADD9-BB6E2C3B3FEE}" type="datetime1">
              <a:rPr lang="en-US" smtClean="0"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7333-2D41-4B4A-8323-C2107CF46CD7}" type="datetime1">
              <a:rPr lang="en-US" smtClean="0"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46DD-7884-C141-A46F-7CDB7D0ED167}" type="datetime1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DF9-DADE-6D4A-AF37-2C39E1818064}" type="datetime1">
              <a:rPr lang="en-US" smtClean="0"/>
              <a:t>1/17/12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3A619E-F44F-6740-92DB-4ABE1BA17D96}" type="datetime1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2F8CF5-0E25-1842-B79B-5A2892F411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cs.wpi.edu/~cs561/s12/" TargetMode="External"/><Relationship Id="rId3" Type="http://schemas.openxmlformats.org/officeDocument/2006/relationships/hyperlink" Target="https://blackboard.wpi.ed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25268"/>
            <a:ext cx="6553200" cy="6097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CS561-Spring 2012</a:t>
            </a:r>
          </a:p>
          <a:p>
            <a:r>
              <a:rPr lang="en-US" dirty="0" smtClean="0"/>
              <a:t>WPI, Mohamed </a:t>
            </a:r>
            <a:r>
              <a:rPr lang="en-US" dirty="0" err="1" smtClean="0"/>
              <a:t>eltabakh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CS561- Advanced topics in database systems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08164" y="5529230"/>
            <a:ext cx="6553200" cy="60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3366FF"/>
                </a:solidFill>
              </a:rPr>
              <a:t>Introduction &amp; Logistics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6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emerging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Data Models for Complex Structures</a:t>
            </a:r>
          </a:p>
          <a:p>
            <a:pPr lvl="1"/>
            <a:r>
              <a:rPr lang="en-US" dirty="0" smtClean="0"/>
              <a:t>Object-oriented data model (OODBMS)</a:t>
            </a:r>
          </a:p>
          <a:p>
            <a:pPr lvl="1"/>
            <a:r>
              <a:rPr lang="en-US" dirty="0" smtClean="0"/>
              <a:t>Object-relational data model (ORDBMS)</a:t>
            </a:r>
          </a:p>
          <a:p>
            <a:pPr lvl="1"/>
            <a:r>
              <a:rPr lang="en-US" dirty="0" smtClean="0"/>
              <a:t>Semi-structured data model (XML)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3366FF"/>
                </a:solidFill>
              </a:rPr>
              <a:t>Data Integration and Data Mining/OLAP</a:t>
            </a:r>
          </a:p>
          <a:p>
            <a:pPr lvl="1"/>
            <a:r>
              <a:rPr lang="en-US" dirty="0" smtClean="0"/>
              <a:t>Integrating data from various sources </a:t>
            </a:r>
          </a:p>
          <a:p>
            <a:pPr lvl="1"/>
            <a:r>
              <a:rPr lang="en-US" dirty="0" smtClean="0"/>
              <a:t>Entity resolution, schema mapping, etc.</a:t>
            </a:r>
          </a:p>
          <a:p>
            <a:pPr lvl="1"/>
            <a:r>
              <a:rPr lang="en-US" dirty="0" smtClean="0"/>
              <a:t>Discovering hidden knowledge (without the users knowing what they want)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8121" y="5654673"/>
            <a:ext cx="6583032" cy="94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list goes on and on….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12" y="2278262"/>
            <a:ext cx="997488" cy="914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44" y="2357179"/>
            <a:ext cx="1261068" cy="61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396" y="3791188"/>
            <a:ext cx="1281513" cy="9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 and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 various advanced topics in database systems</a:t>
            </a:r>
          </a:p>
          <a:p>
            <a:endParaRPr lang="en-US" dirty="0"/>
          </a:p>
          <a:p>
            <a:r>
              <a:rPr lang="en-US" b="1" dirty="0" smtClean="0"/>
              <a:t>Lectures will have two flavors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Typical presentations </a:t>
            </a:r>
            <a:r>
              <a:rPr lang="en-US" dirty="0" smtClean="0"/>
              <a:t>(given by the instructor) covering book chapters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Research-oriented presentations </a:t>
            </a:r>
            <a:r>
              <a:rPr lang="en-US" dirty="0" smtClean="0"/>
              <a:t>(given by students) covering research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plan and </a:t>
            </a:r>
            <a:r>
              <a:rPr lang="en-US" dirty="0" smtClean="0"/>
              <a:t>roadmap</a:t>
            </a:r>
            <a:br>
              <a:rPr lang="en-US" dirty="0" smtClean="0"/>
            </a:br>
            <a:r>
              <a:rPr lang="en-US" dirty="0" smtClean="0"/>
              <a:t>(what you expect to learn)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689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Typical presentations will cover (By instructor)</a:t>
            </a:r>
          </a:p>
          <a:p>
            <a:pPr lvl="1"/>
            <a:r>
              <a:rPr lang="en-US" dirty="0" smtClean="0"/>
              <a:t>Object-oriented and object-relational data models</a:t>
            </a:r>
          </a:p>
          <a:p>
            <a:pPr lvl="1"/>
            <a:r>
              <a:rPr lang="en-US" dirty="0" smtClean="0"/>
              <a:t>Semi-structured (XML) data model</a:t>
            </a:r>
          </a:p>
          <a:p>
            <a:pPr lvl="1"/>
            <a:r>
              <a:rPr lang="en-US" dirty="0" smtClean="0"/>
              <a:t>Distributed and parallel database</a:t>
            </a:r>
          </a:p>
          <a:p>
            <a:pPr lvl="1"/>
            <a:r>
              <a:rPr lang="en-US" dirty="0" smtClean="0"/>
              <a:t>Active Databases and authorizations</a:t>
            </a:r>
          </a:p>
          <a:p>
            <a:pPr lvl="1"/>
            <a:r>
              <a:rPr lang="en-US" dirty="0" smtClean="0"/>
              <a:t>Information Integration and OLAP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and scientific data management</a:t>
            </a:r>
          </a:p>
          <a:p>
            <a:pPr lvl="1"/>
            <a:endParaRPr lang="en-US" dirty="0"/>
          </a:p>
          <a:p>
            <a:r>
              <a:rPr lang="en-US" b="1" dirty="0" smtClean="0"/>
              <a:t>Research-oriented presentations (By students)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Flexibility based on your interest</a:t>
            </a:r>
          </a:p>
          <a:p>
            <a:pPr lvl="1"/>
            <a:r>
              <a:rPr lang="en-US" b="1" dirty="0" smtClean="0"/>
              <a:t>Suggested areas are:</a:t>
            </a:r>
          </a:p>
          <a:p>
            <a:pPr lvl="2"/>
            <a:r>
              <a:rPr lang="en-US" dirty="0" smtClean="0"/>
              <a:t>Scientific data management</a:t>
            </a:r>
          </a:p>
          <a:p>
            <a:pPr lvl="2"/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MapReduce</a:t>
            </a:r>
            <a:r>
              <a:rPr lang="en-US" dirty="0" smtClean="0"/>
              <a:t> Infrastructure</a:t>
            </a:r>
          </a:p>
          <a:p>
            <a:pPr lvl="2"/>
            <a:r>
              <a:rPr lang="en-US" dirty="0" smtClean="0"/>
              <a:t>Keyword search in database systems </a:t>
            </a:r>
          </a:p>
          <a:p>
            <a:pPr lvl="2"/>
            <a:r>
              <a:rPr lang="en-US" dirty="0" smtClean="0"/>
              <a:t>Cloud computing </a:t>
            </a:r>
          </a:p>
          <a:p>
            <a:pPr lvl="2"/>
            <a:r>
              <a:rPr lang="en-US" dirty="0" smtClean="0"/>
              <a:t>Data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1610" y="2462012"/>
            <a:ext cx="1399542" cy="8163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 of lectures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1610" y="4661770"/>
            <a:ext cx="1399542" cy="8163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 of 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73" y="3035244"/>
            <a:ext cx="6502428" cy="15786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Brief overview on course’s topics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800000"/>
                </a:solidFill>
              </a:rPr>
              <a:t>(</a:t>
            </a:r>
            <a:r>
              <a:rPr lang="en-US" sz="1800" b="1" cap="none" dirty="0" smtClean="0">
                <a:solidFill>
                  <a:srgbClr val="800000"/>
                </a:solidFill>
              </a:rPr>
              <a:t>Typical Presentations</a:t>
            </a:r>
            <a:r>
              <a:rPr lang="en-US" sz="1800" b="1" dirty="0" smtClean="0">
                <a:solidFill>
                  <a:srgbClr val="800000"/>
                </a:solidFill>
              </a:rPr>
              <a:t>)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 Object-oriented &amp; object-relational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1" y="1752600"/>
            <a:ext cx="5109634" cy="5041900"/>
          </a:xfrm>
        </p:spPr>
        <p:txBody>
          <a:bodyPr>
            <a:noAutofit/>
          </a:bodyPr>
          <a:lstStyle/>
          <a:p>
            <a:r>
              <a:rPr lang="en-US" sz="1400" dirty="0"/>
              <a:t>Relations are the key concept, everything else is around relations</a:t>
            </a:r>
          </a:p>
          <a:p>
            <a:endParaRPr lang="en-US" sz="1400" dirty="0"/>
          </a:p>
          <a:p>
            <a:r>
              <a:rPr lang="en-US" sz="1400" dirty="0"/>
              <a:t>Primitive data types, e.g., strings, integer, date, etc.</a:t>
            </a:r>
          </a:p>
          <a:p>
            <a:endParaRPr lang="en-US" sz="1400" dirty="0"/>
          </a:p>
          <a:p>
            <a:r>
              <a:rPr lang="en-US" sz="1400" dirty="0"/>
              <a:t>Great normalization, query optimization, and theory</a:t>
            </a:r>
          </a:p>
          <a:p>
            <a:endParaRPr lang="en-US" sz="1400" dirty="0" smtClean="0"/>
          </a:p>
          <a:p>
            <a:r>
              <a:rPr lang="en-US" sz="1400" b="1" dirty="0" smtClean="0"/>
              <a:t>Application are getting more complex</a:t>
            </a:r>
          </a:p>
          <a:p>
            <a:pPr lvl="1"/>
            <a:r>
              <a:rPr lang="en-US" sz="1200" dirty="0" smtClean="0"/>
              <a:t>CAD: Computer Aided Design, CAM: Computer aided manufacture</a:t>
            </a:r>
          </a:p>
          <a:p>
            <a:pPr lvl="1"/>
            <a:r>
              <a:rPr lang="en-US" sz="1200" dirty="0" smtClean="0"/>
              <a:t>Multimedia, document management, telecommunication</a:t>
            </a:r>
          </a:p>
          <a:p>
            <a:endParaRPr lang="en-US" sz="1400" dirty="0"/>
          </a:p>
          <a:p>
            <a:r>
              <a:rPr lang="en-US" sz="1400" b="1" dirty="0"/>
              <a:t>What is </a:t>
            </a:r>
            <a:r>
              <a:rPr lang="en-US" sz="1400" b="1" dirty="0" smtClean="0"/>
              <a:t>missing in relational model ?</a:t>
            </a:r>
            <a:r>
              <a:rPr lang="en-US" sz="1400" b="1" dirty="0"/>
              <a:t>?</a:t>
            </a:r>
          </a:p>
          <a:p>
            <a:pPr lvl="1"/>
            <a:r>
              <a:rPr lang="en-US" sz="1200" dirty="0"/>
              <a:t>Handling of complex </a:t>
            </a:r>
            <a:r>
              <a:rPr lang="en-US" sz="1200" dirty="0" smtClean="0"/>
              <a:t>objects and complex relationships</a:t>
            </a:r>
            <a:endParaRPr lang="en-US" sz="1200" dirty="0"/>
          </a:p>
          <a:p>
            <a:pPr lvl="1"/>
            <a:r>
              <a:rPr lang="en-US" sz="1200" dirty="0"/>
              <a:t>Handling of complex data types</a:t>
            </a:r>
          </a:p>
          <a:p>
            <a:pPr lvl="1"/>
            <a:r>
              <a:rPr lang="en-US" sz="1200" dirty="0"/>
              <a:t>Code is not coupled with data</a:t>
            </a:r>
          </a:p>
          <a:p>
            <a:pPr lvl="1"/>
            <a:r>
              <a:rPr lang="en-US" sz="1200" dirty="0"/>
              <a:t>No inherence, encapsulation, etc.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44" y="2267657"/>
            <a:ext cx="1286887" cy="87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111" y="1752600"/>
            <a:ext cx="2130380" cy="2022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8858" y="3774722"/>
            <a:ext cx="1446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Relational model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80536" y="4537154"/>
            <a:ext cx="2380567" cy="2088147"/>
            <a:chOff x="5780536" y="4537154"/>
            <a:chExt cx="2380567" cy="20881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0536" y="4537154"/>
              <a:ext cx="2380567" cy="18191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10738" y="6348302"/>
              <a:ext cx="19389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Object-Oriented model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99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 Object-oriented &amp; object-relational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1752600"/>
            <a:ext cx="5803208" cy="50419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Object-Oriented Database (OODBMS)</a:t>
            </a:r>
            <a:endParaRPr lang="en-US" sz="800" b="1" dirty="0" smtClean="0"/>
          </a:p>
          <a:p>
            <a:pPr lvl="1"/>
            <a:r>
              <a:rPr lang="en-US" sz="1200" dirty="0" smtClean="0"/>
              <a:t>Depends purely on concepts from OO programming, e.g., C++ or Java</a:t>
            </a:r>
          </a:p>
          <a:p>
            <a:pPr lvl="1"/>
            <a:r>
              <a:rPr lang="en-US" sz="1200" dirty="0" smtClean="0"/>
              <a:t>Define classes, objects, inheritance, etc.</a:t>
            </a:r>
          </a:p>
          <a:p>
            <a:pPr lvl="1"/>
            <a:r>
              <a:rPr lang="en-US" sz="1200" dirty="0" smtClean="0"/>
              <a:t>Tries to take some concepts from the relational model, e.g., SELECT statement</a:t>
            </a:r>
          </a:p>
          <a:p>
            <a:pPr lvl="1"/>
            <a:r>
              <a:rPr lang="en-US" sz="1200" dirty="0" smtClean="0"/>
              <a:t>New languages ODL (object definition language) &amp; OQL (object query language) </a:t>
            </a:r>
            <a:endParaRPr lang="en-US" sz="1200" dirty="0"/>
          </a:p>
          <a:p>
            <a:pPr lvl="1"/>
            <a:endParaRPr lang="en-US" sz="1000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Object-Relational Database (ORDBMS)</a:t>
            </a:r>
          </a:p>
          <a:p>
            <a:pPr lvl="1"/>
            <a:r>
              <a:rPr lang="en-US" sz="1200" dirty="0" smtClean="0"/>
              <a:t>Still the fundamental concept is ‘Relation’</a:t>
            </a:r>
          </a:p>
          <a:p>
            <a:pPr lvl="1"/>
            <a:r>
              <a:rPr lang="en-US" sz="1200" dirty="0" smtClean="0"/>
              <a:t>Extend the relational model with concepts from OO programming,</a:t>
            </a:r>
            <a:r>
              <a:rPr lang="en-US" sz="1200" dirty="0"/>
              <a:t> </a:t>
            </a:r>
            <a:r>
              <a:rPr lang="en-US" sz="1200" dirty="0" smtClean="0"/>
              <a:t>e.g., complex types, inherence, encapsulation, etc. </a:t>
            </a:r>
          </a:p>
          <a:p>
            <a:pPr lvl="1"/>
            <a:r>
              <a:rPr lang="en-US" sz="1200" dirty="0" smtClean="0"/>
              <a:t>Extended SQL called SQL3 (or SQL-99)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76" y="5216769"/>
            <a:ext cx="3306233" cy="134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986" y="1696066"/>
            <a:ext cx="2966584" cy="822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59" y="2581124"/>
            <a:ext cx="2820611" cy="5511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7914" y="3132263"/>
            <a:ext cx="1006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ODL &amp; OQL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12653" y="4100191"/>
            <a:ext cx="2288453" cy="1543226"/>
            <a:chOff x="6412653" y="4100191"/>
            <a:chExt cx="2288453" cy="1543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4100191"/>
              <a:ext cx="1905848" cy="6789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2653" y="4814429"/>
              <a:ext cx="2288453" cy="55198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25615" y="5366418"/>
              <a:ext cx="698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SLQ-99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2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2-semistructured (XML) </a:t>
            </a:r>
            <a:br>
              <a:rPr lang="en-US" dirty="0" smtClean="0"/>
            </a:br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32" y="1752600"/>
            <a:ext cx="5264857" cy="437356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Key motivation is the flexibility</a:t>
            </a:r>
          </a:p>
          <a:p>
            <a:pPr lvl="1"/>
            <a:r>
              <a:rPr lang="en-US" sz="1400" dirty="0" smtClean="0"/>
              <a:t>Schema is not fixed or not known in advance</a:t>
            </a:r>
          </a:p>
          <a:p>
            <a:pPr lvl="1"/>
            <a:r>
              <a:rPr lang="en-US" sz="1400" dirty="0" smtClean="0"/>
              <a:t>New attributes or optional attributes</a:t>
            </a:r>
          </a:p>
          <a:p>
            <a:pPr lvl="1"/>
            <a:r>
              <a:rPr lang="en-US" sz="1400" dirty="0" smtClean="0"/>
              <a:t>Different cardinality for different objects</a:t>
            </a:r>
          </a:p>
          <a:p>
            <a:pPr lvl="1"/>
            <a:endParaRPr lang="en-US" sz="1400" dirty="0"/>
          </a:p>
          <a:p>
            <a:r>
              <a:rPr lang="en-US" sz="1600" b="1" dirty="0" smtClean="0">
                <a:solidFill>
                  <a:srgbClr val="800000"/>
                </a:solidFill>
              </a:rPr>
              <a:t>Other models have schema, but semi-structured model is </a:t>
            </a:r>
            <a:r>
              <a:rPr lang="en-US" sz="1600" b="1" i="1" u="sng" dirty="0" err="1" smtClean="0">
                <a:solidFill>
                  <a:srgbClr val="800000"/>
                </a:solidFill>
              </a:rPr>
              <a:t>schemaless</a:t>
            </a:r>
            <a:endParaRPr lang="en-US" sz="1600" b="1" i="1" u="sng" dirty="0" smtClean="0">
              <a:solidFill>
                <a:srgbClr val="800000"/>
              </a:solidFill>
            </a:endParaRPr>
          </a:p>
          <a:p>
            <a:pPr lvl="1"/>
            <a:r>
              <a:rPr lang="en-US" sz="1400" dirty="0" smtClean="0"/>
              <a:t>Data is self-describing through the </a:t>
            </a:r>
            <a:r>
              <a:rPr lang="en-US" sz="1400" b="1" i="1" dirty="0" smtClean="0"/>
              <a:t>tagging</a:t>
            </a:r>
            <a:r>
              <a:rPr lang="en-US" sz="1400" dirty="0" smtClean="0"/>
              <a:t> system</a:t>
            </a:r>
          </a:p>
          <a:p>
            <a:pPr lvl="1"/>
            <a:endParaRPr lang="en-US" sz="1200" dirty="0"/>
          </a:p>
          <a:p>
            <a:r>
              <a:rPr lang="en-US" sz="1600" b="1" dirty="0" smtClean="0"/>
              <a:t>XML has two modes</a:t>
            </a:r>
          </a:p>
          <a:p>
            <a:pPr lvl="1"/>
            <a:r>
              <a:rPr lang="en-US" sz="1400" dirty="0" smtClean="0"/>
              <a:t>Well-formed XML ---No Schema at all</a:t>
            </a:r>
          </a:p>
          <a:p>
            <a:pPr lvl="1"/>
            <a:r>
              <a:rPr lang="en-US" sz="1400" dirty="0" smtClean="0"/>
              <a:t>Valid XML --- </a:t>
            </a:r>
            <a:r>
              <a:rPr lang="en-US" sz="1400" dirty="0"/>
              <a:t>g</a:t>
            </a:r>
            <a:r>
              <a:rPr lang="en-US" sz="1400" dirty="0" smtClean="0"/>
              <a:t>overned by DTD (Document Type Definition)</a:t>
            </a:r>
          </a:p>
          <a:p>
            <a:pPr lvl="2"/>
            <a:r>
              <a:rPr lang="en-US" sz="1200" dirty="0" smtClean="0"/>
              <a:t>More flexible than relational or OO models</a:t>
            </a:r>
          </a:p>
          <a:p>
            <a:pPr lvl="2"/>
            <a:r>
              <a:rPr lang="en-US" sz="1200" dirty="0" smtClean="0"/>
              <a:t>Allows validation and more optimizations and pre-processing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09167" y="1830212"/>
            <a:ext cx="3288183" cy="2410905"/>
            <a:chOff x="5609167" y="1830212"/>
            <a:chExt cx="3288183" cy="24109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9167" y="1830212"/>
              <a:ext cx="2942166" cy="19245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09167" y="3779452"/>
              <a:ext cx="3288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Semi-structured model (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Tree</a:t>
              </a:r>
              <a:r>
                <a:rPr lang="en-US" sz="1200" b="1" dirty="0" smtClean="0">
                  <a:solidFill>
                    <a:srgbClr val="800000"/>
                  </a:solidFill>
                </a:rPr>
                <a:t>—without relationships, </a:t>
              </a:r>
              <a:r>
                <a:rPr lang="en-US" sz="1200" b="1" dirty="0" smtClean="0">
                  <a:solidFill>
                    <a:srgbClr val="3366FF"/>
                  </a:solidFill>
                </a:rPr>
                <a:t>Graph</a:t>
              </a:r>
              <a:r>
                <a:rPr lang="en-US" sz="1200" b="1" dirty="0" smtClean="0">
                  <a:solidFill>
                    <a:srgbClr val="800000"/>
                  </a:solidFill>
                </a:rPr>
                <a:t>—with relationships) 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09167" y="4382652"/>
            <a:ext cx="2614789" cy="2250697"/>
            <a:chOff x="5609167" y="4382652"/>
            <a:chExt cx="2614789" cy="22506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9167" y="4382652"/>
              <a:ext cx="2614789" cy="1973698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6264286" y="6356350"/>
              <a:ext cx="1664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XML document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99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2-semistructured (XML) </a:t>
            </a:r>
            <a:br>
              <a:rPr lang="en-US" dirty="0" smtClean="0"/>
            </a:br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32" y="1752601"/>
            <a:ext cx="8413956" cy="1935616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Programming and Query Languages </a:t>
            </a:r>
          </a:p>
          <a:p>
            <a:pPr lvl="1"/>
            <a:r>
              <a:rPr lang="en-US" sz="1400" b="1" dirty="0" err="1" smtClean="0">
                <a:solidFill>
                  <a:srgbClr val="3366FF"/>
                </a:solidFill>
              </a:rPr>
              <a:t>XPath</a:t>
            </a:r>
            <a:r>
              <a:rPr lang="en-US" sz="1400" b="1" dirty="0" smtClean="0"/>
              <a:t>: </a:t>
            </a:r>
            <a:r>
              <a:rPr lang="en-US" sz="1400" dirty="0" smtClean="0"/>
              <a:t>Path expressions to navigate in a graph of semi-structured data </a:t>
            </a:r>
          </a:p>
          <a:p>
            <a:pPr lvl="1"/>
            <a:endParaRPr lang="en-US" sz="1400" b="1" dirty="0" smtClean="0">
              <a:solidFill>
                <a:srgbClr val="3366FF"/>
              </a:solidFill>
            </a:endParaRP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XQuery</a:t>
            </a:r>
            <a:r>
              <a:rPr lang="en-US" sz="1400" b="1" dirty="0" smtClean="0"/>
              <a:t>: </a:t>
            </a:r>
            <a:r>
              <a:rPr lang="en-US" sz="1400" dirty="0" smtClean="0"/>
              <a:t>extension to </a:t>
            </a:r>
            <a:r>
              <a:rPr lang="en-US" sz="1400" dirty="0" err="1" smtClean="0"/>
              <a:t>XPath</a:t>
            </a:r>
            <a:r>
              <a:rPr lang="en-US" sz="1400" dirty="0" smtClean="0"/>
              <a:t> by adopting features from SQL</a:t>
            </a:r>
          </a:p>
          <a:p>
            <a:pPr lvl="1"/>
            <a:endParaRPr lang="en-US" sz="1400" b="1" dirty="0" smtClean="0">
              <a:solidFill>
                <a:srgbClr val="3366FF"/>
              </a:solidFill>
            </a:endParaRP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XSLT</a:t>
            </a:r>
            <a:r>
              <a:rPr lang="en-US" sz="1400" b="1" dirty="0" smtClean="0"/>
              <a:t>: </a:t>
            </a:r>
            <a:r>
              <a:rPr lang="en-US" sz="1400" dirty="0" smtClean="0"/>
              <a:t>document transformation to produce another XML document or HMTL document</a:t>
            </a:r>
          </a:p>
          <a:p>
            <a:pPr marL="411480" lvl="1" indent="0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51" y="3889130"/>
            <a:ext cx="2737185" cy="1836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6" y="3889129"/>
            <a:ext cx="2375485" cy="1836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170" y="3889129"/>
            <a:ext cx="2937832" cy="1836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034" y="5743585"/>
            <a:ext cx="1442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800000"/>
                </a:solidFill>
              </a:rPr>
              <a:t>XPath</a:t>
            </a:r>
            <a:r>
              <a:rPr lang="en-US" sz="1200" b="1" dirty="0" smtClean="0">
                <a:solidFill>
                  <a:srgbClr val="800000"/>
                </a:solidFill>
              </a:rPr>
              <a:t> example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709" y="5757485"/>
            <a:ext cx="144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XQuery example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799" y="5743585"/>
            <a:ext cx="122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XSLT example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3-Distributed and parallel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619966" cy="43735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Traditional Distributed Databases</a:t>
            </a:r>
          </a:p>
          <a:p>
            <a:pPr lvl="1"/>
            <a:r>
              <a:rPr lang="en-US" sz="1600" dirty="0" smtClean="0"/>
              <a:t>Distributed transactions</a:t>
            </a:r>
          </a:p>
          <a:p>
            <a:pPr lvl="1"/>
            <a:r>
              <a:rPr lang="en-US" sz="1600" dirty="0" smtClean="0"/>
              <a:t>Distributed concurrency control and two-phase commit</a:t>
            </a:r>
          </a:p>
          <a:p>
            <a:pPr lvl="1"/>
            <a:r>
              <a:rPr lang="en-US" sz="1600" dirty="0" smtClean="0"/>
              <a:t>Distributed query processing</a:t>
            </a:r>
            <a:endParaRPr lang="en-US" sz="16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err="1" smtClean="0"/>
              <a:t>Hadoop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MapReduce</a:t>
            </a:r>
            <a:r>
              <a:rPr lang="en-US" sz="1800" b="1" dirty="0" smtClean="0"/>
              <a:t> Infrastructure</a:t>
            </a:r>
          </a:p>
          <a:p>
            <a:pPr lvl="1"/>
            <a:r>
              <a:rPr lang="en-US" sz="1600" dirty="0" smtClean="0"/>
              <a:t>New computing paradigm with high scalability, flexibility and fault tolerance</a:t>
            </a:r>
          </a:p>
          <a:p>
            <a:pPr lvl="1"/>
            <a:r>
              <a:rPr lang="en-US" sz="1600" dirty="0" smtClean="0"/>
              <a:t>Storage paradigm (HDFS)</a:t>
            </a:r>
          </a:p>
          <a:p>
            <a:pPr lvl="1"/>
            <a:r>
              <a:rPr lang="en-US" sz="1600" dirty="0" smtClean="0"/>
              <a:t>Computing paradigm (Map phase &amp; </a:t>
            </a:r>
            <a:r>
              <a:rPr lang="en-US" sz="1600" dirty="0"/>
              <a:t>R</a:t>
            </a:r>
            <a:r>
              <a:rPr lang="en-US" sz="1600" dirty="0" smtClean="0"/>
              <a:t>educe phase)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92" y="1709653"/>
            <a:ext cx="2530407" cy="1743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2854" y="3467049"/>
            <a:ext cx="144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Distributed DB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77166" y="3960885"/>
            <a:ext cx="2698204" cy="2612631"/>
            <a:chOff x="6077166" y="3960885"/>
            <a:chExt cx="2698204" cy="26126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7166" y="3960885"/>
              <a:ext cx="2698204" cy="23356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29950" y="6296517"/>
              <a:ext cx="1922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800000"/>
                  </a:solidFill>
                </a:rPr>
                <a:t>Hadoop</a:t>
              </a:r>
              <a:r>
                <a:rPr lang="en-US" sz="1200" b="1" dirty="0" smtClean="0">
                  <a:solidFill>
                    <a:srgbClr val="800000"/>
                  </a:solidFill>
                </a:rPr>
                <a:t> Infrastructure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73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4-Information integration &amp; OLAP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5" y="1636019"/>
            <a:ext cx="8435665" cy="3439736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 smtClean="0"/>
              <a:t>Data exist in multiple sources (databases or others)</a:t>
            </a:r>
          </a:p>
          <a:p>
            <a:endParaRPr lang="en-US" sz="2900" dirty="0"/>
          </a:p>
          <a:p>
            <a:r>
              <a:rPr lang="en-US" sz="2900" dirty="0" smtClean="0"/>
              <a:t>Information integration is about merging (integrating) the data from all these sources</a:t>
            </a:r>
          </a:p>
          <a:p>
            <a:pPr lvl="1"/>
            <a:r>
              <a:rPr lang="en-US" sz="2500" dirty="0" smtClean="0"/>
              <a:t>Make all data query-able </a:t>
            </a:r>
          </a:p>
          <a:p>
            <a:pPr lvl="1"/>
            <a:r>
              <a:rPr lang="en-US" sz="2500" dirty="0" smtClean="0"/>
              <a:t>E.g., Kayak (search engine for hotels/flights) integrates data from many sources</a:t>
            </a:r>
          </a:p>
          <a:p>
            <a:pPr lvl="1"/>
            <a:endParaRPr lang="en-US" dirty="0" smtClean="0"/>
          </a:p>
          <a:p>
            <a:r>
              <a:rPr lang="en-US" sz="2900" b="1" dirty="0" smtClean="0"/>
              <a:t>Three main architectures</a:t>
            </a:r>
          </a:p>
          <a:p>
            <a:pPr lvl="1"/>
            <a:r>
              <a:rPr lang="en-US" sz="2900" b="1" dirty="0" smtClean="0">
                <a:solidFill>
                  <a:srgbClr val="3366FF"/>
                </a:solidFill>
              </a:rPr>
              <a:t>Federated database</a:t>
            </a:r>
          </a:p>
          <a:p>
            <a:pPr lvl="2"/>
            <a:r>
              <a:rPr lang="en-US" sz="2500" dirty="0" smtClean="0">
                <a:solidFill>
                  <a:srgbClr val="564B3C"/>
                </a:solidFill>
              </a:rPr>
              <a:t>Databases are independent of each other</a:t>
            </a:r>
          </a:p>
          <a:p>
            <a:pPr lvl="2"/>
            <a:r>
              <a:rPr lang="en-US" sz="2500" dirty="0" smtClean="0">
                <a:solidFill>
                  <a:srgbClr val="564B3C"/>
                </a:solidFill>
              </a:rPr>
              <a:t>But there a communication link between the individual sources</a:t>
            </a:r>
          </a:p>
          <a:p>
            <a:pPr lvl="1"/>
            <a:r>
              <a:rPr lang="en-US" sz="2900" b="1" dirty="0" smtClean="0">
                <a:solidFill>
                  <a:srgbClr val="3366FF"/>
                </a:solidFill>
              </a:rPr>
              <a:t>Data warehousing: </a:t>
            </a:r>
          </a:p>
          <a:p>
            <a:pPr lvl="2"/>
            <a:r>
              <a:rPr lang="en-US" sz="2500" dirty="0" smtClean="0"/>
              <a:t>One storage (warehouse) materializing all data (possibly aggregated)</a:t>
            </a:r>
          </a:p>
          <a:p>
            <a:pPr lvl="2"/>
            <a:r>
              <a:rPr lang="en-US" sz="2500" dirty="0" smtClean="0"/>
              <a:t>Issues of periodic updates</a:t>
            </a:r>
          </a:p>
          <a:p>
            <a:pPr lvl="1"/>
            <a:r>
              <a:rPr lang="en-US" sz="2900" b="1" dirty="0" smtClean="0">
                <a:solidFill>
                  <a:srgbClr val="3366FF"/>
                </a:solidFill>
              </a:rPr>
              <a:t>Mediation</a:t>
            </a:r>
          </a:p>
          <a:p>
            <a:pPr lvl="2"/>
            <a:r>
              <a:rPr lang="en-US" sz="2500" dirty="0" smtClean="0">
                <a:solidFill>
                  <a:srgbClr val="564B3C"/>
                </a:solidFill>
              </a:rPr>
              <a:t>Virtual database (with a virtual schema), has no data</a:t>
            </a:r>
          </a:p>
          <a:p>
            <a:pPr lvl="2"/>
            <a:r>
              <a:rPr lang="en-US" sz="2500" dirty="0" smtClean="0">
                <a:solidFill>
                  <a:srgbClr val="564B3C"/>
                </a:solidFill>
              </a:rPr>
              <a:t>It routes a query </a:t>
            </a:r>
            <a:r>
              <a:rPr lang="en-US" sz="2500" dirty="0">
                <a:solidFill>
                  <a:srgbClr val="564B3C"/>
                </a:solidFill>
              </a:rPr>
              <a:t>(after transformation</a:t>
            </a:r>
            <a:r>
              <a:rPr lang="en-US" sz="2500" dirty="0" smtClean="0">
                <a:solidFill>
                  <a:srgbClr val="564B3C"/>
                </a:solidFill>
              </a:rPr>
              <a:t>) to each source, and then composes the final answer to the individual ones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62153" y="5025523"/>
            <a:ext cx="2229574" cy="1738141"/>
            <a:chOff x="2262153" y="5025523"/>
            <a:chExt cx="2229574" cy="1738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2153" y="5025523"/>
              <a:ext cx="2229574" cy="14467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54844" y="6486665"/>
              <a:ext cx="1671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Data warehouse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91842" y="5025523"/>
            <a:ext cx="2004057" cy="1695952"/>
            <a:chOff x="4991842" y="5025523"/>
            <a:chExt cx="2004057" cy="16959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1842" y="5025523"/>
              <a:ext cx="2004057" cy="1446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41014" y="6444476"/>
              <a:ext cx="1182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Mediation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8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systems have evolved since 70s to replace the file system </a:t>
            </a:r>
            <a:r>
              <a:rPr lang="en-US" dirty="0" err="1" smtClean="0"/>
              <a:t>w.r.t</a:t>
            </a:r>
            <a:r>
              <a:rPr lang="en-US" dirty="0" smtClean="0"/>
              <a:t> storing and querying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57" y="3307645"/>
            <a:ext cx="2225322" cy="182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576" y="3255433"/>
            <a:ext cx="2511247" cy="188101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04167" y="3922889"/>
            <a:ext cx="1340555" cy="698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09691" y="5237054"/>
            <a:ext cx="987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File system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9374" y="5175386"/>
            <a:ext cx="600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</a:rPr>
              <a:t>DBMS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4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4-Information integration &amp; OLAP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5" y="1636019"/>
            <a:ext cx="8435665" cy="2532956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OLAP: Online Analytic Processing</a:t>
            </a:r>
          </a:p>
          <a:p>
            <a:pPr lvl="1"/>
            <a:r>
              <a:rPr lang="en-US" sz="1800" dirty="0" smtClean="0"/>
              <a:t>Complex queries involving aggregations over one or more dimensions of the data</a:t>
            </a:r>
          </a:p>
          <a:p>
            <a:pPr lvl="1"/>
            <a:r>
              <a:rPr lang="en-US" sz="1800" dirty="0" smtClean="0"/>
              <a:t>Touch large amount of data for discovering patterns</a:t>
            </a:r>
          </a:p>
          <a:p>
            <a:endParaRPr lang="en-US" sz="2000" dirty="0"/>
          </a:p>
          <a:p>
            <a:r>
              <a:rPr lang="en-US" sz="2000" b="1" dirty="0" smtClean="0"/>
              <a:t>Two important concepts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Star schema: </a:t>
            </a:r>
            <a:r>
              <a:rPr lang="en-US" sz="1800" dirty="0" smtClean="0"/>
              <a:t>one fact table and multiple dimension tables 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Data cubes: </a:t>
            </a:r>
            <a:r>
              <a:rPr lang="en-US" sz="1800" dirty="0" smtClean="0"/>
              <a:t>data aggregated over different dimensions 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53941" y="4326072"/>
            <a:ext cx="6291116" cy="2221755"/>
            <a:chOff x="1453941" y="4326072"/>
            <a:chExt cx="6291116" cy="2221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3308" y="4326072"/>
              <a:ext cx="2661749" cy="19309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3941" y="4326072"/>
              <a:ext cx="2239566" cy="17389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16243" y="6078222"/>
              <a:ext cx="1262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Star schema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3295" y="6270828"/>
              <a:ext cx="1262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00000"/>
                  </a:solidFill>
                </a:rPr>
                <a:t>Data cubes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9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155460"/>
            <a:ext cx="8260672" cy="1039427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Course logistics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1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04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Web page: </a:t>
            </a:r>
            <a:r>
              <a:rPr lang="en-US" dirty="0">
                <a:hlinkClick r:id="rId2"/>
              </a:rPr>
              <a:t>http://web.cs.wpi.edu/~cs561/s12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WPI electronic system</a:t>
            </a:r>
          </a:p>
          <a:p>
            <a:pPr lvl="1"/>
            <a:r>
              <a:rPr lang="en-US" dirty="0"/>
              <a:t>Blackboard pilot: </a:t>
            </a:r>
            <a:r>
              <a:rPr lang="en-US" dirty="0">
                <a:hlinkClick r:id="rId3"/>
              </a:rPr>
              <a:t>https://blackboard.wpi.edu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/>
              <a:t>Lectures</a:t>
            </a:r>
          </a:p>
          <a:p>
            <a:pPr lvl="1"/>
            <a:r>
              <a:rPr lang="en-US" dirty="0"/>
              <a:t>Tuesday/Thursday: (4:00pm -5:20pm)</a:t>
            </a:r>
          </a:p>
          <a:p>
            <a:pPr lvl="1"/>
            <a:r>
              <a:rPr lang="en-US" dirty="0"/>
              <a:t>Location: SL-407</a:t>
            </a:r>
          </a:p>
          <a:p>
            <a:pPr lvl="1"/>
            <a:endParaRPr lang="en-US" dirty="0"/>
          </a:p>
          <a:p>
            <a:r>
              <a:rPr lang="en-US" b="1" dirty="0"/>
              <a:t>Office Hours</a:t>
            </a:r>
          </a:p>
          <a:p>
            <a:pPr lvl="1"/>
            <a:r>
              <a:rPr lang="en-US" dirty="0"/>
              <a:t>Tuesday/Thursday: (2:00pm -</a:t>
            </a:r>
            <a:r>
              <a:rPr lang="en-US"/>
              <a:t>3</a:t>
            </a:r>
            <a:r>
              <a:rPr lang="en-US" smtClean="0"/>
              <a:t>:00pm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Location: My office FL-235 </a:t>
            </a:r>
          </a:p>
          <a:p>
            <a:endParaRPr lang="en-US" dirty="0" smtClean="0"/>
          </a:p>
          <a:p>
            <a:r>
              <a:rPr lang="en-US" dirty="0" smtClean="0"/>
              <a:t>Course content (slides, presentations) will be available on both systems</a:t>
            </a:r>
          </a:p>
          <a:p>
            <a:endParaRPr lang="en-US" dirty="0"/>
          </a:p>
          <a:p>
            <a:r>
              <a:rPr lang="en-US" dirty="0" smtClean="0"/>
              <a:t>Homework submissions, discussions among students, and grading will be within blackboard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37048" y="3128525"/>
            <a:ext cx="3458486" cy="14566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No required textbook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Depend on slides + papers + scanned documents that will be posted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08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1" y="1658620"/>
            <a:ext cx="7282804" cy="492402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Homework (10%)</a:t>
            </a:r>
          </a:p>
          <a:p>
            <a:pPr lvl="1"/>
            <a:r>
              <a:rPr lang="en-US" dirty="0" smtClean="0"/>
              <a:t>4 short </a:t>
            </a:r>
            <a:r>
              <a:rPr lang="en-US" dirty="0" err="1" smtClean="0"/>
              <a:t>homeworks</a:t>
            </a:r>
            <a:r>
              <a:rPr lang="en-US" dirty="0" smtClean="0"/>
              <a:t> covering the topics given by the instructor</a:t>
            </a:r>
          </a:p>
          <a:p>
            <a:pPr lvl="1"/>
            <a:r>
              <a:rPr lang="en-US" dirty="0" smtClean="0"/>
              <a:t>Tentative release dates available on the website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Presentation (25%)</a:t>
            </a:r>
          </a:p>
          <a:p>
            <a:pPr lvl="1"/>
            <a:r>
              <a:rPr lang="en-US" dirty="0" smtClean="0"/>
              <a:t>2 presentations in the semester ---Select dates</a:t>
            </a:r>
          </a:p>
          <a:p>
            <a:endParaRPr lang="en-US" dirty="0" smtClean="0"/>
          </a:p>
          <a:p>
            <a:r>
              <a:rPr lang="en-US" b="1" dirty="0" smtClean="0"/>
              <a:t>Reviews &amp; Participation (15%)</a:t>
            </a:r>
          </a:p>
          <a:p>
            <a:pPr lvl="1"/>
            <a:r>
              <a:rPr lang="en-US" dirty="0" smtClean="0"/>
              <a:t>Will talk more about this task</a:t>
            </a:r>
          </a:p>
          <a:p>
            <a:pPr lvl="1"/>
            <a:r>
              <a:rPr lang="en-US" dirty="0" smtClean="0"/>
              <a:t>Basically, when another student is presenting, you should go over the paper and submit a 1-page review</a:t>
            </a:r>
          </a:p>
          <a:p>
            <a:pPr lvl="1"/>
            <a:r>
              <a:rPr lang="en-US" dirty="0" smtClean="0"/>
              <a:t>Participate in the class discussion</a:t>
            </a:r>
          </a:p>
          <a:p>
            <a:endParaRPr lang="en-US" dirty="0"/>
          </a:p>
          <a:p>
            <a:r>
              <a:rPr lang="en-US" b="1" dirty="0" smtClean="0"/>
              <a:t>Final exam (15%)</a:t>
            </a:r>
          </a:p>
          <a:p>
            <a:pPr lvl="1"/>
            <a:r>
              <a:rPr lang="en-US" dirty="0" smtClean="0"/>
              <a:t> Covering </a:t>
            </a:r>
            <a:r>
              <a:rPr lang="en-US" dirty="0"/>
              <a:t>the topics given by the </a:t>
            </a:r>
            <a:r>
              <a:rPr lang="en-US" dirty="0" smtClean="0"/>
              <a:t>instructor</a:t>
            </a:r>
          </a:p>
          <a:p>
            <a:endParaRPr lang="en-US" dirty="0"/>
          </a:p>
          <a:p>
            <a:r>
              <a:rPr lang="en-US" b="1" dirty="0" smtClean="0"/>
              <a:t>One semester-long project (35%)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54" y="2399784"/>
            <a:ext cx="2714792" cy="16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Homework</a:t>
            </a:r>
          </a:p>
          <a:p>
            <a:pPr lvl="1"/>
            <a:r>
              <a:rPr lang="en-US" dirty="0"/>
              <a:t>One-day late submission is accepted with 10% off the max grade. </a:t>
            </a:r>
          </a:p>
          <a:p>
            <a:pPr lvl="1"/>
            <a:r>
              <a:rPr lang="en-US" dirty="0"/>
              <a:t>Two-day late submission is accepted with 20% off the max grade.</a:t>
            </a:r>
          </a:p>
          <a:p>
            <a:pPr lvl="1"/>
            <a:r>
              <a:rPr lang="en-US" dirty="0"/>
              <a:t>Beyond that, no late submission is accepted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Reviews</a:t>
            </a:r>
          </a:p>
          <a:p>
            <a:pPr lvl="1"/>
            <a:r>
              <a:rPr lang="en-US" dirty="0"/>
              <a:t>No late submission is accepted. </a:t>
            </a:r>
          </a:p>
          <a:p>
            <a:pPr lvl="1"/>
            <a:r>
              <a:rPr lang="en-US" dirty="0"/>
              <a:t>Each student may skip at most two reviews without affecting his/her grade.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Policy is available on the website (under </a:t>
            </a:r>
            <a:r>
              <a:rPr lang="en-US" b="1" i="1" dirty="0" smtClean="0"/>
              <a:t>Grading</a:t>
            </a:r>
            <a:r>
              <a:rPr lang="en-US" dirty="0" smtClean="0"/>
              <a:t> tab)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candidate papers in different areas are available on the website</a:t>
            </a:r>
          </a:p>
          <a:p>
            <a:endParaRPr lang="en-US" dirty="0"/>
          </a:p>
          <a:p>
            <a:r>
              <a:rPr lang="en-US" b="1" dirty="0" smtClean="0"/>
              <a:t>Select your topic of interest + lecture slot</a:t>
            </a:r>
          </a:p>
          <a:p>
            <a:pPr lvl="1"/>
            <a:r>
              <a:rPr lang="en-US" dirty="0" smtClean="0"/>
              <a:t>Then discuss with the instructor which paper to cover</a:t>
            </a:r>
          </a:p>
          <a:p>
            <a:pPr lvl="1"/>
            <a:endParaRPr lang="en-US" dirty="0"/>
          </a:p>
          <a:p>
            <a:r>
              <a:rPr lang="en-US" b="1" dirty="0" smtClean="0"/>
              <a:t>Paper to be presented should be scheduled at least one week before the presentation</a:t>
            </a:r>
          </a:p>
          <a:p>
            <a:pPr lvl="1"/>
            <a:r>
              <a:rPr lang="en-US" dirty="0" smtClean="0"/>
              <a:t>So others can prepare a review </a:t>
            </a:r>
          </a:p>
          <a:p>
            <a:endParaRPr lang="en-US" dirty="0"/>
          </a:p>
          <a:p>
            <a:r>
              <a:rPr lang="en-US" b="1" dirty="0" smtClean="0"/>
              <a:t>First-come-first-served</a:t>
            </a:r>
          </a:p>
          <a:p>
            <a:pPr lvl="1"/>
            <a:r>
              <a:rPr lang="en-US" dirty="0" smtClean="0"/>
              <a:t>Empty slots will be assigned by the instructor </a:t>
            </a:r>
          </a:p>
          <a:p>
            <a:pPr lvl="1"/>
            <a:endParaRPr lang="en-US" dirty="0"/>
          </a:p>
          <a:p>
            <a:r>
              <a:rPr lang="en-US" dirty="0" smtClean="0"/>
              <a:t>Hints for good presentation are available on the website (under </a:t>
            </a:r>
            <a:r>
              <a:rPr lang="en-US" b="1" i="1" dirty="0" smtClean="0"/>
              <a:t>Grading</a:t>
            </a:r>
            <a:r>
              <a:rPr lang="en-US" dirty="0" smtClean="0"/>
              <a:t> tab)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47" y="1628997"/>
            <a:ext cx="6790608" cy="50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37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When a student is presenting a paper, others are reviewing that paper</a:t>
            </a:r>
          </a:p>
          <a:p>
            <a:pPr lvl="1"/>
            <a:r>
              <a:rPr lang="en-US" dirty="0" smtClean="0"/>
              <a:t>Reading and understanding the paper</a:t>
            </a:r>
          </a:p>
          <a:p>
            <a:pPr lvl="1"/>
            <a:r>
              <a:rPr lang="en-US" dirty="0" smtClean="0"/>
              <a:t>Preparing a 1-page review</a:t>
            </a:r>
          </a:p>
          <a:p>
            <a:pPr lvl="1"/>
            <a:r>
              <a:rPr lang="en-US" dirty="0" smtClean="0"/>
              <a:t>This process will help the discussion in the lecture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b="1" dirty="0" smtClean="0"/>
              <a:t>Structure of good review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Summary (one </a:t>
            </a:r>
            <a:r>
              <a:rPr lang="en-US" b="1" dirty="0">
                <a:solidFill>
                  <a:srgbClr val="3366FF"/>
                </a:solidFill>
              </a:rPr>
              <a:t>paragraph 5-10 lines</a:t>
            </a:r>
            <a:r>
              <a:rPr lang="en-US" b="1" dirty="0" smtClean="0">
                <a:solidFill>
                  <a:srgbClr val="3366FF"/>
                </a:solidFill>
              </a:rPr>
              <a:t>): </a:t>
            </a:r>
            <a:r>
              <a:rPr lang="en-US" dirty="0" smtClean="0"/>
              <a:t>describe </a:t>
            </a:r>
            <a:r>
              <a:rPr lang="en-US" dirty="0"/>
              <a:t>briefly the addressed problem and main challenges, and the solution.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3366FF"/>
                </a:solidFill>
              </a:rPr>
              <a:t>Strong Points (2-3 points)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why </a:t>
            </a:r>
            <a:r>
              <a:rPr lang="en-US" dirty="0"/>
              <a:t>this work is novel, what is the most interesting idea behind the solution, does the paper have enough evaluation and performance measures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3366FF"/>
                </a:solidFill>
              </a:rPr>
              <a:t>Weak Points (2-3 points): </a:t>
            </a:r>
            <a:r>
              <a:rPr lang="en-US" dirty="0" smtClean="0"/>
              <a:t>what do </a:t>
            </a:r>
            <a:r>
              <a:rPr lang="en-US" dirty="0"/>
              <a:t>you think have not been addressed adequately, possible weaknesses, assumptions that are not practical, or extensions you think are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689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Teams of 2 (or 3)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Several candidate projects to select from (or come up with new ideas)</a:t>
            </a:r>
          </a:p>
          <a:p>
            <a:endParaRPr lang="en-US" dirty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Platform to work on:</a:t>
            </a:r>
          </a:p>
          <a:p>
            <a:pPr lvl="1"/>
            <a:r>
              <a:rPr lang="en-US" dirty="0" err="1" smtClean="0">
                <a:sym typeface="Wingdings"/>
              </a:rPr>
              <a:t>PostgreSQL</a:t>
            </a:r>
            <a:r>
              <a:rPr lang="en-US" dirty="0" smtClean="0">
                <a:sym typeface="Wingdings"/>
              </a:rPr>
              <a:t>, or</a:t>
            </a:r>
          </a:p>
          <a:p>
            <a:pPr lvl="1"/>
            <a:r>
              <a:rPr lang="en-US" dirty="0" err="1" smtClean="0">
                <a:sym typeface="Wingdings"/>
              </a:rPr>
              <a:t>Hadoop</a:t>
            </a:r>
            <a:endParaRPr lang="en-US" dirty="0">
              <a:sym typeface="Wingdings"/>
            </a:endParaRPr>
          </a:p>
          <a:p>
            <a:endParaRPr lang="en-US" dirty="0" smtClean="0"/>
          </a:p>
          <a:p>
            <a:r>
              <a:rPr lang="en-US" dirty="0" smtClean="0"/>
              <a:t>Work closely with instructor for continues feedback and directions</a:t>
            </a:r>
          </a:p>
          <a:p>
            <a:endParaRPr lang="en-US" dirty="0"/>
          </a:p>
          <a:p>
            <a:r>
              <a:rPr lang="en-US" dirty="0" smtClean="0"/>
              <a:t>Study and comparison between different techniques or exploring new ideas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By next </a:t>
            </a:r>
            <a:r>
              <a:rPr lang="en-US" b="1" dirty="0" smtClean="0">
                <a:solidFill>
                  <a:srgbClr val="FF0000"/>
                </a:solidFill>
              </a:rPr>
              <a:t>Thursday (</a:t>
            </a:r>
            <a:r>
              <a:rPr lang="en-US" b="1" dirty="0">
                <a:solidFill>
                  <a:srgbClr val="FF0000"/>
                </a:solidFill>
              </a:rPr>
              <a:t>Jan. </a:t>
            </a:r>
            <a:r>
              <a:rPr lang="en-US" b="1" dirty="0" smtClean="0">
                <a:solidFill>
                  <a:srgbClr val="FF0000"/>
                </a:solidFill>
              </a:rPr>
              <a:t>26) </a:t>
            </a:r>
            <a:r>
              <a:rPr lang="en-US" b="1" dirty="0">
                <a:solidFill>
                  <a:srgbClr val="FF0000"/>
                </a:solidFill>
              </a:rPr>
              <a:t>groups should be formed and the project is selected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0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dbms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68875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2900" b="1" dirty="0" smtClean="0">
                <a:solidFill>
                  <a:srgbClr val="3366FF"/>
                </a:solidFill>
              </a:rPr>
              <a:t>Storing and querying the data in file system has many disadvantages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defRPr/>
            </a:pPr>
            <a:r>
              <a:rPr lang="en-US" sz="3200" b="1" dirty="0"/>
              <a:t>Data redundancy and inconsistency</a:t>
            </a:r>
          </a:p>
          <a:p>
            <a:pPr lvl="1">
              <a:defRPr/>
            </a:pPr>
            <a:r>
              <a:rPr lang="en-US" sz="2800" dirty="0"/>
              <a:t>Multiple file formats, duplication of information in different files</a:t>
            </a:r>
          </a:p>
          <a:p>
            <a:pPr lvl="1">
              <a:defRPr/>
            </a:pPr>
            <a:r>
              <a:rPr lang="en-US" sz="2800" dirty="0"/>
              <a:t>Multiple records formats within the same file</a:t>
            </a:r>
          </a:p>
          <a:p>
            <a:pPr lvl="1">
              <a:defRPr/>
            </a:pPr>
            <a:r>
              <a:rPr lang="en-US" sz="2800" dirty="0"/>
              <a:t>No order enforced between fields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b="1" dirty="0"/>
              <a:t>Difficulty in accessing data</a:t>
            </a:r>
          </a:p>
          <a:p>
            <a:pPr lvl="1">
              <a:defRPr/>
            </a:pPr>
            <a:r>
              <a:rPr lang="en-US" sz="2800" dirty="0"/>
              <a:t>Need to write a new program to carry out each new task</a:t>
            </a:r>
          </a:p>
          <a:p>
            <a:pPr lvl="1">
              <a:defRPr/>
            </a:pPr>
            <a:r>
              <a:rPr lang="en-US" sz="2800" dirty="0"/>
              <a:t>No indexes, always scan the entire file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b="1" dirty="0"/>
              <a:t>Integrity problems</a:t>
            </a:r>
          </a:p>
          <a:p>
            <a:pPr lvl="1">
              <a:defRPr/>
            </a:pPr>
            <a:r>
              <a:rPr lang="en-US" sz="2800" dirty="0"/>
              <a:t>Modify one file (or field in a file), and not changing the dependent fields or files</a:t>
            </a:r>
          </a:p>
          <a:p>
            <a:pPr lvl="1">
              <a:defRPr/>
            </a:pPr>
            <a:r>
              <a:rPr lang="en-US" sz="2800" dirty="0"/>
              <a:t>Integrity constraints (e.g., account balance &gt; 0) become “buried” in program code rather than being stated explicitly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dbms </a:t>
            </a:r>
            <a:r>
              <a:rPr lang="en-US" dirty="0" smtClean="0"/>
              <a:t>(cont’d) ?</a:t>
            </a:r>
            <a:r>
              <a:rPr lang="en-US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300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Concurrent access by multiple users</a:t>
            </a:r>
          </a:p>
          <a:p>
            <a:pPr lvl="1">
              <a:defRPr/>
            </a:pPr>
            <a:r>
              <a:rPr lang="en-US" dirty="0"/>
              <a:t>Many users need to access/update the data at the same time (</a:t>
            </a:r>
            <a:r>
              <a:rPr lang="en-US" b="1" i="1" dirty="0"/>
              <a:t>concurrent access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Uncontrolled concurrent access can lead to inconsistencies</a:t>
            </a:r>
          </a:p>
          <a:p>
            <a:pPr lvl="2">
              <a:defRPr/>
            </a:pPr>
            <a:r>
              <a:rPr lang="en-US" dirty="0"/>
              <a:t>Example: Two people are updating the same bank account at the same time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Security problems</a:t>
            </a:r>
          </a:p>
          <a:p>
            <a:pPr lvl="1">
              <a:defRPr/>
            </a:pPr>
            <a:r>
              <a:rPr lang="en-US" dirty="0"/>
              <a:t>Hard to provide user access to some, but not all, data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Recovery from crashes</a:t>
            </a:r>
          </a:p>
          <a:p>
            <a:pPr lvl="1">
              <a:defRPr/>
            </a:pPr>
            <a:r>
              <a:rPr lang="en-US" dirty="0"/>
              <a:t>While updating the data the system crashes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Maintenance problems</a:t>
            </a:r>
          </a:p>
          <a:p>
            <a:pPr lvl="1">
              <a:defRPr/>
            </a:pPr>
            <a:r>
              <a:rPr lang="en-US" dirty="0"/>
              <a:t>Hard to search for or update a field</a:t>
            </a:r>
          </a:p>
          <a:p>
            <a:pPr lvl="1">
              <a:defRPr/>
            </a:pPr>
            <a:r>
              <a:rPr lang="en-US" dirty="0"/>
              <a:t>Hard to add new fields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provides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375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Modeling of applications semantics and constraints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Data </a:t>
            </a:r>
            <a:r>
              <a:rPr lang="en-US" b="1" dirty="0"/>
              <a:t>consistency even with multiple users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Efficient access to the data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Data integrity embedded in the DBMS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Recovery from crashes,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applications of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Transactional data, banking systems, retail stores, airline reservations, restaurant systems, etc…</a:t>
            </a:r>
          </a:p>
          <a:p>
            <a:endParaRPr lang="en-US" dirty="0"/>
          </a:p>
          <a:p>
            <a:r>
              <a:rPr lang="en-US" b="1" dirty="0" smtClean="0"/>
              <a:t>Characteristics of these applications</a:t>
            </a:r>
          </a:p>
          <a:p>
            <a:pPr lvl="1"/>
            <a:r>
              <a:rPr lang="en-US" dirty="0" smtClean="0"/>
              <a:t>Simple and well-structured data</a:t>
            </a:r>
          </a:p>
          <a:p>
            <a:pPr lvl="1"/>
            <a:r>
              <a:rPr lang="en-US" dirty="0" smtClean="0"/>
              <a:t>No complex relationships or operations</a:t>
            </a:r>
          </a:p>
          <a:p>
            <a:pPr lvl="1"/>
            <a:r>
              <a:rPr lang="en-US" dirty="0" smtClean="0"/>
              <a:t>Simple data types</a:t>
            </a:r>
          </a:p>
          <a:p>
            <a:pPr lvl="1"/>
            <a:r>
              <a:rPr lang="en-US" dirty="0" smtClean="0"/>
              <a:t>Querying and reporting is not very complex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492" y="5183184"/>
            <a:ext cx="6583032" cy="94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Given these ingredients </a:t>
            </a:r>
            <a:r>
              <a:rPr lang="en-US" dirty="0" smtClean="0">
                <a:sym typeface="Wingdings"/>
              </a:rPr>
              <a:t> Relational Database Systems (RDBMS) is a perfect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5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applications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DBMSs are the natural home of the data</a:t>
            </a:r>
          </a:p>
          <a:p>
            <a:pPr lvl="1"/>
            <a:r>
              <a:rPr lang="en-US" dirty="0" smtClean="0"/>
              <a:t>Because of all DBMSs desired properties </a:t>
            </a:r>
          </a:p>
          <a:p>
            <a:pPr lvl="1"/>
            <a:endParaRPr lang="en-US" dirty="0"/>
          </a:p>
          <a:p>
            <a:r>
              <a:rPr lang="en-US" dirty="0" smtClean="0"/>
              <a:t>But, applications are getting </a:t>
            </a:r>
            <a:r>
              <a:rPr lang="en-US" b="1" dirty="0" smtClean="0"/>
              <a:t>more complex</a:t>
            </a:r>
          </a:p>
          <a:p>
            <a:pPr lvl="1"/>
            <a:r>
              <a:rPr lang="en-US" dirty="0" smtClean="0"/>
              <a:t>The assumed characteristics of simplicity no longer hold</a:t>
            </a:r>
          </a:p>
          <a:p>
            <a:pPr lvl="1"/>
            <a:endParaRPr lang="en-US" dirty="0"/>
          </a:p>
          <a:p>
            <a:r>
              <a:rPr lang="en-US" dirty="0" smtClean="0"/>
              <a:t>Database management systems have to change and expand to cope with the new requirements and challenges </a:t>
            </a:r>
          </a:p>
          <a:p>
            <a:endParaRPr lang="en-US" dirty="0"/>
          </a:p>
          <a:p>
            <a:r>
              <a:rPr lang="en-US" dirty="0" smtClean="0"/>
              <a:t>Tons of research on advanced topics in DBMSs in many directions</a:t>
            </a:r>
          </a:p>
          <a:p>
            <a:pPr lvl="1"/>
            <a:r>
              <a:rPr lang="en-US" dirty="0" smtClean="0"/>
              <a:t>New data models and data formats</a:t>
            </a:r>
          </a:p>
          <a:p>
            <a:pPr lvl="1"/>
            <a:r>
              <a:rPr lang="en-US" dirty="0" smtClean="0"/>
              <a:t>New features and access methods</a:t>
            </a:r>
          </a:p>
          <a:p>
            <a:pPr lvl="1"/>
            <a:r>
              <a:rPr lang="en-US" dirty="0" smtClean="0"/>
              <a:t>New optimizations and query processing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emerging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29601" cy="4373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Data Stream Management Systems</a:t>
            </a:r>
          </a:p>
          <a:p>
            <a:pPr lvl="1"/>
            <a:r>
              <a:rPr lang="en-US" dirty="0" smtClean="0"/>
              <a:t>Data are continuously arriving (no persistency)</a:t>
            </a:r>
          </a:p>
          <a:p>
            <a:pPr lvl="1"/>
            <a:r>
              <a:rPr lang="en-US" dirty="0" smtClean="0"/>
              <a:t>One-pass main memory processing</a:t>
            </a:r>
          </a:p>
          <a:p>
            <a:pPr lvl="1"/>
            <a:r>
              <a:rPr lang="en-US" dirty="0" smtClean="0"/>
              <a:t>Load balancing and load shedding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3366FF"/>
                </a:solidFill>
              </a:rPr>
              <a:t>Moving objects and spatio-temporal applications</a:t>
            </a:r>
          </a:p>
          <a:p>
            <a:pPr lvl="1"/>
            <a:r>
              <a:rPr lang="en-US" dirty="0" smtClean="0"/>
              <a:t>Continuous streams of moving objects</a:t>
            </a:r>
          </a:p>
          <a:p>
            <a:pPr lvl="1"/>
            <a:r>
              <a:rPr lang="en-US" dirty="0" smtClean="0"/>
              <a:t>Data, by definition, has two key dimensions (space &amp; time)</a:t>
            </a:r>
          </a:p>
          <a:p>
            <a:pPr lvl="1"/>
            <a:r>
              <a:rPr lang="en-US" dirty="0" smtClean="0"/>
              <a:t>Special query types, e.g., range queries, KNN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16945" y="5389723"/>
            <a:ext cx="2567823" cy="882662"/>
            <a:chOff x="3316945" y="5389723"/>
            <a:chExt cx="2567823" cy="8826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7885" y="5389723"/>
              <a:ext cx="1176883" cy="8826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6945" y="5389723"/>
              <a:ext cx="1280714" cy="78685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23" y="2548299"/>
            <a:ext cx="1202745" cy="91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865" y="2548299"/>
            <a:ext cx="630645" cy="8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emerging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82" y="1752600"/>
            <a:ext cx="8300980" cy="44931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Scientific Data Management</a:t>
            </a:r>
          </a:p>
          <a:p>
            <a:pPr lvl="1"/>
            <a:r>
              <a:rPr lang="en-US" dirty="0" smtClean="0"/>
              <a:t>E.g., in biology, chemistry, physics, atmospheric science, etc.</a:t>
            </a:r>
          </a:p>
          <a:p>
            <a:pPr lvl="1"/>
            <a:r>
              <a:rPr lang="en-US" dirty="0" smtClean="0"/>
              <a:t>Complex data types, e.g., arrays, images, sequences, structures</a:t>
            </a:r>
          </a:p>
          <a:p>
            <a:pPr lvl="1"/>
            <a:r>
              <a:rPr lang="en-US" dirty="0" smtClean="0"/>
              <a:t>Metadata, annotations and comments about the data</a:t>
            </a:r>
          </a:p>
          <a:p>
            <a:pPr lvl="1"/>
            <a:r>
              <a:rPr lang="en-US" dirty="0" smtClean="0"/>
              <a:t>Complex processing and workflows</a:t>
            </a:r>
          </a:p>
          <a:p>
            <a:pPr lvl="1"/>
            <a:r>
              <a:rPr lang="en-US" dirty="0" smtClean="0"/>
              <a:t>Provenance and lineage information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3366FF"/>
                </a:solidFill>
              </a:rPr>
              <a:t>Large-Scale Data Analytics and Distributed </a:t>
            </a:r>
            <a:r>
              <a:rPr lang="en-US" b="1" dirty="0">
                <a:solidFill>
                  <a:srgbClr val="3366FF"/>
                </a:solidFill>
              </a:rPr>
              <a:t>P</a:t>
            </a:r>
            <a:r>
              <a:rPr lang="en-US" b="1" dirty="0" smtClean="0">
                <a:solidFill>
                  <a:srgbClr val="3366FF"/>
                </a:solidFill>
              </a:rPr>
              <a:t>rocessing</a:t>
            </a:r>
          </a:p>
          <a:p>
            <a:pPr lvl="1"/>
            <a:r>
              <a:rPr lang="en-US" dirty="0" smtClean="0"/>
              <a:t>Massive scale data processing (terabytes and petabytes)</a:t>
            </a:r>
          </a:p>
          <a:p>
            <a:pPr lvl="1"/>
            <a:r>
              <a:rPr lang="en-US" dirty="0" smtClean="0"/>
              <a:t>Highly distributed and parallel processing</a:t>
            </a:r>
          </a:p>
          <a:p>
            <a:pPr lvl="1"/>
            <a:r>
              <a:rPr lang="en-US" dirty="0" smtClean="0"/>
              <a:t>New infrastructure and computing paradigms </a:t>
            </a:r>
          </a:p>
          <a:p>
            <a:pPr lvl="1"/>
            <a:r>
              <a:rPr lang="en-US" dirty="0" smtClean="0"/>
              <a:t>Distributed DBMSs and </a:t>
            </a:r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framework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8CF5-0E25-1842-B79B-5A2892F4110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j030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7540" y="3129543"/>
            <a:ext cx="478522" cy="62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Pj04006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103" y="2829519"/>
            <a:ext cx="434619" cy="5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Dev_Array_Multi_Dimen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6897" y="2829519"/>
            <a:ext cx="428151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t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0" y="3405020"/>
            <a:ext cx="481146" cy="5212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44724" y="5294588"/>
            <a:ext cx="2406656" cy="1061762"/>
            <a:chOff x="6444724" y="5294588"/>
            <a:chExt cx="2406656" cy="10617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4724" y="5295540"/>
              <a:ext cx="1195040" cy="10606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9982" y="5294588"/>
              <a:ext cx="1181398" cy="106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60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1185</TotalTime>
  <Words>1997</Words>
  <Application>Microsoft Macintosh PowerPoint</Application>
  <PresentationFormat>On-screen Show (4:3)</PresentationFormat>
  <Paragraphs>351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CS561- Advanced topics in database systems</vt:lpstr>
      <vt:lpstr>History of dbms</vt:lpstr>
      <vt:lpstr>Why dbms ???</vt:lpstr>
      <vt:lpstr>Why dbms (cont’d) ???</vt:lpstr>
      <vt:lpstr>Dbms provides solutions</vt:lpstr>
      <vt:lpstr>Traditional applications of dbms</vt:lpstr>
      <vt:lpstr>Emerging applications !!!</vt:lpstr>
      <vt:lpstr>Examples of emerging applications</vt:lpstr>
      <vt:lpstr>Examples of emerging applications</vt:lpstr>
      <vt:lpstr>Examples of emerging applications</vt:lpstr>
      <vt:lpstr>Course plan and roadmap</vt:lpstr>
      <vt:lpstr>Course plan and roadmap (what you expect to learn)</vt:lpstr>
      <vt:lpstr>Brief overview on course’s topics (Typical Presentations) </vt:lpstr>
      <vt:lpstr>1- Object-oriented &amp; object-relational model</vt:lpstr>
      <vt:lpstr>1- Object-oriented &amp; object-relational model</vt:lpstr>
      <vt:lpstr>2-semistructured (XML)  Data model</vt:lpstr>
      <vt:lpstr>2-semistructured (XML)  Data model</vt:lpstr>
      <vt:lpstr>3-Distributed and parallel databases</vt:lpstr>
      <vt:lpstr>4-Information integration &amp; OLAP</vt:lpstr>
      <vt:lpstr>4-Information integration &amp; OLAP</vt:lpstr>
      <vt:lpstr>Course logistics</vt:lpstr>
      <vt:lpstr>Course Management</vt:lpstr>
      <vt:lpstr>Course load</vt:lpstr>
      <vt:lpstr>Late policy</vt:lpstr>
      <vt:lpstr>Presentations</vt:lpstr>
      <vt:lpstr>Expected schedule</vt:lpstr>
      <vt:lpstr>Reviews</vt:lpstr>
      <vt:lpstr>Project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&amp; object-relational databases</dc:title>
  <dc:creator>Mohamed Eltabakh</dc:creator>
  <cp:lastModifiedBy>Mohamed Eltabakh</cp:lastModifiedBy>
  <cp:revision>222</cp:revision>
  <dcterms:created xsi:type="dcterms:W3CDTF">2012-01-13T19:30:04Z</dcterms:created>
  <dcterms:modified xsi:type="dcterms:W3CDTF">2012-01-17T05:23:04Z</dcterms:modified>
</cp:coreProperties>
</file>