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2"/>
  </p:notesMasterIdLst>
  <p:handoutMasterIdLst>
    <p:handoutMasterId r:id="rId13"/>
  </p:handoutMasterIdLst>
  <p:sldIdLst>
    <p:sldId id="256" r:id="rId2"/>
    <p:sldId id="268" r:id="rId3"/>
    <p:sldId id="269" r:id="rId4"/>
    <p:sldId id="257" r:id="rId5"/>
    <p:sldId id="262" r:id="rId6"/>
    <p:sldId id="263" r:id="rId7"/>
    <p:sldId id="264" r:id="rId8"/>
    <p:sldId id="265" r:id="rId9"/>
    <p:sldId id="266" r:id="rId10"/>
    <p:sldId id="267" r:id="rId11"/>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900"/>
    <a:srgbClr val="0000FF"/>
    <a:srgbClr val="FF0000"/>
    <a:srgbClr val="336600"/>
    <a:srgbClr val="FF5050"/>
    <a:srgbClr val="CC0000"/>
    <a:srgbClr val="FFFF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6248" autoAdjust="0"/>
  </p:normalViewPr>
  <p:slideViewPr>
    <p:cSldViewPr>
      <p:cViewPr>
        <p:scale>
          <a:sx n="90" d="100"/>
          <a:sy n="90" d="100"/>
        </p:scale>
        <p:origin x="-882"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92"/>
    </p:cViewPr>
  </p:sorterViewPr>
  <p:notesViewPr>
    <p:cSldViewPr>
      <p:cViewPr varScale="1">
        <p:scale>
          <a:sx n="61" d="100"/>
          <a:sy n="61" d="100"/>
        </p:scale>
        <p:origin x="-171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a:defRPr sz="1300"/>
            </a:lvl1pPr>
          </a:lstStyle>
          <a:p>
            <a:endParaRPr lang="en-US"/>
          </a:p>
        </p:txBody>
      </p:sp>
      <p:sp>
        <p:nvSpPr>
          <p:cNvPr id="204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a:defRPr sz="1300"/>
            </a:lvl1pPr>
          </a:lstStyle>
          <a:p>
            <a:endParaRPr lang="en-US"/>
          </a:p>
        </p:txBody>
      </p:sp>
      <p:sp>
        <p:nvSpPr>
          <p:cNvPr id="204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a:defRPr sz="1300"/>
            </a:lvl1pPr>
          </a:lstStyle>
          <a:p>
            <a:endParaRPr lang="en-US"/>
          </a:p>
        </p:txBody>
      </p:sp>
      <p:sp>
        <p:nvSpPr>
          <p:cNvPr id="204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a:defRPr sz="1300"/>
            </a:lvl1pPr>
          </a:lstStyle>
          <a:p>
            <a:fld id="{9BC574D8-7E40-48B9-892E-D53905DCADE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defTabSz="966788">
              <a:defRPr sz="1300"/>
            </a:lvl1pPr>
          </a:lstStyle>
          <a:p>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lvl1pPr algn="r" defTabSz="966788">
              <a:defRPr sz="1300"/>
            </a:lvl1pPr>
          </a:lstStyle>
          <a:p>
            <a:endParaRPr lang="en-US"/>
          </a:p>
        </p:txBody>
      </p:sp>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1" tIns="48325" rIns="96651" bIns="48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defTabSz="966788">
              <a:defRPr sz="1300"/>
            </a:lvl1pPr>
          </a:lstStyle>
          <a:p>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1" tIns="48325" rIns="96651" bIns="48325" numCol="1" anchor="b" anchorCtr="0" compatLnSpc="1">
            <a:prstTxWarp prst="textNoShape">
              <a:avLst/>
            </a:prstTxWarp>
          </a:bodyPr>
          <a:lstStyle>
            <a:lvl1pPr algn="r" defTabSz="966788">
              <a:defRPr sz="1300"/>
            </a:lvl1pPr>
          </a:lstStyle>
          <a:p>
            <a:fld id="{BA8C0BC5-EFFA-47A9-A874-0AE9976400A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8" name="Rectangle 26"/>
          <p:cNvSpPr>
            <a:spLocks noGrp="1" noChangeArrowheads="1"/>
          </p:cNvSpPr>
          <p:nvPr>
            <p:ph type="subTitle" idx="1"/>
          </p:nvPr>
        </p:nvSpPr>
        <p:spPr>
          <a:xfrm>
            <a:off x="1166813" y="3886200"/>
            <a:ext cx="6400800" cy="1752600"/>
          </a:xfrm>
        </p:spPr>
        <p:txBody>
          <a:bodyPr/>
          <a:lstStyle>
            <a:lvl1pPr marL="0" indent="0" algn="ctr">
              <a:buFontTx/>
              <a:buNone/>
              <a:defRPr sz="3200"/>
            </a:lvl1pPr>
          </a:lstStyle>
          <a:p>
            <a:r>
              <a:rPr lang="en-US"/>
              <a:t>Click to edit Master subtitle style</a:t>
            </a:r>
          </a:p>
        </p:txBody>
      </p:sp>
      <p:sp>
        <p:nvSpPr>
          <p:cNvPr id="3101" name="Rectangle 29"/>
          <p:cNvSpPr>
            <a:spLocks noGrp="1" noChangeArrowheads="1"/>
          </p:cNvSpPr>
          <p:nvPr>
            <p:ph type="sldNum" sz="quarter" idx="4"/>
          </p:nvPr>
        </p:nvSpPr>
        <p:spPr>
          <a:xfrm>
            <a:off x="7010400" y="6248400"/>
            <a:ext cx="1905000" cy="457200"/>
          </a:xfrm>
        </p:spPr>
        <p:txBody>
          <a:bodyPr/>
          <a:lstStyle>
            <a:lvl1pPr algn="r">
              <a:defRPr sz="1400">
                <a:solidFill>
                  <a:srgbClr val="000000"/>
                </a:solidFill>
                <a:latin typeface="Arial" charset="0"/>
              </a:defRPr>
            </a:lvl1pPr>
          </a:lstStyle>
          <a:p>
            <a:fld id="{3CFC386F-B9AB-4BBE-B604-F208E6946E08}" type="slidenum">
              <a:rPr lang="en-US"/>
              <a:pPr/>
              <a:t>‹#›</a:t>
            </a:fld>
            <a:endParaRPr lang="en-US"/>
          </a:p>
        </p:txBody>
      </p:sp>
      <p:graphicFrame>
        <p:nvGraphicFramePr>
          <p:cNvPr id="3102" name="Object 30"/>
          <p:cNvGraphicFramePr>
            <a:graphicFrameLocks noChangeAspect="1"/>
          </p:cNvGraphicFramePr>
          <p:nvPr/>
        </p:nvGraphicFramePr>
        <p:xfrm>
          <a:off x="152400" y="0"/>
          <a:ext cx="800100" cy="6764338"/>
        </p:xfrm>
        <a:graphic>
          <a:graphicData uri="http://schemas.openxmlformats.org/presentationml/2006/ole">
            <p:oleObj spid="_x0000_s3102" name="Bitmap Image" r:id="rId3" imgW="800212" imgH="6761905" progId="PBrush">
              <p:embed/>
            </p:oleObj>
          </a:graphicData>
        </a:graphic>
      </p:graphicFrame>
      <p:sp>
        <p:nvSpPr>
          <p:cNvPr id="3108" name="Rectangle 36"/>
          <p:cNvSpPr>
            <a:spLocks noGrp="1" noChangeArrowheads="1"/>
          </p:cNvSpPr>
          <p:nvPr>
            <p:ph type="dt" sz="half" idx="2"/>
          </p:nvPr>
        </p:nvSpPr>
        <p:spPr>
          <a:xfrm>
            <a:off x="1066800" y="6535738"/>
            <a:ext cx="1905000" cy="246062"/>
          </a:xfrm>
        </p:spPr>
        <p:txBody>
          <a:bodyPr/>
          <a:lstStyle>
            <a:lvl1pPr>
              <a:defRPr sz="1400"/>
            </a:lvl1pPr>
          </a:lstStyle>
          <a:p>
            <a:r>
              <a:rPr lang="en-US" smtClean="0"/>
              <a:t>April 2009</a:t>
            </a:r>
            <a:endParaRPr lang="en-US"/>
          </a:p>
        </p:txBody>
      </p:sp>
      <p:sp>
        <p:nvSpPr>
          <p:cNvPr id="3109" name="Rectangle 37"/>
          <p:cNvSpPr>
            <a:spLocks noGrp="1" noChangeArrowheads="1"/>
          </p:cNvSpPr>
          <p:nvPr>
            <p:ph type="ftr" sz="quarter" idx="3"/>
          </p:nvPr>
        </p:nvSpPr>
        <p:spPr>
          <a:xfrm>
            <a:off x="3200400" y="6535738"/>
            <a:ext cx="3352800" cy="228600"/>
          </a:xfrm>
        </p:spPr>
        <p:txBody>
          <a:bodyPr/>
          <a:lstStyle>
            <a:lvl1pPr algn="ctr">
              <a:defRPr sz="1400"/>
            </a:lvl1pPr>
          </a:lstStyle>
          <a:p>
            <a:r>
              <a:rPr lang="en-US"/>
              <a:t>FDG, Orlando, FL, USA</a:t>
            </a:r>
          </a:p>
        </p:txBody>
      </p:sp>
      <p:pic>
        <p:nvPicPr>
          <p:cNvPr id="3110" name="Picture 38" descr="Wpi"/>
          <p:cNvPicPr>
            <a:picLocks noChangeAspect="1" noChangeArrowheads="1"/>
          </p:cNvPicPr>
          <p:nvPr userDrawn="1"/>
        </p:nvPicPr>
        <p:blipFill>
          <a:blip r:embed="rId4" cstate="print"/>
          <a:srcRect/>
          <a:stretch>
            <a:fillRect/>
          </a:stretch>
        </p:blipFill>
        <p:spPr bwMode="auto">
          <a:xfrm>
            <a:off x="7772400" y="6042025"/>
            <a:ext cx="1219200" cy="701675"/>
          </a:xfrm>
          <a:prstGeom prst="rect">
            <a:avLst/>
          </a:prstGeom>
          <a:noFill/>
        </p:spPr>
      </p:pic>
    </p:spTree>
  </p:cSld>
  <p:clrMapOvr>
    <a:masterClrMapping/>
  </p:clrMapOvr>
  <p:transition>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April 2009</a:t>
            </a:r>
            <a:endParaRPr lang="en-US"/>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2704E9A7-2BBE-4255-BE1E-067DC7208B26}" type="slidenum">
              <a:rPr lang="en-US"/>
              <a:pPr/>
              <a:t>‹#›</a:t>
            </a:fld>
            <a:endParaRPr lang="en-US"/>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April 2009</a:t>
            </a:r>
            <a:endParaRPr lang="en-US"/>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89081194-C156-4B95-8BEE-14159F21139A}" type="slidenum">
              <a:rPr lang="en-US"/>
              <a:pPr/>
              <a:t>‹#›</a:t>
            </a:fld>
            <a:endParaRPr lang="en-US"/>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MQP Projects</a:t>
            </a:r>
            <a:endParaRPr lang="en-US" dirty="0"/>
          </a:p>
        </p:txBody>
      </p:sp>
      <p:sp>
        <p:nvSpPr>
          <p:cNvPr id="6" name="Slide Number Placeholder 5"/>
          <p:cNvSpPr>
            <a:spLocks noGrp="1"/>
          </p:cNvSpPr>
          <p:nvPr>
            <p:ph type="sldNum" sz="quarter" idx="12"/>
          </p:nvPr>
        </p:nvSpPr>
        <p:spPr/>
        <p:txBody>
          <a:bodyPr/>
          <a:lstStyle>
            <a:lvl1pPr>
              <a:defRPr/>
            </a:lvl1pPr>
          </a:lstStyle>
          <a:p>
            <a:fld id="{E3929AB0-B2D1-428A-8A95-8806D0312871}" type="slidenum">
              <a:rPr lang="en-US"/>
              <a:pPr/>
              <a:t>‹#›</a:t>
            </a:fld>
            <a:endParaRPr lang="en-US"/>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April 2009</a:t>
            </a:r>
            <a:endParaRPr lang="en-US"/>
          </a:p>
        </p:txBody>
      </p:sp>
      <p:sp>
        <p:nvSpPr>
          <p:cNvPr id="5" name="Footer Placeholder 4"/>
          <p:cNvSpPr>
            <a:spLocks noGrp="1"/>
          </p:cNvSpPr>
          <p:nvPr>
            <p:ph type="ftr" sz="quarter" idx="11"/>
          </p:nvPr>
        </p:nvSpPr>
        <p:spPr/>
        <p:txBody>
          <a:bodyPr/>
          <a:lstStyle>
            <a:lvl1pPr>
              <a:defRPr/>
            </a:lvl1pPr>
          </a:lstStyle>
          <a:p>
            <a:r>
              <a:rPr lang="en-US"/>
              <a:t>FDG, Orlando, FL, USA</a:t>
            </a:r>
          </a:p>
        </p:txBody>
      </p:sp>
      <p:sp>
        <p:nvSpPr>
          <p:cNvPr id="6" name="Slide Number Placeholder 5"/>
          <p:cNvSpPr>
            <a:spLocks noGrp="1"/>
          </p:cNvSpPr>
          <p:nvPr>
            <p:ph type="sldNum" sz="quarter" idx="12"/>
          </p:nvPr>
        </p:nvSpPr>
        <p:spPr/>
        <p:txBody>
          <a:bodyPr/>
          <a:lstStyle>
            <a:lvl1pPr>
              <a:defRPr/>
            </a:lvl1pPr>
          </a:lstStyle>
          <a:p>
            <a:fld id="{BE15D6CA-3868-4351-9FDD-5041A32A7C12}" type="slidenum">
              <a:rPr lang="en-US"/>
              <a:pPr/>
              <a:t>‹#›</a:t>
            </a:fld>
            <a:endParaRPr lang="en-US"/>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April 2009</a:t>
            </a:r>
            <a:endParaRPr lang="en-US"/>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619E5BDE-3F28-414E-BB49-BB92A9AE1902}" type="slidenum">
              <a:rPr lang="en-US"/>
              <a:pPr/>
              <a:t>‹#›</a:t>
            </a:fld>
            <a:endParaRPr lang="en-US"/>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April 2009</a:t>
            </a:r>
            <a:endParaRPr lang="en-US"/>
          </a:p>
        </p:txBody>
      </p:sp>
      <p:sp>
        <p:nvSpPr>
          <p:cNvPr id="8" name="Footer Placeholder 7"/>
          <p:cNvSpPr>
            <a:spLocks noGrp="1"/>
          </p:cNvSpPr>
          <p:nvPr>
            <p:ph type="ftr" sz="quarter" idx="11"/>
          </p:nvPr>
        </p:nvSpPr>
        <p:spPr/>
        <p:txBody>
          <a:bodyPr/>
          <a:lstStyle>
            <a:lvl1pPr>
              <a:defRPr/>
            </a:lvl1pPr>
          </a:lstStyle>
          <a:p>
            <a:r>
              <a:rPr lang="en-US"/>
              <a:t>FDG, Orlando, FL, USA</a:t>
            </a:r>
          </a:p>
        </p:txBody>
      </p:sp>
      <p:sp>
        <p:nvSpPr>
          <p:cNvPr id="9" name="Slide Number Placeholder 8"/>
          <p:cNvSpPr>
            <a:spLocks noGrp="1"/>
          </p:cNvSpPr>
          <p:nvPr>
            <p:ph type="sldNum" sz="quarter" idx="12"/>
          </p:nvPr>
        </p:nvSpPr>
        <p:spPr/>
        <p:txBody>
          <a:bodyPr/>
          <a:lstStyle>
            <a:lvl1pPr>
              <a:defRPr/>
            </a:lvl1pPr>
          </a:lstStyle>
          <a:p>
            <a:fld id="{2EA60A13-C5B2-4F77-8BDE-47BBBDAD1F69}" type="slidenum">
              <a:rPr lang="en-US"/>
              <a:pPr/>
              <a:t>‹#›</a:t>
            </a:fld>
            <a:endParaRPr lang="en-US"/>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April 2009</a:t>
            </a:r>
            <a:endParaRPr lang="en-US"/>
          </a:p>
        </p:txBody>
      </p:sp>
      <p:sp>
        <p:nvSpPr>
          <p:cNvPr id="4" name="Footer Placeholder 3"/>
          <p:cNvSpPr>
            <a:spLocks noGrp="1"/>
          </p:cNvSpPr>
          <p:nvPr>
            <p:ph type="ftr" sz="quarter" idx="11"/>
          </p:nvPr>
        </p:nvSpPr>
        <p:spPr/>
        <p:txBody>
          <a:bodyPr/>
          <a:lstStyle>
            <a:lvl1pPr>
              <a:defRPr/>
            </a:lvl1pPr>
          </a:lstStyle>
          <a:p>
            <a:r>
              <a:rPr lang="en-US"/>
              <a:t>FDG, Orlando, FL, USA</a:t>
            </a:r>
          </a:p>
        </p:txBody>
      </p:sp>
      <p:sp>
        <p:nvSpPr>
          <p:cNvPr id="5" name="Slide Number Placeholder 4"/>
          <p:cNvSpPr>
            <a:spLocks noGrp="1"/>
          </p:cNvSpPr>
          <p:nvPr>
            <p:ph type="sldNum" sz="quarter" idx="12"/>
          </p:nvPr>
        </p:nvSpPr>
        <p:spPr/>
        <p:txBody>
          <a:bodyPr/>
          <a:lstStyle>
            <a:lvl1pPr>
              <a:defRPr/>
            </a:lvl1pPr>
          </a:lstStyle>
          <a:p>
            <a:fld id="{6F95983E-343A-4713-877B-A40F07BF10C7}" type="slidenum">
              <a:rPr lang="en-US"/>
              <a:pPr/>
              <a:t>‹#›</a:t>
            </a:fld>
            <a:endParaRPr lang="en-US"/>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April 2009</a:t>
            </a:r>
            <a:endParaRPr lang="en-US"/>
          </a:p>
        </p:txBody>
      </p:sp>
      <p:sp>
        <p:nvSpPr>
          <p:cNvPr id="3" name="Footer Placeholder 2"/>
          <p:cNvSpPr>
            <a:spLocks noGrp="1"/>
          </p:cNvSpPr>
          <p:nvPr>
            <p:ph type="ftr" sz="quarter" idx="11"/>
          </p:nvPr>
        </p:nvSpPr>
        <p:spPr/>
        <p:txBody>
          <a:bodyPr/>
          <a:lstStyle>
            <a:lvl1pPr>
              <a:defRPr/>
            </a:lvl1pPr>
          </a:lstStyle>
          <a:p>
            <a:r>
              <a:rPr lang="en-US"/>
              <a:t>FDG, Orlando, FL, USA</a:t>
            </a:r>
          </a:p>
        </p:txBody>
      </p:sp>
      <p:sp>
        <p:nvSpPr>
          <p:cNvPr id="4" name="Slide Number Placeholder 3"/>
          <p:cNvSpPr>
            <a:spLocks noGrp="1"/>
          </p:cNvSpPr>
          <p:nvPr>
            <p:ph type="sldNum" sz="quarter" idx="12"/>
          </p:nvPr>
        </p:nvSpPr>
        <p:spPr/>
        <p:txBody>
          <a:bodyPr/>
          <a:lstStyle>
            <a:lvl1pPr>
              <a:defRPr/>
            </a:lvl1pPr>
          </a:lstStyle>
          <a:p>
            <a:fld id="{48070909-D539-4DCA-8319-DD6B59706473}" type="slidenum">
              <a:rPr lang="en-US"/>
              <a:pPr/>
              <a:t>‹#›</a:t>
            </a:fld>
            <a:endParaRPr lang="en-US"/>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April 2009</a:t>
            </a:r>
            <a:endParaRPr lang="en-US"/>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CD9123C4-7287-4EEB-B89D-1B86D64DDBC8}" type="slidenum">
              <a:rPr lang="en-US"/>
              <a:pPr/>
              <a:t>‹#›</a:t>
            </a:fld>
            <a:endParaRPr lang="en-US"/>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April 2009</a:t>
            </a:r>
            <a:endParaRPr lang="en-US"/>
          </a:p>
        </p:txBody>
      </p:sp>
      <p:sp>
        <p:nvSpPr>
          <p:cNvPr id="6" name="Footer Placeholder 5"/>
          <p:cNvSpPr>
            <a:spLocks noGrp="1"/>
          </p:cNvSpPr>
          <p:nvPr>
            <p:ph type="ftr" sz="quarter" idx="11"/>
          </p:nvPr>
        </p:nvSpPr>
        <p:spPr/>
        <p:txBody>
          <a:bodyPr/>
          <a:lstStyle>
            <a:lvl1pPr>
              <a:defRPr/>
            </a:lvl1pPr>
          </a:lstStyle>
          <a:p>
            <a:r>
              <a:rPr lang="en-US"/>
              <a:t>FDG, Orlando, FL, USA</a:t>
            </a:r>
          </a:p>
        </p:txBody>
      </p:sp>
      <p:sp>
        <p:nvSpPr>
          <p:cNvPr id="7" name="Slide Number Placeholder 6"/>
          <p:cNvSpPr>
            <a:spLocks noGrp="1"/>
          </p:cNvSpPr>
          <p:nvPr>
            <p:ph type="sldNum" sz="quarter" idx="12"/>
          </p:nvPr>
        </p:nvSpPr>
        <p:spPr/>
        <p:txBody>
          <a:bodyPr/>
          <a:lstStyle>
            <a:lvl1pPr>
              <a:defRPr/>
            </a:lvl1pPr>
          </a:lstStyle>
          <a:p>
            <a:fld id="{7D44B748-ECFC-44A5-AC6F-58C2CD28955E}" type="slidenum">
              <a:rPr lang="en-US"/>
              <a:pPr/>
              <a:t>‹#›</a:t>
            </a:fld>
            <a:endParaRPr lang="en-US"/>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73" name="Rectangle 25"/>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4" name="Rectangle 26"/>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5" name="Rectangle 27"/>
          <p:cNvSpPr>
            <a:spLocks noGrp="1" noChangeArrowheads="1"/>
          </p:cNvSpPr>
          <p:nvPr>
            <p:ph type="dt" sz="half" idx="2"/>
          </p:nvPr>
        </p:nvSpPr>
        <p:spPr bwMode="auto">
          <a:xfrm>
            <a:off x="6248400" y="6477000"/>
            <a:ext cx="1905000" cy="246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200">
                <a:latin typeface="+mn-lt"/>
              </a:defRPr>
            </a:lvl1pPr>
          </a:lstStyle>
          <a:p>
            <a:r>
              <a:rPr lang="en-US" dirty="0" smtClean="0"/>
              <a:t>March 2010</a:t>
            </a:r>
            <a:endParaRPr lang="en-US" dirty="0"/>
          </a:p>
        </p:txBody>
      </p:sp>
      <p:sp>
        <p:nvSpPr>
          <p:cNvPr id="2076" name="Rectangle 28"/>
          <p:cNvSpPr>
            <a:spLocks noGrp="1" noChangeArrowheads="1"/>
          </p:cNvSpPr>
          <p:nvPr>
            <p:ph type="ftr" sz="quarter" idx="3"/>
          </p:nvPr>
        </p:nvSpPr>
        <p:spPr bwMode="auto">
          <a:xfrm>
            <a:off x="685800" y="6477000"/>
            <a:ext cx="3352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000">
                <a:latin typeface="+mn-lt"/>
              </a:defRPr>
            </a:lvl1pPr>
          </a:lstStyle>
          <a:p>
            <a:r>
              <a:rPr lang="en-US" dirty="0" smtClean="0"/>
              <a:t>MQP Ideas</a:t>
            </a:r>
            <a:endParaRPr lang="en-US" dirty="0"/>
          </a:p>
        </p:txBody>
      </p:sp>
      <p:sp>
        <p:nvSpPr>
          <p:cNvPr id="2077" name="Rectangle 29"/>
          <p:cNvSpPr>
            <a:spLocks noGrp="1" noChangeArrowheads="1"/>
          </p:cNvSpPr>
          <p:nvPr>
            <p:ph type="sldNum" sz="quarter" idx="4"/>
          </p:nvPr>
        </p:nvSpPr>
        <p:spPr bwMode="auto">
          <a:xfrm>
            <a:off x="36195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000">
                <a:latin typeface="+mn-lt"/>
              </a:defRPr>
            </a:lvl1pPr>
          </a:lstStyle>
          <a:p>
            <a:fld id="{43952CF2-9715-4337-8466-58CE84F36E26}" type="slidenum">
              <a:rPr lang="en-US"/>
              <a:pPr/>
              <a:t>‹#›</a:t>
            </a:fld>
            <a:endParaRPr lang="en-US"/>
          </a:p>
        </p:txBody>
      </p:sp>
      <p:graphicFrame>
        <p:nvGraphicFramePr>
          <p:cNvPr id="2079" name="Object 31"/>
          <p:cNvGraphicFramePr>
            <a:graphicFrameLocks noChangeAspect="1"/>
          </p:cNvGraphicFramePr>
          <p:nvPr/>
        </p:nvGraphicFramePr>
        <p:xfrm>
          <a:off x="0" y="0"/>
          <a:ext cx="533400" cy="6764338"/>
        </p:xfrm>
        <a:graphic>
          <a:graphicData uri="http://schemas.openxmlformats.org/presentationml/2006/ole">
            <p:oleObj spid="_x0000_s2079" name="Bitmap Image" r:id="rId14" imgW="800212" imgH="6761905" progId="PBrush">
              <p:embed/>
            </p:oleObj>
          </a:graphicData>
        </a:graphic>
      </p:graphicFrame>
      <p:pic>
        <p:nvPicPr>
          <p:cNvPr id="2082" name="Picture 34" descr="Wpi"/>
          <p:cNvPicPr>
            <a:picLocks noChangeAspect="1" noChangeArrowheads="1"/>
          </p:cNvPicPr>
          <p:nvPr/>
        </p:nvPicPr>
        <p:blipFill>
          <a:blip r:embed="rId15" cstate="print"/>
          <a:srcRect/>
          <a:stretch>
            <a:fillRect/>
          </a:stretch>
        </p:blipFill>
        <p:spPr bwMode="auto">
          <a:xfrm>
            <a:off x="7772400" y="6042025"/>
            <a:ext cx="1219200" cy="7016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cover dir="d"/>
  </p:transition>
  <p:timing>
    <p:tnLst>
      <p:par>
        <p:cTn id="1" dur="indefinite" restart="never" nodeType="tmRoot"/>
      </p:par>
    </p:tnLst>
  </p:timing>
  <p:hf hdr="0" dt="0"/>
  <p:txStyles>
    <p:titleStyle>
      <a:lvl1pPr algn="ctr" rtl="0" eaLnBrk="0" fontAlgn="base" hangingPunct="0">
        <a:spcBef>
          <a:spcPct val="0"/>
        </a:spcBef>
        <a:spcAft>
          <a:spcPct val="0"/>
        </a:spcAft>
        <a:defRPr kumimoji="1" sz="3600">
          <a:solidFill>
            <a:srgbClr val="008000"/>
          </a:solidFill>
          <a:latin typeface="+mj-lt"/>
          <a:ea typeface="+mj-ea"/>
          <a:cs typeface="+mj-cs"/>
        </a:defRPr>
      </a:lvl1pPr>
      <a:lvl2pPr algn="ctr" rtl="0" eaLnBrk="0" fontAlgn="base" hangingPunct="0">
        <a:spcBef>
          <a:spcPct val="0"/>
        </a:spcBef>
        <a:spcAft>
          <a:spcPct val="0"/>
        </a:spcAft>
        <a:defRPr kumimoji="1" sz="3600">
          <a:solidFill>
            <a:srgbClr val="008000"/>
          </a:solidFill>
          <a:latin typeface="Comic Sans MS" pitchFamily="66" charset="0"/>
        </a:defRPr>
      </a:lvl2pPr>
      <a:lvl3pPr algn="ctr" rtl="0" eaLnBrk="0" fontAlgn="base" hangingPunct="0">
        <a:spcBef>
          <a:spcPct val="0"/>
        </a:spcBef>
        <a:spcAft>
          <a:spcPct val="0"/>
        </a:spcAft>
        <a:defRPr kumimoji="1" sz="3600">
          <a:solidFill>
            <a:srgbClr val="008000"/>
          </a:solidFill>
          <a:latin typeface="Comic Sans MS" pitchFamily="66" charset="0"/>
        </a:defRPr>
      </a:lvl3pPr>
      <a:lvl4pPr algn="ctr" rtl="0" eaLnBrk="0" fontAlgn="base" hangingPunct="0">
        <a:spcBef>
          <a:spcPct val="0"/>
        </a:spcBef>
        <a:spcAft>
          <a:spcPct val="0"/>
        </a:spcAft>
        <a:defRPr kumimoji="1" sz="3600">
          <a:solidFill>
            <a:srgbClr val="008000"/>
          </a:solidFill>
          <a:latin typeface="Comic Sans MS" pitchFamily="66" charset="0"/>
        </a:defRPr>
      </a:lvl4pPr>
      <a:lvl5pPr algn="ctr" rtl="0" eaLnBrk="0" fontAlgn="base" hangingPunct="0">
        <a:spcBef>
          <a:spcPct val="0"/>
        </a:spcBef>
        <a:spcAft>
          <a:spcPct val="0"/>
        </a:spcAft>
        <a:defRPr kumimoji="1" sz="3600">
          <a:solidFill>
            <a:srgbClr val="008000"/>
          </a:solidFill>
          <a:latin typeface="Comic Sans MS" pitchFamily="66" charset="0"/>
        </a:defRPr>
      </a:lvl5pPr>
      <a:lvl6pPr marL="457200" algn="ctr" rtl="0" eaLnBrk="0" fontAlgn="base" hangingPunct="0">
        <a:spcBef>
          <a:spcPct val="0"/>
        </a:spcBef>
        <a:spcAft>
          <a:spcPct val="0"/>
        </a:spcAft>
        <a:defRPr kumimoji="1" sz="3600">
          <a:solidFill>
            <a:srgbClr val="008000"/>
          </a:solidFill>
          <a:latin typeface="Comic Sans MS" pitchFamily="66" charset="0"/>
        </a:defRPr>
      </a:lvl6pPr>
      <a:lvl7pPr marL="914400" algn="ctr" rtl="0" eaLnBrk="0" fontAlgn="base" hangingPunct="0">
        <a:spcBef>
          <a:spcPct val="0"/>
        </a:spcBef>
        <a:spcAft>
          <a:spcPct val="0"/>
        </a:spcAft>
        <a:defRPr kumimoji="1" sz="3600">
          <a:solidFill>
            <a:srgbClr val="008000"/>
          </a:solidFill>
          <a:latin typeface="Comic Sans MS" pitchFamily="66" charset="0"/>
        </a:defRPr>
      </a:lvl7pPr>
      <a:lvl8pPr marL="1371600" algn="ctr" rtl="0" eaLnBrk="0" fontAlgn="base" hangingPunct="0">
        <a:spcBef>
          <a:spcPct val="0"/>
        </a:spcBef>
        <a:spcAft>
          <a:spcPct val="0"/>
        </a:spcAft>
        <a:defRPr kumimoji="1" sz="3600">
          <a:solidFill>
            <a:srgbClr val="008000"/>
          </a:solidFill>
          <a:latin typeface="Comic Sans MS" pitchFamily="66" charset="0"/>
        </a:defRPr>
      </a:lvl8pPr>
      <a:lvl9pPr marL="1828800" algn="ctr" rtl="0" eaLnBrk="0" fontAlgn="base" hangingPunct="0">
        <a:spcBef>
          <a:spcPct val="0"/>
        </a:spcBef>
        <a:spcAft>
          <a:spcPct val="0"/>
        </a:spcAft>
        <a:defRPr kumimoji="1" sz="3600">
          <a:solidFill>
            <a:srgbClr val="008000"/>
          </a:solidFill>
          <a:latin typeface="Comic Sans MS" pitchFamily="66" charset="0"/>
        </a:defRPr>
      </a:lvl9pPr>
    </p:titleStyle>
    <p:bodyStyle>
      <a:lvl1pPr marL="342900" indent="-342900" algn="l" rtl="0" eaLnBrk="0" fontAlgn="base" hangingPunct="0">
        <a:spcBef>
          <a:spcPct val="20000"/>
        </a:spcBef>
        <a:spcAft>
          <a:spcPct val="0"/>
        </a:spcAft>
        <a:buClr>
          <a:srgbClr val="009900"/>
        </a:buClr>
        <a:buSzPct val="15000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5050"/>
        </a:buClr>
        <a:buChar char="–"/>
        <a:defRPr kumimoji="1" sz="2600">
          <a:solidFill>
            <a:schemeClr val="tx1"/>
          </a:solidFill>
          <a:latin typeface="+mn-lt"/>
        </a:defRPr>
      </a:lvl2pPr>
      <a:lvl3pPr marL="1143000" indent="-228600" algn="l" rtl="0" eaLnBrk="0" fontAlgn="base" hangingPunct="0">
        <a:spcBef>
          <a:spcPct val="20000"/>
        </a:spcBef>
        <a:spcAft>
          <a:spcPct val="0"/>
        </a:spcAft>
        <a:buClr>
          <a:srgbClr val="CCCC00"/>
        </a:buClr>
        <a:buSzPct val="15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2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143000" y="533400"/>
            <a:ext cx="7770813" cy="1141413"/>
          </a:xfrm>
        </p:spPr>
        <p:txBody>
          <a:bodyPr/>
          <a:lstStyle/>
          <a:p>
            <a:r>
              <a:rPr lang="en-US"/>
              <a:t>Mark Claypool’s MQP Projects</a:t>
            </a:r>
          </a:p>
        </p:txBody>
      </p:sp>
      <p:sp>
        <p:nvSpPr>
          <p:cNvPr id="254984" name="Text Box 8"/>
          <p:cNvSpPr txBox="1">
            <a:spLocks noChangeArrowheads="1"/>
          </p:cNvSpPr>
          <p:nvPr/>
        </p:nvSpPr>
        <p:spPr bwMode="auto">
          <a:xfrm>
            <a:off x="1905000" y="5334000"/>
            <a:ext cx="5565775" cy="519113"/>
          </a:xfrm>
          <a:prstGeom prst="rect">
            <a:avLst/>
          </a:prstGeom>
          <a:noFill/>
          <a:ln w="9525">
            <a:noFill/>
            <a:miter lim="800000"/>
            <a:headEnd/>
            <a:tailEnd/>
          </a:ln>
          <a:effectLst/>
        </p:spPr>
        <p:txBody>
          <a:bodyPr wrap="none">
            <a:spAutoFit/>
          </a:bodyPr>
          <a:lstStyle/>
          <a:p>
            <a:r>
              <a:rPr lang="en-US" sz="2800" dirty="0">
                <a:latin typeface="Comic Sans MS" pitchFamily="66" charset="0"/>
              </a:rPr>
              <a:t>http://www.cs.wpi.edu/~claypool</a:t>
            </a:r>
          </a:p>
        </p:txBody>
      </p:sp>
      <p:sp>
        <p:nvSpPr>
          <p:cNvPr id="255017" name="Text Box 41"/>
          <p:cNvSpPr txBox="1">
            <a:spLocks noChangeArrowheads="1"/>
          </p:cNvSpPr>
          <p:nvPr/>
        </p:nvSpPr>
        <p:spPr bwMode="auto">
          <a:xfrm>
            <a:off x="1905000" y="4267200"/>
            <a:ext cx="2420938" cy="457200"/>
          </a:xfrm>
          <a:prstGeom prst="rect">
            <a:avLst/>
          </a:prstGeom>
          <a:noFill/>
          <a:ln w="9525">
            <a:noFill/>
            <a:miter lim="800000"/>
            <a:headEnd/>
            <a:tailEnd/>
          </a:ln>
          <a:effectLst/>
        </p:spPr>
        <p:txBody>
          <a:bodyPr wrap="none">
            <a:spAutoFit/>
          </a:bodyPr>
          <a:lstStyle/>
          <a:p>
            <a:r>
              <a:rPr lang="en-US">
                <a:solidFill>
                  <a:srgbClr val="009900"/>
                </a:solidFill>
                <a:latin typeface="Comic Sans MS" pitchFamily="66" charset="0"/>
              </a:rPr>
              <a:t>Network Games</a:t>
            </a:r>
          </a:p>
        </p:txBody>
      </p:sp>
      <p:sp>
        <p:nvSpPr>
          <p:cNvPr id="255029" name="Text Box 53"/>
          <p:cNvSpPr txBox="1">
            <a:spLocks noChangeArrowheads="1"/>
          </p:cNvSpPr>
          <p:nvPr/>
        </p:nvSpPr>
        <p:spPr bwMode="auto">
          <a:xfrm>
            <a:off x="6392863" y="4191000"/>
            <a:ext cx="2598737" cy="822325"/>
          </a:xfrm>
          <a:prstGeom prst="rect">
            <a:avLst/>
          </a:prstGeom>
          <a:noFill/>
          <a:ln w="9525">
            <a:noFill/>
            <a:miter lim="800000"/>
            <a:headEnd/>
            <a:tailEnd/>
          </a:ln>
          <a:effectLst/>
        </p:spPr>
        <p:txBody>
          <a:bodyPr wrap="none">
            <a:spAutoFit/>
          </a:bodyPr>
          <a:lstStyle/>
          <a:p>
            <a:pPr algn="ctr"/>
            <a:r>
              <a:rPr lang="en-US">
                <a:solidFill>
                  <a:srgbClr val="009900"/>
                </a:solidFill>
                <a:latin typeface="Comic Sans MS" pitchFamily="66" charset="0"/>
              </a:rPr>
              <a:t>Streaming Media</a:t>
            </a:r>
          </a:p>
          <a:p>
            <a:pPr algn="ctr"/>
            <a:endParaRPr lang="en-US">
              <a:solidFill>
                <a:srgbClr val="009900"/>
              </a:solidFill>
              <a:latin typeface="Comic Sans MS" pitchFamily="66" charset="0"/>
            </a:endParaRPr>
          </a:p>
        </p:txBody>
      </p:sp>
      <p:grpSp>
        <p:nvGrpSpPr>
          <p:cNvPr id="2" name="Group 64"/>
          <p:cNvGrpSpPr>
            <a:grpSpLocks/>
          </p:cNvGrpSpPr>
          <p:nvPr/>
        </p:nvGrpSpPr>
        <p:grpSpPr bwMode="auto">
          <a:xfrm>
            <a:off x="990600" y="2286000"/>
            <a:ext cx="5181600" cy="1752600"/>
            <a:chOff x="2045" y="115"/>
            <a:chExt cx="3360" cy="1204"/>
          </a:xfrm>
        </p:grpSpPr>
        <p:pic>
          <p:nvPicPr>
            <p:cNvPr id="255030" name="Picture 54"/>
            <p:cNvPicPr>
              <a:picLocks noChangeAspect="1" noChangeArrowheads="1"/>
            </p:cNvPicPr>
            <p:nvPr/>
          </p:nvPicPr>
          <p:blipFill>
            <a:blip r:embed="rId2" cstate="print"/>
            <a:srcRect/>
            <a:stretch>
              <a:fillRect/>
            </a:stretch>
          </p:blipFill>
          <p:spPr bwMode="auto">
            <a:xfrm rot="-526987">
              <a:off x="4781" y="451"/>
              <a:ext cx="624" cy="469"/>
            </a:xfrm>
            <a:prstGeom prst="rect">
              <a:avLst/>
            </a:prstGeom>
            <a:noFill/>
            <a:ln w="12700">
              <a:solidFill>
                <a:schemeClr val="bg1"/>
              </a:solidFill>
              <a:miter lim="800000"/>
              <a:headEnd/>
              <a:tailEnd/>
            </a:ln>
            <a:effectLst/>
          </p:spPr>
        </p:pic>
        <p:pic>
          <p:nvPicPr>
            <p:cNvPr id="255031" name="Picture 55"/>
            <p:cNvPicPr>
              <a:picLocks noChangeAspect="1" noChangeArrowheads="1"/>
            </p:cNvPicPr>
            <p:nvPr/>
          </p:nvPicPr>
          <p:blipFill>
            <a:blip r:embed="rId3" cstate="print"/>
            <a:srcRect/>
            <a:stretch>
              <a:fillRect/>
            </a:stretch>
          </p:blipFill>
          <p:spPr bwMode="auto">
            <a:xfrm rot="183080">
              <a:off x="3773" y="163"/>
              <a:ext cx="1047" cy="787"/>
            </a:xfrm>
            <a:prstGeom prst="rect">
              <a:avLst/>
            </a:prstGeom>
            <a:noFill/>
            <a:ln w="12700">
              <a:solidFill>
                <a:schemeClr val="bg1"/>
              </a:solidFill>
              <a:miter lim="800000"/>
              <a:headEnd/>
              <a:tailEnd/>
            </a:ln>
          </p:spPr>
        </p:pic>
        <p:pic>
          <p:nvPicPr>
            <p:cNvPr id="255032" name="Picture 56"/>
            <p:cNvPicPr>
              <a:picLocks noChangeAspect="1" noChangeArrowheads="1"/>
            </p:cNvPicPr>
            <p:nvPr/>
          </p:nvPicPr>
          <p:blipFill>
            <a:blip r:embed="rId4" cstate="print"/>
            <a:srcRect/>
            <a:stretch>
              <a:fillRect/>
            </a:stretch>
          </p:blipFill>
          <p:spPr bwMode="auto">
            <a:xfrm rot="-442062">
              <a:off x="2045" y="403"/>
              <a:ext cx="1013" cy="762"/>
            </a:xfrm>
            <a:prstGeom prst="rect">
              <a:avLst/>
            </a:prstGeom>
            <a:noFill/>
            <a:ln w="12700">
              <a:solidFill>
                <a:schemeClr val="bg1"/>
              </a:solidFill>
              <a:miter lim="800000"/>
              <a:headEnd/>
              <a:tailEnd/>
            </a:ln>
          </p:spPr>
        </p:pic>
        <p:pic>
          <p:nvPicPr>
            <p:cNvPr id="255033" name="Picture 57"/>
            <p:cNvPicPr>
              <a:picLocks noChangeAspect="1" noChangeArrowheads="1"/>
            </p:cNvPicPr>
            <p:nvPr/>
          </p:nvPicPr>
          <p:blipFill>
            <a:blip r:embed="rId5" cstate="print"/>
            <a:srcRect/>
            <a:stretch>
              <a:fillRect/>
            </a:stretch>
          </p:blipFill>
          <p:spPr bwMode="auto">
            <a:xfrm rot="783151">
              <a:off x="2957" y="691"/>
              <a:ext cx="786" cy="592"/>
            </a:xfrm>
            <a:prstGeom prst="rect">
              <a:avLst/>
            </a:prstGeom>
            <a:noFill/>
            <a:ln w="12700">
              <a:solidFill>
                <a:schemeClr val="bg1"/>
              </a:solidFill>
              <a:miter lim="800000"/>
              <a:headEnd/>
              <a:tailEnd/>
            </a:ln>
          </p:spPr>
        </p:pic>
        <p:pic>
          <p:nvPicPr>
            <p:cNvPr id="255034" name="Picture 58"/>
            <p:cNvPicPr>
              <a:picLocks noChangeAspect="1" noChangeArrowheads="1"/>
            </p:cNvPicPr>
            <p:nvPr/>
          </p:nvPicPr>
          <p:blipFill>
            <a:blip r:embed="rId6" cstate="print"/>
            <a:srcRect/>
            <a:stretch>
              <a:fillRect/>
            </a:stretch>
          </p:blipFill>
          <p:spPr bwMode="auto">
            <a:xfrm rot="211393">
              <a:off x="2237" y="1027"/>
              <a:ext cx="384" cy="236"/>
            </a:xfrm>
            <a:prstGeom prst="rect">
              <a:avLst/>
            </a:prstGeom>
            <a:noFill/>
            <a:ln w="12700">
              <a:solidFill>
                <a:schemeClr val="bg1"/>
              </a:solidFill>
              <a:miter lim="800000"/>
              <a:headEnd/>
              <a:tailEnd/>
            </a:ln>
          </p:spPr>
        </p:pic>
        <p:pic>
          <p:nvPicPr>
            <p:cNvPr id="255035" name="Picture 59"/>
            <p:cNvPicPr>
              <a:picLocks noChangeAspect="1" noChangeArrowheads="1"/>
            </p:cNvPicPr>
            <p:nvPr/>
          </p:nvPicPr>
          <p:blipFill>
            <a:blip r:embed="rId7" cstate="print"/>
            <a:srcRect/>
            <a:stretch>
              <a:fillRect/>
            </a:stretch>
          </p:blipFill>
          <p:spPr bwMode="auto">
            <a:xfrm rot="427408">
              <a:off x="4733" y="115"/>
              <a:ext cx="534" cy="433"/>
            </a:xfrm>
            <a:prstGeom prst="rect">
              <a:avLst/>
            </a:prstGeom>
            <a:noFill/>
            <a:ln w="12700">
              <a:solidFill>
                <a:schemeClr val="bg1"/>
              </a:solidFill>
              <a:miter lim="800000"/>
              <a:headEnd/>
              <a:tailEnd/>
            </a:ln>
            <a:effectLst/>
          </p:spPr>
        </p:pic>
        <p:pic>
          <p:nvPicPr>
            <p:cNvPr id="255036" name="Picture 60"/>
            <p:cNvPicPr>
              <a:picLocks noChangeAspect="1" noChangeArrowheads="1"/>
            </p:cNvPicPr>
            <p:nvPr/>
          </p:nvPicPr>
          <p:blipFill>
            <a:blip r:embed="rId8" cstate="print"/>
            <a:srcRect/>
            <a:stretch>
              <a:fillRect/>
            </a:stretch>
          </p:blipFill>
          <p:spPr bwMode="auto">
            <a:xfrm rot="220470">
              <a:off x="4445" y="883"/>
              <a:ext cx="778" cy="436"/>
            </a:xfrm>
            <a:prstGeom prst="rect">
              <a:avLst/>
            </a:prstGeom>
            <a:noFill/>
            <a:ln w="12700">
              <a:solidFill>
                <a:schemeClr val="bg1"/>
              </a:solidFill>
              <a:miter lim="800000"/>
              <a:headEnd/>
              <a:tailEnd/>
            </a:ln>
          </p:spPr>
        </p:pic>
        <p:pic>
          <p:nvPicPr>
            <p:cNvPr id="255037" name="Picture 61"/>
            <p:cNvPicPr>
              <a:picLocks noChangeAspect="1" noChangeArrowheads="1"/>
            </p:cNvPicPr>
            <p:nvPr/>
          </p:nvPicPr>
          <p:blipFill>
            <a:blip r:embed="rId9" cstate="print"/>
            <a:srcRect/>
            <a:stretch>
              <a:fillRect/>
            </a:stretch>
          </p:blipFill>
          <p:spPr bwMode="auto">
            <a:xfrm rot="-755114">
              <a:off x="3677" y="835"/>
              <a:ext cx="624" cy="440"/>
            </a:xfrm>
            <a:prstGeom prst="rect">
              <a:avLst/>
            </a:prstGeom>
            <a:noFill/>
            <a:ln w="12700">
              <a:solidFill>
                <a:schemeClr val="bg1"/>
              </a:solidFill>
              <a:miter lim="800000"/>
              <a:headEnd/>
              <a:tailEnd/>
            </a:ln>
            <a:effectLst/>
          </p:spPr>
        </p:pic>
        <p:pic>
          <p:nvPicPr>
            <p:cNvPr id="255038" name="Picture 62"/>
            <p:cNvPicPr>
              <a:picLocks noChangeAspect="1" noChangeArrowheads="1"/>
            </p:cNvPicPr>
            <p:nvPr/>
          </p:nvPicPr>
          <p:blipFill>
            <a:blip r:embed="rId10" cstate="print"/>
            <a:srcRect/>
            <a:stretch>
              <a:fillRect/>
            </a:stretch>
          </p:blipFill>
          <p:spPr bwMode="auto">
            <a:xfrm rot="425745">
              <a:off x="2525" y="115"/>
              <a:ext cx="852" cy="484"/>
            </a:xfrm>
            <a:prstGeom prst="rect">
              <a:avLst/>
            </a:prstGeom>
            <a:noFill/>
            <a:ln w="12700">
              <a:solidFill>
                <a:schemeClr val="bg1"/>
              </a:solidFill>
              <a:miter lim="800000"/>
              <a:headEnd/>
              <a:tailEnd/>
            </a:ln>
          </p:spPr>
        </p:pic>
        <p:pic>
          <p:nvPicPr>
            <p:cNvPr id="255039" name="Picture 63"/>
            <p:cNvPicPr>
              <a:picLocks noChangeAspect="1" noChangeArrowheads="1"/>
            </p:cNvPicPr>
            <p:nvPr/>
          </p:nvPicPr>
          <p:blipFill>
            <a:blip r:embed="rId11" cstate="print"/>
            <a:srcRect/>
            <a:stretch>
              <a:fillRect/>
            </a:stretch>
          </p:blipFill>
          <p:spPr bwMode="auto">
            <a:xfrm rot="-365892">
              <a:off x="3341" y="163"/>
              <a:ext cx="624" cy="469"/>
            </a:xfrm>
            <a:prstGeom prst="rect">
              <a:avLst/>
            </a:prstGeom>
            <a:noFill/>
            <a:ln w="12700">
              <a:solidFill>
                <a:schemeClr val="bg1"/>
              </a:solidFill>
              <a:miter lim="800000"/>
              <a:headEnd/>
              <a:tailEnd/>
            </a:ln>
          </p:spPr>
        </p:pic>
      </p:grpSp>
      <p:grpSp>
        <p:nvGrpSpPr>
          <p:cNvPr id="3" name="Group 68"/>
          <p:cNvGrpSpPr>
            <a:grpSpLocks/>
          </p:cNvGrpSpPr>
          <p:nvPr/>
        </p:nvGrpSpPr>
        <p:grpSpPr bwMode="auto">
          <a:xfrm>
            <a:off x="6781800" y="2286000"/>
            <a:ext cx="2057400" cy="1733550"/>
            <a:chOff x="4368" y="1392"/>
            <a:chExt cx="1296" cy="1092"/>
          </a:xfrm>
        </p:grpSpPr>
        <p:pic>
          <p:nvPicPr>
            <p:cNvPr id="255043" name="Picture 67"/>
            <p:cNvPicPr>
              <a:picLocks noChangeAspect="1" noChangeArrowheads="1"/>
            </p:cNvPicPr>
            <p:nvPr/>
          </p:nvPicPr>
          <p:blipFill>
            <a:blip r:embed="rId12" cstate="print"/>
            <a:srcRect/>
            <a:stretch>
              <a:fillRect/>
            </a:stretch>
          </p:blipFill>
          <p:spPr bwMode="auto">
            <a:xfrm rot="1482145">
              <a:off x="5040" y="1392"/>
              <a:ext cx="624" cy="334"/>
            </a:xfrm>
            <a:prstGeom prst="rect">
              <a:avLst/>
            </a:prstGeom>
            <a:noFill/>
            <a:ln w="9525">
              <a:noFill/>
              <a:miter lim="800000"/>
              <a:headEnd/>
              <a:tailEnd/>
            </a:ln>
            <a:effectLst/>
          </p:spPr>
        </p:pic>
        <p:grpSp>
          <p:nvGrpSpPr>
            <p:cNvPr id="4" name="Group 48"/>
            <p:cNvGrpSpPr>
              <a:grpSpLocks/>
            </p:cNvGrpSpPr>
            <p:nvPr/>
          </p:nvGrpSpPr>
          <p:grpSpPr bwMode="auto">
            <a:xfrm rot="495152">
              <a:off x="4896" y="1728"/>
              <a:ext cx="480" cy="528"/>
              <a:chOff x="4464" y="1056"/>
              <a:chExt cx="1008" cy="982"/>
            </a:xfrm>
          </p:grpSpPr>
          <p:pic>
            <p:nvPicPr>
              <p:cNvPr id="255025" name="Picture 49"/>
              <p:cNvPicPr>
                <a:picLocks noChangeAspect="1" noChangeArrowheads="1"/>
              </p:cNvPicPr>
              <p:nvPr/>
            </p:nvPicPr>
            <p:blipFill>
              <a:blip r:embed="rId13" cstate="print"/>
              <a:srcRect/>
              <a:stretch>
                <a:fillRect/>
              </a:stretch>
            </p:blipFill>
            <p:spPr bwMode="auto">
              <a:xfrm>
                <a:off x="4464" y="1056"/>
                <a:ext cx="1008" cy="982"/>
              </a:xfrm>
              <a:prstGeom prst="rect">
                <a:avLst/>
              </a:prstGeom>
              <a:noFill/>
              <a:ln w="9525">
                <a:solidFill>
                  <a:schemeClr val="bg1"/>
                </a:solidFill>
                <a:miter lim="800000"/>
                <a:headEnd/>
                <a:tailEnd/>
              </a:ln>
              <a:effectLst/>
            </p:spPr>
          </p:pic>
          <p:pic>
            <p:nvPicPr>
              <p:cNvPr id="255026" name="Picture 50" descr="boomer-1199"/>
              <p:cNvPicPr>
                <a:picLocks noChangeAspect="1" noChangeArrowheads="1"/>
              </p:cNvPicPr>
              <p:nvPr/>
            </p:nvPicPr>
            <p:blipFill>
              <a:blip r:embed="rId14" cstate="print"/>
              <a:srcRect l="16779" t="21196" r="13914" b="11403"/>
              <a:stretch>
                <a:fillRect/>
              </a:stretch>
            </p:blipFill>
            <p:spPr bwMode="auto">
              <a:xfrm>
                <a:off x="4512" y="1296"/>
                <a:ext cx="912" cy="560"/>
              </a:xfrm>
              <a:prstGeom prst="rect">
                <a:avLst/>
              </a:prstGeom>
              <a:noFill/>
              <a:ln w="9525">
                <a:solidFill>
                  <a:schemeClr val="bg1"/>
                </a:solidFill>
                <a:miter lim="800000"/>
                <a:headEnd/>
                <a:tailEnd/>
              </a:ln>
            </p:spPr>
          </p:pic>
        </p:grpSp>
        <p:pic>
          <p:nvPicPr>
            <p:cNvPr id="255041" name="Picture 65"/>
            <p:cNvPicPr>
              <a:picLocks noChangeAspect="1" noChangeArrowheads="1"/>
            </p:cNvPicPr>
            <p:nvPr/>
          </p:nvPicPr>
          <p:blipFill>
            <a:blip r:embed="rId15" cstate="print"/>
            <a:srcRect/>
            <a:stretch>
              <a:fillRect/>
            </a:stretch>
          </p:blipFill>
          <p:spPr bwMode="auto">
            <a:xfrm>
              <a:off x="4464" y="2016"/>
              <a:ext cx="624" cy="468"/>
            </a:xfrm>
            <a:prstGeom prst="rect">
              <a:avLst/>
            </a:prstGeom>
            <a:noFill/>
            <a:ln w="9525">
              <a:solidFill>
                <a:schemeClr val="bg1"/>
              </a:solidFill>
              <a:miter lim="800000"/>
              <a:headEnd/>
              <a:tailEnd/>
            </a:ln>
            <a:effectLst/>
          </p:spPr>
        </p:pic>
        <p:pic>
          <p:nvPicPr>
            <p:cNvPr id="255042" name="Picture 66"/>
            <p:cNvPicPr>
              <a:picLocks noChangeAspect="1" noChangeArrowheads="1"/>
            </p:cNvPicPr>
            <p:nvPr/>
          </p:nvPicPr>
          <p:blipFill>
            <a:blip r:embed="rId16" cstate="print"/>
            <a:srcRect/>
            <a:stretch>
              <a:fillRect/>
            </a:stretch>
          </p:blipFill>
          <p:spPr bwMode="auto">
            <a:xfrm rot="-984514">
              <a:off x="4368" y="1536"/>
              <a:ext cx="654" cy="337"/>
            </a:xfrm>
            <a:prstGeom prst="rect">
              <a:avLst/>
            </a:prstGeom>
            <a:noFill/>
            <a:ln w="9525">
              <a:solidFill>
                <a:schemeClr val="bg1"/>
              </a:solidFill>
              <a:miter lim="800000"/>
              <a:headEnd/>
              <a:tailEnd/>
            </a:ln>
            <a:effectLst/>
          </p:spPr>
        </p:pic>
      </p:gr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a:t>Questions?</a:t>
            </a:r>
          </a:p>
        </p:txBody>
      </p:sp>
      <p:sp>
        <p:nvSpPr>
          <p:cNvPr id="272387" name="Rectangle 3"/>
          <p:cNvSpPr>
            <a:spLocks noGrp="1" noChangeArrowheads="1"/>
          </p:cNvSpPr>
          <p:nvPr>
            <p:ph idx="1"/>
          </p:nvPr>
        </p:nvSpPr>
        <p:spPr/>
        <p:txBody>
          <a:bodyPr/>
          <a:lstStyle/>
          <a:p>
            <a:pPr algn="ctr">
              <a:buFontTx/>
              <a:buNone/>
            </a:pPr>
            <a:endParaRPr lang="en-US" sz="3200" dirty="0"/>
          </a:p>
          <a:p>
            <a:pPr algn="ctr">
              <a:buFontTx/>
              <a:buNone/>
            </a:pPr>
            <a:endParaRPr lang="en-US" sz="3200" dirty="0"/>
          </a:p>
          <a:p>
            <a:pPr algn="ctr">
              <a:buFontTx/>
              <a:buNone/>
            </a:pPr>
            <a:r>
              <a:rPr lang="en-US" sz="3200" dirty="0"/>
              <a:t>http://www.cs.wpi.edu/~claypool</a:t>
            </a:r>
          </a:p>
          <a:p>
            <a:pPr algn="ctr">
              <a:buFontTx/>
              <a:buNone/>
            </a:pPr>
            <a:endParaRPr lang="en-US" sz="3200" dirty="0"/>
          </a:p>
          <a:p>
            <a:pPr algn="ctr">
              <a:buFontTx/>
              <a:buNone/>
            </a:pPr>
            <a:endParaRPr lang="en-US" sz="3200" dirty="0"/>
          </a:p>
          <a:p>
            <a:pPr algn="ctr">
              <a:buFontTx/>
              <a:buNone/>
            </a:pPr>
            <a:r>
              <a:rPr lang="en-US" sz="3200" dirty="0">
                <a:latin typeface="Courier New" pitchFamily="49" charset="0"/>
                <a:cs typeface="Courier New" pitchFamily="49" charset="0"/>
              </a:rPr>
              <a:t>claypool@cs.wpi.edu</a:t>
            </a:r>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Fire Escape!</a:t>
            </a:r>
            <a:endParaRPr lang="en-US" dirty="0"/>
          </a:p>
        </p:txBody>
      </p:sp>
      <p:sp>
        <p:nvSpPr>
          <p:cNvPr id="3" name="Content Placeholder 2"/>
          <p:cNvSpPr>
            <a:spLocks noGrp="1"/>
          </p:cNvSpPr>
          <p:nvPr>
            <p:ph idx="1"/>
          </p:nvPr>
        </p:nvSpPr>
        <p:spPr>
          <a:xfrm>
            <a:off x="685800" y="1600200"/>
            <a:ext cx="7772400" cy="4267200"/>
          </a:xfrm>
        </p:spPr>
        <p:txBody>
          <a:bodyPr/>
          <a:lstStyle/>
          <a:p>
            <a:r>
              <a:rPr lang="en-US" dirty="0" smtClean="0"/>
              <a:t>Need real data on how people evacuate</a:t>
            </a:r>
          </a:p>
          <a:p>
            <a:pPr lvl="1"/>
            <a:r>
              <a:rPr lang="en-US" dirty="0" smtClean="0"/>
              <a:t>Tough to gather safely and realistically</a:t>
            </a:r>
          </a:p>
          <a:p>
            <a:r>
              <a:rPr lang="en-US" dirty="0" smtClean="0">
                <a:solidFill>
                  <a:srgbClr val="009900"/>
                </a:solidFill>
              </a:rPr>
              <a:t>Goal: </a:t>
            </a:r>
            <a:r>
              <a:rPr lang="en-US" dirty="0" smtClean="0"/>
              <a:t>Build a multiplayer “game” to model!  </a:t>
            </a:r>
          </a:p>
          <a:p>
            <a:pPr>
              <a:lnSpc>
                <a:spcPct val="80000"/>
              </a:lnSpc>
            </a:pPr>
            <a:r>
              <a:rPr lang="en-US" dirty="0" smtClean="0">
                <a:solidFill>
                  <a:srgbClr val="009900"/>
                </a:solidFill>
              </a:rPr>
              <a:t>Methodology</a:t>
            </a:r>
            <a:r>
              <a:rPr lang="en-US" dirty="0" smtClean="0"/>
              <a:t>: </a:t>
            </a:r>
          </a:p>
          <a:p>
            <a:pPr lvl="1">
              <a:lnSpc>
                <a:spcPct val="80000"/>
              </a:lnSpc>
            </a:pPr>
            <a:r>
              <a:rPr lang="en-US" sz="2400" dirty="0" smtClean="0"/>
              <a:t>Build/mod multiplayer FPS </a:t>
            </a:r>
            <a:endParaRPr lang="en-US" sz="2400" dirty="0" smtClean="0"/>
          </a:p>
          <a:p>
            <a:pPr lvl="1">
              <a:lnSpc>
                <a:spcPct val="80000"/>
              </a:lnSpc>
            </a:pPr>
            <a:r>
              <a:rPr lang="en-US" sz="2400" dirty="0" smtClean="0"/>
              <a:t>Design levels maps</a:t>
            </a:r>
            <a:endParaRPr lang="en-US" sz="2400" dirty="0" smtClean="0"/>
          </a:p>
          <a:p>
            <a:pPr lvl="1">
              <a:lnSpc>
                <a:spcPct val="80000"/>
              </a:lnSpc>
            </a:pPr>
            <a:r>
              <a:rPr lang="en-US" sz="2400" dirty="0" smtClean="0"/>
              <a:t>Run </a:t>
            </a:r>
            <a:r>
              <a:rPr lang="en-US" sz="2400" dirty="0" smtClean="0"/>
              <a:t>user </a:t>
            </a:r>
            <a:r>
              <a:rPr lang="en-US" sz="2400" dirty="0" smtClean="0"/>
              <a:t>studies (play game!)</a:t>
            </a:r>
            <a:endParaRPr lang="en-US" sz="2400" dirty="0" smtClean="0"/>
          </a:p>
          <a:p>
            <a:pPr lvl="1">
              <a:lnSpc>
                <a:spcPct val="80000"/>
              </a:lnSpc>
            </a:pPr>
            <a:r>
              <a:rPr lang="en-US" sz="2400" dirty="0" smtClean="0"/>
              <a:t>Analyze </a:t>
            </a:r>
            <a:r>
              <a:rPr lang="en-US" sz="2400" dirty="0" smtClean="0"/>
              <a:t>data</a:t>
            </a:r>
          </a:p>
          <a:p>
            <a:pPr>
              <a:lnSpc>
                <a:spcPct val="80000"/>
              </a:lnSpc>
            </a:pPr>
            <a:r>
              <a:rPr lang="en-US" dirty="0" smtClean="0">
                <a:solidFill>
                  <a:srgbClr val="009900"/>
                </a:solidFill>
              </a:rPr>
              <a:t>Students</a:t>
            </a:r>
            <a:r>
              <a:rPr lang="en-US" dirty="0" smtClean="0"/>
              <a:t>: </a:t>
            </a:r>
          </a:p>
          <a:p>
            <a:pPr lvl="1">
              <a:lnSpc>
                <a:spcPct val="80000"/>
              </a:lnSpc>
            </a:pPr>
            <a:r>
              <a:rPr lang="en-US" sz="2400" dirty="0" smtClean="0"/>
              <a:t>2+ </a:t>
            </a:r>
            <a:r>
              <a:rPr lang="en-US" sz="2400" dirty="0" smtClean="0"/>
              <a:t>tech</a:t>
            </a:r>
          </a:p>
          <a:p>
            <a:pPr lvl="1">
              <a:lnSpc>
                <a:spcPct val="80000"/>
              </a:lnSpc>
            </a:pPr>
            <a:r>
              <a:rPr lang="en-US" sz="2400" dirty="0" smtClean="0"/>
              <a:t>1+ </a:t>
            </a:r>
            <a:r>
              <a:rPr lang="en-US" sz="2400" dirty="0" smtClean="0"/>
              <a:t>art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MQP Projects</a:t>
            </a:r>
            <a:endParaRPr lang="en-US" dirty="0"/>
          </a:p>
        </p:txBody>
      </p:sp>
      <p:sp>
        <p:nvSpPr>
          <p:cNvPr id="5" name="Slide Number Placeholder 4"/>
          <p:cNvSpPr>
            <a:spLocks noGrp="1"/>
          </p:cNvSpPr>
          <p:nvPr>
            <p:ph type="sldNum" sz="quarter" idx="12"/>
          </p:nvPr>
        </p:nvSpPr>
        <p:spPr/>
        <p:txBody>
          <a:bodyPr/>
          <a:lstStyle/>
          <a:p>
            <a:fld id="{E3929AB0-B2D1-428A-8A95-8806D0312871}" type="slidenum">
              <a:rPr lang="en-US" smtClean="0"/>
              <a:pPr/>
              <a:t>2</a:t>
            </a:fld>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5715000" y="3276600"/>
            <a:ext cx="2857500" cy="3048000"/>
          </a:xfrm>
          <a:prstGeom prst="rect">
            <a:avLst/>
          </a:prstGeom>
          <a:noFill/>
          <a:ln w="9525">
            <a:noFill/>
            <a:miter lim="800000"/>
            <a:headEnd/>
            <a:tailEnd/>
          </a:ln>
        </p:spPr>
      </p:pic>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t>Em</a:t>
            </a:r>
            <a:r>
              <a:rPr lang="en-US" dirty="0" smtClean="0">
                <a:solidFill>
                  <a:srgbClr val="FF0000"/>
                </a:solidFill>
              </a:rPr>
              <a:t>power</a:t>
            </a:r>
            <a:r>
              <a:rPr lang="en-US" dirty="0" smtClean="0"/>
              <a:t>ment</a:t>
            </a:r>
            <a:endParaRPr lang="en-US" dirty="0"/>
          </a:p>
        </p:txBody>
      </p:sp>
      <p:sp>
        <p:nvSpPr>
          <p:cNvPr id="3" name="Content Placeholder 2"/>
          <p:cNvSpPr>
            <a:spLocks noGrp="1"/>
          </p:cNvSpPr>
          <p:nvPr>
            <p:ph idx="1"/>
          </p:nvPr>
        </p:nvSpPr>
        <p:spPr>
          <a:xfrm>
            <a:off x="609600" y="1219200"/>
            <a:ext cx="8382000" cy="4267200"/>
          </a:xfrm>
        </p:spPr>
        <p:txBody>
          <a:bodyPr/>
          <a:lstStyle/>
          <a:p>
            <a:r>
              <a:rPr lang="en-US" sz="2400" dirty="0" smtClean="0"/>
              <a:t>Help inform about energy decisions (and environment)</a:t>
            </a:r>
          </a:p>
          <a:p>
            <a:r>
              <a:rPr lang="en-US" sz="2400" i="1" dirty="0" smtClean="0"/>
              <a:t>Physical, tactile</a:t>
            </a:r>
            <a:r>
              <a:rPr lang="en-US" sz="2400" dirty="0" smtClean="0"/>
              <a:t> game (arena game, in a gym) and </a:t>
            </a:r>
            <a:r>
              <a:rPr lang="en-US" sz="2400" i="1" dirty="0" smtClean="0"/>
              <a:t>online computer game </a:t>
            </a:r>
            <a:r>
              <a:rPr lang="en-US" sz="2400" dirty="0" smtClean="0"/>
              <a:t>(MMO)</a:t>
            </a:r>
          </a:p>
          <a:p>
            <a:r>
              <a:rPr lang="en-US" sz="2400" dirty="0" smtClean="0">
                <a:solidFill>
                  <a:srgbClr val="009900"/>
                </a:solidFill>
              </a:rPr>
              <a:t>Approach</a:t>
            </a:r>
            <a:r>
              <a:rPr lang="en-US" sz="2400" dirty="0" smtClean="0"/>
              <a:t>: Develop social playable by all (</a:t>
            </a:r>
            <a:r>
              <a:rPr lang="en-US" sz="2400" dirty="0" err="1" smtClean="0"/>
              <a:t>Facebook</a:t>
            </a:r>
            <a:r>
              <a:rPr lang="en-US" sz="2400" dirty="0" smtClean="0"/>
              <a:t>!), linked to and from  physical game</a:t>
            </a:r>
          </a:p>
          <a:p>
            <a:r>
              <a:rPr lang="en-US" sz="2400" dirty="0" smtClean="0">
                <a:solidFill>
                  <a:srgbClr val="009900"/>
                </a:solidFill>
              </a:rPr>
              <a:t>Methodology</a:t>
            </a:r>
            <a:r>
              <a:rPr lang="en-US" sz="2400" dirty="0" smtClean="0"/>
              <a:t>:</a:t>
            </a:r>
          </a:p>
          <a:p>
            <a:pPr lvl="1"/>
            <a:r>
              <a:rPr lang="en-US" sz="2400" dirty="0" smtClean="0"/>
              <a:t>Design, build, test</a:t>
            </a:r>
          </a:p>
          <a:p>
            <a:pPr lvl="1"/>
            <a:r>
              <a:rPr lang="en-US" sz="2400" dirty="0" smtClean="0"/>
              <a:t>Deploy</a:t>
            </a:r>
            <a:endParaRPr lang="en-US" dirty="0" smtClean="0"/>
          </a:p>
          <a:p>
            <a:r>
              <a:rPr lang="en-US" sz="2400" dirty="0" smtClean="0">
                <a:solidFill>
                  <a:srgbClr val="009900"/>
                </a:solidFill>
              </a:rPr>
              <a:t>Students</a:t>
            </a:r>
            <a:r>
              <a:rPr lang="en-US" sz="2400" dirty="0" smtClean="0"/>
              <a:t>:</a:t>
            </a:r>
          </a:p>
          <a:p>
            <a:pPr lvl="1"/>
            <a:r>
              <a:rPr lang="en-US" sz="2400" dirty="0" smtClean="0"/>
              <a:t>1-3 Tech</a:t>
            </a:r>
          </a:p>
          <a:p>
            <a:pPr lvl="1"/>
            <a:r>
              <a:rPr lang="en-US" sz="2400" dirty="0" smtClean="0"/>
              <a:t>1-3 Art</a:t>
            </a:r>
            <a:endParaRPr lang="en-US" sz="2400" dirty="0"/>
          </a:p>
        </p:txBody>
      </p:sp>
      <p:sp>
        <p:nvSpPr>
          <p:cNvPr id="4" name="Footer Placeholder 3"/>
          <p:cNvSpPr>
            <a:spLocks noGrp="1"/>
          </p:cNvSpPr>
          <p:nvPr>
            <p:ph type="ftr" sz="quarter" idx="11"/>
          </p:nvPr>
        </p:nvSpPr>
        <p:spPr/>
        <p:txBody>
          <a:bodyPr/>
          <a:lstStyle/>
          <a:p>
            <a:r>
              <a:rPr lang="en-US" dirty="0" smtClean="0"/>
              <a:t>MQP Projects</a:t>
            </a:r>
            <a:endParaRPr lang="en-US" dirty="0"/>
          </a:p>
        </p:txBody>
      </p:sp>
      <p:sp>
        <p:nvSpPr>
          <p:cNvPr id="5" name="Slide Number Placeholder 4"/>
          <p:cNvSpPr>
            <a:spLocks noGrp="1"/>
          </p:cNvSpPr>
          <p:nvPr>
            <p:ph type="sldNum" sz="quarter" idx="12"/>
          </p:nvPr>
        </p:nvSpPr>
        <p:spPr/>
        <p:txBody>
          <a:bodyPr/>
          <a:lstStyle/>
          <a:p>
            <a:fld id="{E3929AB0-B2D1-428A-8A95-8806D0312871}" type="slidenum">
              <a:rPr lang="en-US" smtClean="0"/>
              <a:pPr/>
              <a:t>3</a:t>
            </a:fld>
            <a:endParaRPr lang="en-US"/>
          </a:p>
        </p:txBody>
      </p:sp>
      <p:sp>
        <p:nvSpPr>
          <p:cNvPr id="6" name="TextBox 5"/>
          <p:cNvSpPr txBox="1"/>
          <p:nvPr/>
        </p:nvSpPr>
        <p:spPr>
          <a:xfrm>
            <a:off x="5334000" y="3733800"/>
            <a:ext cx="3225563" cy="461665"/>
          </a:xfrm>
          <a:prstGeom prst="rect">
            <a:avLst/>
          </a:prstGeom>
          <a:noFill/>
        </p:spPr>
        <p:txBody>
          <a:bodyPr wrap="none" rtlCol="0">
            <a:spAutoFit/>
          </a:bodyPr>
          <a:lstStyle/>
          <a:p>
            <a:r>
              <a:rPr lang="en-US" sz="2400" dirty="0" smtClean="0">
                <a:latin typeface="+mj-lt"/>
              </a:rPr>
              <a:t>(With Prof Moriarty)</a:t>
            </a:r>
            <a:endParaRPr lang="en-US" sz="2400"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6019800" y="4514850"/>
            <a:ext cx="3124200" cy="23431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276600" y="4648200"/>
            <a:ext cx="2562504" cy="2209800"/>
          </a:xfrm>
          <a:prstGeom prst="rect">
            <a:avLst/>
          </a:prstGeom>
          <a:noFill/>
          <a:ln w="9525">
            <a:noFill/>
            <a:miter lim="800000"/>
            <a:headEnd/>
            <a:tailEnd/>
          </a:ln>
        </p:spPr>
      </p:pic>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dirty="0" err="1"/>
              <a:t>Gameplay</a:t>
            </a:r>
            <a:r>
              <a:rPr lang="en-US" dirty="0"/>
              <a:t> Programming on a </a:t>
            </a:r>
            <a:r>
              <a:rPr lang="en-US" dirty="0" err="1" smtClean="0"/>
              <a:t>Wii</a:t>
            </a:r>
            <a:r>
              <a:rPr lang="en-US" dirty="0" smtClean="0"/>
              <a:t>/DS</a:t>
            </a:r>
            <a:endParaRPr lang="en-US" dirty="0"/>
          </a:p>
        </p:txBody>
      </p:sp>
      <p:sp>
        <p:nvSpPr>
          <p:cNvPr id="288771" name="Rectangle 3"/>
          <p:cNvSpPr>
            <a:spLocks noGrp="1" noChangeArrowheads="1"/>
          </p:cNvSpPr>
          <p:nvPr>
            <p:ph idx="1"/>
          </p:nvPr>
        </p:nvSpPr>
        <p:spPr/>
        <p:txBody>
          <a:bodyPr/>
          <a:lstStyle/>
          <a:p>
            <a:r>
              <a:rPr lang="en-US" dirty="0">
                <a:solidFill>
                  <a:srgbClr val="FF0000"/>
                </a:solidFill>
              </a:rPr>
              <a:t>Sponsor</a:t>
            </a:r>
            <a:r>
              <a:rPr lang="en-US" dirty="0"/>
              <a:t>: </a:t>
            </a:r>
            <a:r>
              <a:rPr lang="en-US" dirty="0" err="1"/>
              <a:t>ImaginEngine</a:t>
            </a:r>
            <a:endParaRPr lang="en-US" dirty="0"/>
          </a:p>
          <a:p>
            <a:r>
              <a:rPr lang="en-US" dirty="0"/>
              <a:t>Integrate into a project as </a:t>
            </a:r>
            <a:r>
              <a:rPr lang="en-US" dirty="0" err="1"/>
              <a:t>gameplay</a:t>
            </a:r>
            <a:r>
              <a:rPr lang="en-US" dirty="0"/>
              <a:t> programmers</a:t>
            </a:r>
          </a:p>
          <a:p>
            <a:pPr lvl="1"/>
            <a:r>
              <a:rPr lang="en-US" dirty="0"/>
              <a:t>As regular members of </a:t>
            </a:r>
            <a:r>
              <a:rPr lang="en-US" dirty="0" smtClean="0"/>
              <a:t>a team!</a:t>
            </a:r>
            <a:endParaRPr lang="en-US" dirty="0"/>
          </a:p>
          <a:p>
            <a:r>
              <a:rPr lang="en-US" dirty="0"/>
              <a:t>Work on </a:t>
            </a:r>
            <a:r>
              <a:rPr lang="en-US" dirty="0" smtClean="0"/>
              <a:t>upcoming Nintendo </a:t>
            </a:r>
            <a:r>
              <a:rPr lang="en-US" dirty="0" err="1" smtClean="0"/>
              <a:t>Wii</a:t>
            </a:r>
            <a:r>
              <a:rPr lang="en-US" dirty="0" smtClean="0"/>
              <a:t>/DS </a:t>
            </a:r>
            <a:r>
              <a:rPr lang="en-US" dirty="0"/>
              <a:t>title</a:t>
            </a:r>
          </a:p>
          <a:p>
            <a:r>
              <a:rPr lang="en-US" dirty="0"/>
              <a:t>Learn game engine technology</a:t>
            </a:r>
          </a:p>
          <a:p>
            <a:r>
              <a:rPr lang="en-US" dirty="0"/>
              <a:t>Provide time estimates for assigned tasks</a:t>
            </a:r>
          </a:p>
          <a:p>
            <a:r>
              <a:rPr lang="en-US" dirty="0"/>
              <a:t>Provide creative </a:t>
            </a:r>
            <a:r>
              <a:rPr lang="en-US" dirty="0" smtClean="0"/>
              <a:t>input</a:t>
            </a:r>
          </a:p>
          <a:p>
            <a:r>
              <a:rPr lang="en-US" dirty="0" smtClean="0"/>
              <a:t>Possible summer internship</a:t>
            </a:r>
            <a:endParaRPr lang="en-US" dirty="0"/>
          </a:p>
        </p:txBody>
      </p:sp>
      <p:pic>
        <p:nvPicPr>
          <p:cNvPr id="288772" name="Picture 4"/>
          <p:cNvPicPr>
            <a:picLocks noChangeAspect="1" noChangeArrowheads="1"/>
          </p:cNvPicPr>
          <p:nvPr/>
        </p:nvPicPr>
        <p:blipFill>
          <a:blip r:embed="rId3" cstate="print"/>
          <a:srcRect/>
          <a:stretch>
            <a:fillRect/>
          </a:stretch>
        </p:blipFill>
        <p:spPr bwMode="auto">
          <a:xfrm>
            <a:off x="6781800" y="1905000"/>
            <a:ext cx="1428750" cy="381000"/>
          </a:xfrm>
          <a:prstGeom prst="rect">
            <a:avLst/>
          </a:prstGeom>
          <a:noFill/>
          <a:ln w="9525">
            <a:noFill/>
            <a:miter lim="800000"/>
            <a:headEnd/>
            <a:tailEnd/>
          </a:ln>
          <a:effectLst/>
        </p:spPr>
      </p:pic>
      <p:sp>
        <p:nvSpPr>
          <p:cNvPr id="5"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6"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4</a:t>
            </a:fld>
            <a:endParaRPr lang="en-US" dirty="0"/>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62000" y="304800"/>
            <a:ext cx="7772400" cy="1143000"/>
          </a:xfrm>
        </p:spPr>
        <p:txBody>
          <a:bodyPr/>
          <a:lstStyle/>
          <a:p>
            <a:r>
              <a:rPr lang="en-US" sz="4000" dirty="0"/>
              <a:t>Latency and Games</a:t>
            </a:r>
          </a:p>
        </p:txBody>
      </p:sp>
      <p:sp>
        <p:nvSpPr>
          <p:cNvPr id="284675" name="Rectangle 3"/>
          <p:cNvSpPr>
            <a:spLocks noGrp="1" noChangeArrowheads="1"/>
          </p:cNvSpPr>
          <p:nvPr>
            <p:ph idx="1"/>
          </p:nvPr>
        </p:nvSpPr>
        <p:spPr>
          <a:xfrm>
            <a:off x="685800" y="1371600"/>
            <a:ext cx="7772400" cy="4267200"/>
          </a:xfrm>
        </p:spPr>
        <p:txBody>
          <a:bodyPr/>
          <a:lstStyle/>
          <a:p>
            <a:pPr>
              <a:lnSpc>
                <a:spcPct val="80000"/>
              </a:lnSpc>
            </a:pPr>
            <a:r>
              <a:rPr lang="en-US" dirty="0"/>
              <a:t>Latency determines how players experience online </a:t>
            </a:r>
            <a:r>
              <a:rPr lang="en-US" dirty="0" err="1"/>
              <a:t>gameplay</a:t>
            </a:r>
            <a:endParaRPr lang="en-US" dirty="0"/>
          </a:p>
          <a:p>
            <a:pPr>
              <a:lnSpc>
                <a:spcPct val="80000"/>
              </a:lnSpc>
            </a:pPr>
            <a:r>
              <a:rPr lang="en-US" i="1" dirty="0"/>
              <a:t>Latency compensation</a:t>
            </a:r>
            <a:r>
              <a:rPr lang="en-US" dirty="0"/>
              <a:t> techniques to mitigate latency </a:t>
            </a:r>
            <a:r>
              <a:rPr lang="en-US" dirty="0">
                <a:sym typeface="Wingdings" pitchFamily="2" charset="2"/>
              </a:rPr>
              <a:t> how effective?</a:t>
            </a:r>
            <a:endParaRPr lang="en-US" dirty="0"/>
          </a:p>
          <a:p>
            <a:pPr>
              <a:lnSpc>
                <a:spcPct val="80000"/>
              </a:lnSpc>
            </a:pPr>
            <a:r>
              <a:rPr lang="en-US" dirty="0">
                <a:solidFill>
                  <a:srgbClr val="009900"/>
                </a:solidFill>
              </a:rPr>
              <a:t>Goal</a:t>
            </a:r>
            <a:r>
              <a:rPr lang="en-US" dirty="0"/>
              <a:t>: Test effects of latency on </a:t>
            </a:r>
            <a:r>
              <a:rPr lang="en-US" dirty="0" err="1"/>
              <a:t>gameplay</a:t>
            </a:r>
            <a:endParaRPr lang="en-US" dirty="0"/>
          </a:p>
          <a:p>
            <a:pPr>
              <a:lnSpc>
                <a:spcPct val="80000"/>
              </a:lnSpc>
            </a:pPr>
            <a:r>
              <a:rPr lang="en-US" dirty="0">
                <a:solidFill>
                  <a:srgbClr val="009900"/>
                </a:solidFill>
              </a:rPr>
              <a:t>Methodology</a:t>
            </a:r>
            <a:r>
              <a:rPr lang="en-US" dirty="0"/>
              <a:t>: </a:t>
            </a:r>
          </a:p>
          <a:p>
            <a:pPr lvl="1">
              <a:lnSpc>
                <a:spcPct val="80000"/>
              </a:lnSpc>
            </a:pPr>
            <a:r>
              <a:rPr lang="en-US" sz="2000" dirty="0"/>
              <a:t>build/mod game</a:t>
            </a:r>
          </a:p>
          <a:p>
            <a:pPr lvl="1">
              <a:lnSpc>
                <a:spcPct val="80000"/>
              </a:lnSpc>
            </a:pPr>
            <a:r>
              <a:rPr lang="en-US" sz="2000" dirty="0"/>
              <a:t>design game maps</a:t>
            </a:r>
          </a:p>
          <a:p>
            <a:pPr lvl="1">
              <a:lnSpc>
                <a:spcPct val="80000"/>
              </a:lnSpc>
            </a:pPr>
            <a:r>
              <a:rPr lang="en-US" sz="2000" dirty="0"/>
              <a:t>run user studies</a:t>
            </a:r>
          </a:p>
          <a:p>
            <a:pPr lvl="1">
              <a:lnSpc>
                <a:spcPct val="80000"/>
              </a:lnSpc>
            </a:pPr>
            <a:r>
              <a:rPr lang="en-US" sz="2000" dirty="0"/>
              <a:t>analyze data</a:t>
            </a:r>
          </a:p>
          <a:p>
            <a:pPr>
              <a:lnSpc>
                <a:spcPct val="80000"/>
              </a:lnSpc>
            </a:pPr>
            <a:r>
              <a:rPr lang="en-US" dirty="0">
                <a:solidFill>
                  <a:srgbClr val="009900"/>
                </a:solidFill>
              </a:rPr>
              <a:t>Students</a:t>
            </a:r>
            <a:r>
              <a:rPr lang="en-US" dirty="0"/>
              <a:t>: </a:t>
            </a:r>
          </a:p>
          <a:p>
            <a:pPr lvl="1">
              <a:lnSpc>
                <a:spcPct val="80000"/>
              </a:lnSpc>
            </a:pPr>
            <a:r>
              <a:rPr lang="en-US" sz="2000" dirty="0"/>
              <a:t>2-3 tech</a:t>
            </a:r>
          </a:p>
          <a:p>
            <a:pPr lvl="1">
              <a:lnSpc>
                <a:spcPct val="80000"/>
              </a:lnSpc>
            </a:pPr>
            <a:r>
              <a:rPr lang="en-US" sz="2000" dirty="0"/>
              <a:t>0-1 art</a:t>
            </a:r>
          </a:p>
        </p:txBody>
      </p:sp>
      <p:pic>
        <p:nvPicPr>
          <p:cNvPr id="284676" name="Picture 4"/>
          <p:cNvPicPr>
            <a:picLocks noChangeAspect="1" noChangeArrowheads="1"/>
          </p:cNvPicPr>
          <p:nvPr/>
        </p:nvPicPr>
        <p:blipFill>
          <a:blip r:embed="rId2" cstate="print"/>
          <a:srcRect/>
          <a:stretch>
            <a:fillRect/>
          </a:stretch>
        </p:blipFill>
        <p:spPr bwMode="auto">
          <a:xfrm>
            <a:off x="4572000" y="3429000"/>
            <a:ext cx="3825302" cy="2667000"/>
          </a:xfrm>
          <a:prstGeom prst="rect">
            <a:avLst/>
          </a:prstGeom>
          <a:noFill/>
          <a:ln w="9525">
            <a:noFill/>
            <a:miter lim="800000"/>
            <a:headEnd/>
            <a:tailEnd/>
          </a:ln>
          <a:effectLst/>
        </p:spPr>
      </p:pic>
      <p:sp>
        <p:nvSpPr>
          <p:cNvPr id="5"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6"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5</a:t>
            </a:fld>
            <a:endParaRPr lang="en-US" dirty="0"/>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09600" y="228600"/>
            <a:ext cx="8305800" cy="1143000"/>
          </a:xfrm>
        </p:spPr>
        <p:txBody>
          <a:bodyPr/>
          <a:lstStyle/>
          <a:p>
            <a:r>
              <a:rPr lang="en-US" dirty="0"/>
              <a:t>Effects of Display Settings on Games</a:t>
            </a:r>
          </a:p>
        </p:txBody>
      </p:sp>
      <p:sp>
        <p:nvSpPr>
          <p:cNvPr id="285699" name="Rectangle 3"/>
          <p:cNvSpPr>
            <a:spLocks noGrp="1" noChangeArrowheads="1"/>
          </p:cNvSpPr>
          <p:nvPr>
            <p:ph idx="1"/>
          </p:nvPr>
        </p:nvSpPr>
        <p:spPr>
          <a:xfrm>
            <a:off x="609600" y="1447800"/>
            <a:ext cx="7772400" cy="4267200"/>
          </a:xfrm>
        </p:spPr>
        <p:txBody>
          <a:bodyPr/>
          <a:lstStyle/>
          <a:p>
            <a:pPr>
              <a:lnSpc>
                <a:spcPct val="80000"/>
              </a:lnSpc>
            </a:pPr>
            <a:r>
              <a:rPr lang="en-US" sz="2400" dirty="0"/>
              <a:t>Computer games have many display options</a:t>
            </a:r>
          </a:p>
          <a:p>
            <a:pPr lvl="1">
              <a:lnSpc>
                <a:spcPct val="80000"/>
              </a:lnSpc>
            </a:pPr>
            <a:r>
              <a:rPr lang="en-US" sz="2000" dirty="0"/>
              <a:t>Size, Resolution, Frame rate, Shadows, Textures …</a:t>
            </a:r>
          </a:p>
          <a:p>
            <a:pPr>
              <a:lnSpc>
                <a:spcPct val="80000"/>
              </a:lnSpc>
            </a:pPr>
            <a:r>
              <a:rPr lang="en-US" sz="2400" dirty="0"/>
              <a:t>Better quality displays may look better, but do they make you </a:t>
            </a:r>
            <a:r>
              <a:rPr lang="en-US" sz="2400" i="1" dirty="0"/>
              <a:t>play</a:t>
            </a:r>
            <a:r>
              <a:rPr lang="en-US" sz="2400" dirty="0"/>
              <a:t> </a:t>
            </a:r>
            <a:r>
              <a:rPr lang="en-US" sz="2400" dirty="0">
                <a:solidFill>
                  <a:srgbClr val="009900"/>
                </a:solidFill>
              </a:rPr>
              <a:t>better</a:t>
            </a:r>
            <a:r>
              <a:rPr lang="en-US" sz="2400" dirty="0"/>
              <a:t>?</a:t>
            </a:r>
          </a:p>
          <a:p>
            <a:pPr lvl="1">
              <a:lnSpc>
                <a:spcPct val="80000"/>
              </a:lnSpc>
            </a:pPr>
            <a:r>
              <a:rPr lang="en-US" sz="2000" dirty="0"/>
              <a:t>Established </a:t>
            </a:r>
            <a:r>
              <a:rPr lang="en-US" sz="2000" i="1" dirty="0"/>
              <a:t>Frame rate</a:t>
            </a:r>
            <a:r>
              <a:rPr lang="en-US" sz="2000" dirty="0"/>
              <a:t> matters lots, </a:t>
            </a:r>
            <a:r>
              <a:rPr lang="en-US" sz="2000" i="1" dirty="0"/>
              <a:t>Resolution</a:t>
            </a:r>
            <a:r>
              <a:rPr lang="en-US" sz="2000" dirty="0"/>
              <a:t> </a:t>
            </a:r>
            <a:r>
              <a:rPr lang="en-US" sz="2000" dirty="0" smtClean="0"/>
              <a:t> less</a:t>
            </a:r>
            <a:endParaRPr lang="en-US" sz="2000" dirty="0"/>
          </a:p>
          <a:p>
            <a:pPr>
              <a:lnSpc>
                <a:spcPct val="80000"/>
              </a:lnSpc>
            </a:pPr>
            <a:r>
              <a:rPr lang="en-US" sz="2400" dirty="0">
                <a:solidFill>
                  <a:srgbClr val="009900"/>
                </a:solidFill>
              </a:rPr>
              <a:t>Goal</a:t>
            </a:r>
            <a:r>
              <a:rPr lang="en-US" sz="2400" dirty="0"/>
              <a:t>: Effect of Frame Rate/Resolution on lower </a:t>
            </a:r>
            <a:r>
              <a:rPr lang="en-US" sz="2400" dirty="0" err="1"/>
              <a:t>gamplay</a:t>
            </a:r>
            <a:endParaRPr lang="en-US" sz="2400" dirty="0"/>
          </a:p>
          <a:p>
            <a:pPr lvl="1">
              <a:lnSpc>
                <a:spcPct val="80000"/>
              </a:lnSpc>
            </a:pPr>
            <a:r>
              <a:rPr lang="en-US" sz="2000" dirty="0"/>
              <a:t>Ex: fundamental user interactions</a:t>
            </a:r>
          </a:p>
          <a:p>
            <a:pPr>
              <a:lnSpc>
                <a:spcPct val="80000"/>
              </a:lnSpc>
            </a:pPr>
            <a:r>
              <a:rPr lang="en-US" sz="2400" dirty="0">
                <a:solidFill>
                  <a:srgbClr val="009900"/>
                </a:solidFill>
              </a:rPr>
              <a:t>Methodology</a:t>
            </a:r>
            <a:r>
              <a:rPr lang="en-US" sz="2400" dirty="0"/>
              <a:t>: </a:t>
            </a:r>
          </a:p>
          <a:p>
            <a:pPr lvl="1">
              <a:lnSpc>
                <a:spcPct val="80000"/>
              </a:lnSpc>
            </a:pPr>
            <a:r>
              <a:rPr lang="en-US" sz="2000" dirty="0"/>
              <a:t>build/mod game based on low-level actions</a:t>
            </a:r>
          </a:p>
          <a:p>
            <a:pPr lvl="1">
              <a:lnSpc>
                <a:spcPct val="80000"/>
              </a:lnSpc>
            </a:pPr>
            <a:r>
              <a:rPr lang="en-US" sz="2000" dirty="0"/>
              <a:t>design game maps</a:t>
            </a:r>
          </a:p>
          <a:p>
            <a:pPr lvl="1">
              <a:lnSpc>
                <a:spcPct val="80000"/>
              </a:lnSpc>
            </a:pPr>
            <a:r>
              <a:rPr lang="en-US" sz="2000" dirty="0"/>
              <a:t>run user studies</a:t>
            </a:r>
          </a:p>
          <a:p>
            <a:pPr lvl="1">
              <a:lnSpc>
                <a:spcPct val="80000"/>
              </a:lnSpc>
            </a:pPr>
            <a:r>
              <a:rPr lang="en-US" sz="2000" dirty="0"/>
              <a:t>analyze data</a:t>
            </a:r>
          </a:p>
          <a:p>
            <a:pPr>
              <a:lnSpc>
                <a:spcPct val="80000"/>
              </a:lnSpc>
            </a:pPr>
            <a:r>
              <a:rPr lang="en-US" sz="2400" dirty="0">
                <a:solidFill>
                  <a:srgbClr val="009900"/>
                </a:solidFill>
              </a:rPr>
              <a:t>Students</a:t>
            </a:r>
            <a:r>
              <a:rPr lang="en-US" sz="2400" dirty="0"/>
              <a:t>: </a:t>
            </a:r>
          </a:p>
          <a:p>
            <a:pPr lvl="1">
              <a:lnSpc>
                <a:spcPct val="80000"/>
              </a:lnSpc>
            </a:pPr>
            <a:r>
              <a:rPr lang="en-US" sz="2000" dirty="0"/>
              <a:t>2-3 tech</a:t>
            </a:r>
          </a:p>
          <a:p>
            <a:pPr lvl="1">
              <a:lnSpc>
                <a:spcPct val="80000"/>
              </a:lnSpc>
            </a:pPr>
            <a:r>
              <a:rPr lang="en-US" sz="2000" dirty="0"/>
              <a:t>0-1 art</a:t>
            </a:r>
          </a:p>
        </p:txBody>
      </p:sp>
      <p:pic>
        <p:nvPicPr>
          <p:cNvPr id="7170" name="Picture 2"/>
          <p:cNvPicPr>
            <a:picLocks noChangeAspect="1" noChangeArrowheads="1"/>
          </p:cNvPicPr>
          <p:nvPr/>
        </p:nvPicPr>
        <p:blipFill>
          <a:blip r:embed="rId2" cstate="print"/>
          <a:srcRect/>
          <a:stretch>
            <a:fillRect/>
          </a:stretch>
        </p:blipFill>
        <p:spPr bwMode="auto">
          <a:xfrm>
            <a:off x="6400800" y="4797552"/>
            <a:ext cx="2743200" cy="206044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724400" y="5257800"/>
            <a:ext cx="1420296" cy="1066800"/>
          </a:xfrm>
          <a:prstGeom prst="rect">
            <a:avLst/>
          </a:prstGeom>
          <a:noFill/>
          <a:ln w="9525">
            <a:noFill/>
            <a:miter lim="800000"/>
            <a:headEnd/>
            <a:tailEnd/>
          </a:ln>
        </p:spPr>
      </p:pic>
      <p:sp>
        <p:nvSpPr>
          <p:cNvPr id="6"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7"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6</a:t>
            </a:fld>
            <a:endParaRPr lang="en-US" dirty="0"/>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Better Game Server Selection</a:t>
            </a:r>
          </a:p>
        </p:txBody>
      </p:sp>
      <p:sp>
        <p:nvSpPr>
          <p:cNvPr id="286723" name="Rectangle 3"/>
          <p:cNvSpPr>
            <a:spLocks noGrp="1" noChangeArrowheads="1"/>
          </p:cNvSpPr>
          <p:nvPr>
            <p:ph type="body" idx="1"/>
          </p:nvPr>
        </p:nvSpPr>
        <p:spPr>
          <a:xfrm>
            <a:off x="685800" y="1676400"/>
            <a:ext cx="7772400" cy="4267200"/>
          </a:xfrm>
        </p:spPr>
        <p:txBody>
          <a:bodyPr/>
          <a:lstStyle/>
          <a:p>
            <a:pPr>
              <a:lnSpc>
                <a:spcPct val="80000"/>
              </a:lnSpc>
            </a:pPr>
            <a:r>
              <a:rPr lang="en-US" sz="2400" dirty="0"/>
              <a:t>Choosing a “</a:t>
            </a:r>
            <a:r>
              <a:rPr lang="en-US" sz="2400" dirty="0">
                <a:solidFill>
                  <a:srgbClr val="FF0000"/>
                </a:solidFill>
              </a:rPr>
              <a:t>good</a:t>
            </a:r>
            <a:r>
              <a:rPr lang="en-US" sz="2400" dirty="0"/>
              <a:t>” server is critical for multiplayer games, but how do you define “</a:t>
            </a:r>
            <a:r>
              <a:rPr lang="en-US" sz="2400" dirty="0">
                <a:solidFill>
                  <a:srgbClr val="FF0000"/>
                </a:solidFill>
              </a:rPr>
              <a:t>good</a:t>
            </a:r>
            <a:r>
              <a:rPr lang="en-US" sz="2400" dirty="0"/>
              <a:t>”?</a:t>
            </a:r>
          </a:p>
          <a:p>
            <a:pPr lvl="1">
              <a:lnSpc>
                <a:spcPct val="80000"/>
              </a:lnSpc>
            </a:pPr>
            <a:r>
              <a:rPr lang="en-US" sz="2000" dirty="0"/>
              <a:t>Lowest </a:t>
            </a:r>
            <a:r>
              <a:rPr lang="en-US" sz="2000" dirty="0">
                <a:solidFill>
                  <a:srgbClr val="009900"/>
                </a:solidFill>
              </a:rPr>
              <a:t>ping</a:t>
            </a:r>
            <a:r>
              <a:rPr lang="en-US" sz="2000" dirty="0">
                <a:solidFill>
                  <a:schemeClr val="tx1"/>
                </a:solidFill>
              </a:rPr>
              <a:t>? Should use </a:t>
            </a:r>
            <a:r>
              <a:rPr lang="en-US" sz="2000" dirty="0">
                <a:solidFill>
                  <a:srgbClr val="009900"/>
                </a:solidFill>
              </a:rPr>
              <a:t>1</a:t>
            </a:r>
            <a:r>
              <a:rPr lang="en-US" sz="2000" dirty="0">
                <a:solidFill>
                  <a:schemeClr val="tx1"/>
                </a:solidFill>
              </a:rPr>
              <a:t> ping or </a:t>
            </a:r>
            <a:r>
              <a:rPr lang="en-US" sz="2000" dirty="0">
                <a:solidFill>
                  <a:srgbClr val="009900"/>
                </a:solidFill>
              </a:rPr>
              <a:t>10</a:t>
            </a:r>
            <a:r>
              <a:rPr lang="en-US" sz="2000" dirty="0">
                <a:solidFill>
                  <a:schemeClr val="tx1"/>
                </a:solidFill>
              </a:rPr>
              <a:t> or …?</a:t>
            </a:r>
            <a:endParaRPr lang="en-US" sz="2000" dirty="0">
              <a:solidFill>
                <a:srgbClr val="009900"/>
              </a:solidFill>
            </a:endParaRPr>
          </a:p>
          <a:p>
            <a:pPr>
              <a:lnSpc>
                <a:spcPct val="80000"/>
              </a:lnSpc>
            </a:pPr>
            <a:r>
              <a:rPr lang="en-US" sz="2400" dirty="0"/>
              <a:t>How to pick the best server for you, your friend in California, </a:t>
            </a:r>
            <a:r>
              <a:rPr lang="en-US" sz="2400" i="1" dirty="0"/>
              <a:t>and</a:t>
            </a:r>
            <a:r>
              <a:rPr lang="en-US" sz="2400" dirty="0"/>
              <a:t> your friend in Florida?</a:t>
            </a:r>
          </a:p>
          <a:p>
            <a:pPr lvl="1">
              <a:lnSpc>
                <a:spcPct val="80000"/>
              </a:lnSpc>
            </a:pPr>
            <a:r>
              <a:rPr lang="en-US" sz="2000" dirty="0"/>
              <a:t>Lowest average </a:t>
            </a:r>
            <a:r>
              <a:rPr lang="en-US" sz="2000" dirty="0">
                <a:solidFill>
                  <a:srgbClr val="009900"/>
                </a:solidFill>
              </a:rPr>
              <a:t>ping</a:t>
            </a:r>
            <a:r>
              <a:rPr lang="en-US" sz="2000" dirty="0"/>
              <a:t>?  Fairest </a:t>
            </a:r>
            <a:r>
              <a:rPr lang="en-US" sz="2000" dirty="0">
                <a:solidFill>
                  <a:srgbClr val="009900"/>
                </a:solidFill>
              </a:rPr>
              <a:t>ping</a:t>
            </a:r>
            <a:r>
              <a:rPr lang="en-US" sz="2000" dirty="0"/>
              <a:t>?  Use </a:t>
            </a:r>
            <a:r>
              <a:rPr lang="en-US" sz="2000" dirty="0">
                <a:solidFill>
                  <a:srgbClr val="009900"/>
                </a:solidFill>
              </a:rPr>
              <a:t>ping</a:t>
            </a:r>
            <a:r>
              <a:rPr lang="en-US" sz="2000" dirty="0"/>
              <a:t> to handicap?</a:t>
            </a:r>
          </a:p>
          <a:p>
            <a:pPr>
              <a:lnSpc>
                <a:spcPct val="80000"/>
              </a:lnSpc>
            </a:pPr>
            <a:r>
              <a:rPr lang="en-US" sz="2600" dirty="0">
                <a:solidFill>
                  <a:srgbClr val="009900"/>
                </a:solidFill>
              </a:rPr>
              <a:t>Goal</a:t>
            </a:r>
            <a:r>
              <a:rPr lang="en-US" sz="2600" dirty="0"/>
              <a:t>: Better game server selection</a:t>
            </a:r>
          </a:p>
          <a:p>
            <a:pPr>
              <a:lnSpc>
                <a:spcPct val="80000"/>
              </a:lnSpc>
            </a:pPr>
            <a:r>
              <a:rPr lang="en-US" sz="2400" dirty="0">
                <a:solidFill>
                  <a:srgbClr val="009900"/>
                </a:solidFill>
              </a:rPr>
              <a:t>Methodology</a:t>
            </a:r>
            <a:r>
              <a:rPr lang="en-US" sz="2400" dirty="0"/>
              <a:t>:</a:t>
            </a:r>
          </a:p>
          <a:p>
            <a:pPr lvl="1">
              <a:lnSpc>
                <a:spcPct val="80000"/>
              </a:lnSpc>
            </a:pPr>
            <a:r>
              <a:rPr lang="en-US" sz="2000" dirty="0"/>
              <a:t>Build/Modify custom software to gather ping data</a:t>
            </a:r>
          </a:p>
          <a:p>
            <a:pPr lvl="1">
              <a:lnSpc>
                <a:spcPct val="80000"/>
              </a:lnSpc>
            </a:pPr>
            <a:r>
              <a:rPr lang="en-US" sz="2000" dirty="0"/>
              <a:t>Run experiments on real/emulated Internet</a:t>
            </a:r>
          </a:p>
          <a:p>
            <a:pPr lvl="1">
              <a:lnSpc>
                <a:spcPct val="80000"/>
              </a:lnSpc>
            </a:pPr>
            <a:r>
              <a:rPr lang="en-US" sz="2000" dirty="0"/>
              <a:t>Incorporate into server browser</a:t>
            </a:r>
          </a:p>
          <a:p>
            <a:pPr>
              <a:lnSpc>
                <a:spcPct val="80000"/>
              </a:lnSpc>
            </a:pPr>
            <a:r>
              <a:rPr lang="en-US" sz="2400" dirty="0">
                <a:solidFill>
                  <a:srgbClr val="009900"/>
                </a:solidFill>
              </a:rPr>
              <a:t>Students</a:t>
            </a:r>
            <a:r>
              <a:rPr lang="en-US" sz="2400" dirty="0"/>
              <a:t>: </a:t>
            </a:r>
          </a:p>
          <a:p>
            <a:pPr lvl="1">
              <a:lnSpc>
                <a:spcPct val="80000"/>
              </a:lnSpc>
            </a:pPr>
            <a:r>
              <a:rPr lang="en-US" sz="2000" dirty="0"/>
              <a:t>2-3 tech</a:t>
            </a:r>
          </a:p>
        </p:txBody>
      </p:sp>
      <p:sp>
        <p:nvSpPr>
          <p:cNvPr id="4"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5"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7</a:t>
            </a:fld>
            <a:endParaRPr lang="en-US" dirty="0"/>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477000" y="4799263"/>
            <a:ext cx="2667000" cy="2058737"/>
          </a:xfrm>
          <a:prstGeom prst="rect">
            <a:avLst/>
          </a:prstGeom>
          <a:noFill/>
          <a:ln w="9525">
            <a:noFill/>
            <a:miter lim="800000"/>
            <a:headEnd/>
            <a:tailEnd/>
          </a:ln>
        </p:spPr>
      </p:pic>
      <p:sp>
        <p:nvSpPr>
          <p:cNvPr id="287746" name="Rectangle 2"/>
          <p:cNvSpPr>
            <a:spLocks noGrp="1" noChangeArrowheads="1"/>
          </p:cNvSpPr>
          <p:nvPr>
            <p:ph type="title"/>
          </p:nvPr>
        </p:nvSpPr>
        <p:spPr>
          <a:xfrm>
            <a:off x="685800" y="304800"/>
            <a:ext cx="7772400" cy="1143000"/>
          </a:xfrm>
        </p:spPr>
        <p:txBody>
          <a:bodyPr/>
          <a:lstStyle/>
          <a:p>
            <a:r>
              <a:rPr lang="en-US" dirty="0"/>
              <a:t>Games on Thin Clients</a:t>
            </a:r>
          </a:p>
        </p:txBody>
      </p:sp>
      <p:sp>
        <p:nvSpPr>
          <p:cNvPr id="287747" name="Rectangle 3"/>
          <p:cNvSpPr>
            <a:spLocks noGrp="1" noChangeArrowheads="1"/>
          </p:cNvSpPr>
          <p:nvPr>
            <p:ph type="body" idx="1"/>
          </p:nvPr>
        </p:nvSpPr>
        <p:spPr>
          <a:xfrm>
            <a:off x="685800" y="1524000"/>
            <a:ext cx="7772400" cy="4267200"/>
          </a:xfrm>
        </p:spPr>
        <p:txBody>
          <a:bodyPr/>
          <a:lstStyle/>
          <a:p>
            <a:pPr>
              <a:lnSpc>
                <a:spcPct val="90000"/>
              </a:lnSpc>
            </a:pPr>
            <a:r>
              <a:rPr lang="en-US" sz="2400" dirty="0"/>
              <a:t>Have beefy server send game to lesser client </a:t>
            </a:r>
          </a:p>
          <a:p>
            <a:pPr lvl="1">
              <a:lnSpc>
                <a:spcPct val="90000"/>
              </a:lnSpc>
            </a:pPr>
            <a:r>
              <a:rPr lang="en-US" sz="2200" dirty="0"/>
              <a:t>Mobile phone, PDA, Sony PSP (remote play)</a:t>
            </a:r>
          </a:p>
          <a:p>
            <a:pPr>
              <a:lnSpc>
                <a:spcPct val="90000"/>
              </a:lnSpc>
            </a:pPr>
            <a:r>
              <a:rPr lang="en-US" sz="2400" dirty="0"/>
              <a:t>Best way to use bandwidth </a:t>
            </a:r>
            <a:r>
              <a:rPr lang="en-US" sz="2400" i="1" dirty="0"/>
              <a:t>with low latency?</a:t>
            </a:r>
            <a:endParaRPr lang="en-US" sz="2400" dirty="0"/>
          </a:p>
          <a:p>
            <a:pPr>
              <a:lnSpc>
                <a:spcPct val="90000"/>
              </a:lnSpc>
            </a:pPr>
            <a:r>
              <a:rPr lang="en-US" sz="2400" dirty="0">
                <a:solidFill>
                  <a:srgbClr val="009900"/>
                </a:solidFill>
              </a:rPr>
              <a:t>Goal</a:t>
            </a:r>
            <a:r>
              <a:rPr lang="en-US" sz="2400" dirty="0"/>
              <a:t>: Measure thin client performance for games, propose improvements, implement and evaluate</a:t>
            </a:r>
          </a:p>
          <a:p>
            <a:pPr>
              <a:lnSpc>
                <a:spcPct val="90000"/>
              </a:lnSpc>
            </a:pPr>
            <a:r>
              <a:rPr lang="en-US" sz="2400" dirty="0">
                <a:solidFill>
                  <a:srgbClr val="009900"/>
                </a:solidFill>
              </a:rPr>
              <a:t>Methodology</a:t>
            </a:r>
            <a:r>
              <a:rPr lang="en-US" sz="2400" dirty="0"/>
              <a:t>:</a:t>
            </a:r>
          </a:p>
          <a:p>
            <a:pPr lvl="1">
              <a:lnSpc>
                <a:spcPct val="90000"/>
              </a:lnSpc>
            </a:pPr>
            <a:r>
              <a:rPr lang="en-US" sz="2200" dirty="0"/>
              <a:t>Determine “streaming” game environment</a:t>
            </a:r>
          </a:p>
          <a:p>
            <a:pPr lvl="1">
              <a:lnSpc>
                <a:spcPct val="90000"/>
              </a:lnSpc>
            </a:pPr>
            <a:r>
              <a:rPr lang="en-US" sz="2200" dirty="0"/>
              <a:t>Performance evaluation of thin clients (Sony, RDP, X, VNC …)</a:t>
            </a:r>
          </a:p>
          <a:p>
            <a:pPr lvl="1">
              <a:lnSpc>
                <a:spcPct val="90000"/>
              </a:lnSpc>
            </a:pPr>
            <a:r>
              <a:rPr lang="en-US" sz="2200" dirty="0"/>
              <a:t>Run experiments</a:t>
            </a:r>
          </a:p>
          <a:p>
            <a:pPr lvl="1">
              <a:lnSpc>
                <a:spcPct val="90000"/>
              </a:lnSpc>
            </a:pPr>
            <a:r>
              <a:rPr lang="en-US" sz="2200" dirty="0"/>
              <a:t>Feedback to drive innovation</a:t>
            </a:r>
          </a:p>
          <a:p>
            <a:pPr>
              <a:lnSpc>
                <a:spcPct val="90000"/>
              </a:lnSpc>
            </a:pPr>
            <a:r>
              <a:rPr lang="en-US" sz="2400" dirty="0">
                <a:solidFill>
                  <a:srgbClr val="009900"/>
                </a:solidFill>
              </a:rPr>
              <a:t>Students</a:t>
            </a:r>
            <a:r>
              <a:rPr lang="en-US" sz="2400" dirty="0"/>
              <a:t>: </a:t>
            </a:r>
          </a:p>
          <a:p>
            <a:pPr lvl="1">
              <a:lnSpc>
                <a:spcPct val="90000"/>
              </a:lnSpc>
            </a:pPr>
            <a:r>
              <a:rPr lang="en-US" sz="2200" dirty="0"/>
              <a:t>2-3 tech</a:t>
            </a:r>
          </a:p>
        </p:txBody>
      </p:sp>
      <p:sp>
        <p:nvSpPr>
          <p:cNvPr id="5" name="Footer Placeholder 3"/>
          <p:cNvSpPr>
            <a:spLocks noGrp="1"/>
          </p:cNvSpPr>
          <p:nvPr>
            <p:ph type="ftr" sz="quarter" idx="11"/>
          </p:nvPr>
        </p:nvSpPr>
        <p:spPr>
          <a:xfrm>
            <a:off x="685800" y="6477000"/>
            <a:ext cx="3352800" cy="228600"/>
          </a:xfrm>
        </p:spPr>
        <p:txBody>
          <a:bodyPr/>
          <a:lstStyle/>
          <a:p>
            <a:r>
              <a:rPr lang="en-US" dirty="0" smtClean="0"/>
              <a:t>MQP Projects</a:t>
            </a:r>
            <a:endParaRPr lang="en-US" dirty="0"/>
          </a:p>
        </p:txBody>
      </p:sp>
      <p:sp>
        <p:nvSpPr>
          <p:cNvPr id="6" name="Slide Number Placeholder 4"/>
          <p:cNvSpPr>
            <a:spLocks noGrp="1"/>
          </p:cNvSpPr>
          <p:nvPr>
            <p:ph type="sldNum" sz="quarter" idx="12"/>
          </p:nvPr>
        </p:nvSpPr>
        <p:spPr>
          <a:xfrm>
            <a:off x="3619500" y="6477000"/>
            <a:ext cx="1905000" cy="228600"/>
          </a:xfrm>
        </p:spPr>
        <p:txBody>
          <a:bodyPr/>
          <a:lstStyle/>
          <a:p>
            <a:fld id="{E3929AB0-B2D1-428A-8A95-8806D0312871}" type="slidenum">
              <a:rPr lang="en-US" smtClean="0"/>
              <a:pPr/>
              <a:t>8</a:t>
            </a:fld>
            <a:endParaRPr lang="en-US" dirty="0"/>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0" y="152400"/>
            <a:ext cx="7772400" cy="1143000"/>
          </a:xfrm>
        </p:spPr>
        <p:txBody>
          <a:bodyPr/>
          <a:lstStyle/>
          <a:p>
            <a:r>
              <a:rPr lang="en-US" dirty="0"/>
              <a:t>Streaming Media in the Home</a:t>
            </a:r>
          </a:p>
        </p:txBody>
      </p:sp>
      <p:sp>
        <p:nvSpPr>
          <p:cNvPr id="281603" name="Rectangle 3"/>
          <p:cNvSpPr>
            <a:spLocks noGrp="1" noChangeArrowheads="1"/>
          </p:cNvSpPr>
          <p:nvPr>
            <p:ph type="body" idx="1"/>
          </p:nvPr>
        </p:nvSpPr>
        <p:spPr>
          <a:xfrm>
            <a:off x="685800" y="1295400"/>
            <a:ext cx="7772400" cy="4267200"/>
          </a:xfrm>
        </p:spPr>
        <p:txBody>
          <a:bodyPr/>
          <a:lstStyle/>
          <a:p>
            <a:pPr>
              <a:lnSpc>
                <a:spcPct val="80000"/>
              </a:lnSpc>
            </a:pPr>
            <a:r>
              <a:rPr lang="en-US" sz="2400" dirty="0"/>
              <a:t>Many options to stream media in the home</a:t>
            </a:r>
          </a:p>
          <a:p>
            <a:pPr lvl="1">
              <a:lnSpc>
                <a:spcPct val="80000"/>
              </a:lnSpc>
            </a:pPr>
            <a:r>
              <a:rPr lang="en-US" sz="2000" dirty="0"/>
              <a:t>PCs (Orb)</a:t>
            </a:r>
          </a:p>
          <a:p>
            <a:pPr lvl="1">
              <a:lnSpc>
                <a:spcPct val="80000"/>
              </a:lnSpc>
            </a:pPr>
            <a:r>
              <a:rPr lang="en-US" sz="2000" dirty="0"/>
              <a:t>Game consoles (Sony PS3, Xbox 360)</a:t>
            </a:r>
          </a:p>
          <a:p>
            <a:pPr lvl="1">
              <a:lnSpc>
                <a:spcPct val="80000"/>
              </a:lnSpc>
            </a:pPr>
            <a:r>
              <a:rPr lang="en-US" sz="2000" dirty="0" err="1"/>
              <a:t>Slingbox</a:t>
            </a:r>
            <a:r>
              <a:rPr lang="en-US" sz="2000" dirty="0"/>
              <a:t>, </a:t>
            </a:r>
            <a:r>
              <a:rPr lang="en-US" sz="2000" dirty="0" err="1"/>
              <a:t>LocationFree</a:t>
            </a:r>
            <a:r>
              <a:rPr lang="en-US" sz="2000" dirty="0"/>
              <a:t>, Apple T.V.</a:t>
            </a:r>
          </a:p>
          <a:p>
            <a:pPr>
              <a:lnSpc>
                <a:spcPct val="80000"/>
              </a:lnSpc>
            </a:pPr>
            <a:r>
              <a:rPr lang="en-US" sz="2400" dirty="0"/>
              <a:t>Much of it now wireless (802.11),  which affects performance</a:t>
            </a:r>
          </a:p>
          <a:p>
            <a:pPr lvl="1">
              <a:lnSpc>
                <a:spcPct val="80000"/>
              </a:lnSpc>
            </a:pPr>
            <a:r>
              <a:rPr lang="en-US" sz="2000" dirty="0"/>
              <a:t>Loss rate, signal strength, other clients…</a:t>
            </a:r>
          </a:p>
          <a:p>
            <a:pPr lvl="1">
              <a:lnSpc>
                <a:spcPct val="80000"/>
              </a:lnSpc>
            </a:pPr>
            <a:r>
              <a:rPr lang="en-US" sz="2000" dirty="0"/>
              <a:t>Determines “</a:t>
            </a:r>
            <a:r>
              <a:rPr lang="en-US" sz="2000" dirty="0">
                <a:solidFill>
                  <a:srgbClr val="009900"/>
                </a:solidFill>
              </a:rPr>
              <a:t>best</a:t>
            </a:r>
            <a:r>
              <a:rPr lang="en-US" sz="2000" dirty="0"/>
              <a:t>” streaming rate for video</a:t>
            </a:r>
          </a:p>
          <a:p>
            <a:pPr>
              <a:lnSpc>
                <a:spcPct val="80000"/>
              </a:lnSpc>
            </a:pPr>
            <a:r>
              <a:rPr lang="en-US" sz="2400" dirty="0">
                <a:solidFill>
                  <a:srgbClr val="009900"/>
                </a:solidFill>
              </a:rPr>
              <a:t>Goal</a:t>
            </a:r>
            <a:r>
              <a:rPr lang="en-US" sz="2400" dirty="0"/>
              <a:t>: characterize performance (network and application) for home streaming devices</a:t>
            </a:r>
          </a:p>
          <a:p>
            <a:pPr>
              <a:lnSpc>
                <a:spcPct val="80000"/>
              </a:lnSpc>
            </a:pPr>
            <a:r>
              <a:rPr lang="en-US" sz="2400" dirty="0">
                <a:solidFill>
                  <a:srgbClr val="009900"/>
                </a:solidFill>
              </a:rPr>
              <a:t>Methodology:</a:t>
            </a:r>
            <a:r>
              <a:rPr lang="en-US" sz="2400" dirty="0"/>
              <a:t> </a:t>
            </a:r>
          </a:p>
          <a:p>
            <a:pPr lvl="1">
              <a:lnSpc>
                <a:spcPct val="80000"/>
              </a:lnSpc>
            </a:pPr>
            <a:r>
              <a:rPr lang="en-US" sz="2000" dirty="0"/>
              <a:t>Setup laboratory (hardware, software)</a:t>
            </a:r>
          </a:p>
          <a:p>
            <a:pPr lvl="1">
              <a:lnSpc>
                <a:spcPct val="80000"/>
              </a:lnSpc>
            </a:pPr>
            <a:r>
              <a:rPr lang="en-US" sz="2000" dirty="0"/>
              <a:t>Design experimental parameters</a:t>
            </a:r>
          </a:p>
          <a:p>
            <a:pPr lvl="1">
              <a:lnSpc>
                <a:spcPct val="80000"/>
              </a:lnSpc>
            </a:pPr>
            <a:r>
              <a:rPr lang="en-US" sz="2000" dirty="0"/>
              <a:t>Measure  and analyze data</a:t>
            </a:r>
          </a:p>
          <a:p>
            <a:pPr lvl="1">
              <a:lnSpc>
                <a:spcPct val="80000"/>
              </a:lnSpc>
            </a:pPr>
            <a:r>
              <a:rPr lang="en-US" sz="1800" dirty="0"/>
              <a:t>Propose and build better streaming devices</a:t>
            </a:r>
          </a:p>
          <a:p>
            <a:pPr>
              <a:lnSpc>
                <a:spcPct val="80000"/>
              </a:lnSpc>
            </a:pPr>
            <a:r>
              <a:rPr lang="en-US" sz="2400" dirty="0">
                <a:solidFill>
                  <a:srgbClr val="009900"/>
                </a:solidFill>
              </a:rPr>
              <a:t>Students</a:t>
            </a:r>
            <a:r>
              <a:rPr lang="en-US" sz="2400" dirty="0"/>
              <a:t>: </a:t>
            </a:r>
          </a:p>
          <a:p>
            <a:pPr lvl="1">
              <a:lnSpc>
                <a:spcPct val="80000"/>
              </a:lnSpc>
            </a:pPr>
            <a:r>
              <a:rPr lang="en-US" sz="2400" dirty="0"/>
              <a:t>2-3 tech</a:t>
            </a:r>
          </a:p>
          <a:p>
            <a:pPr lvl="1">
              <a:lnSpc>
                <a:spcPct val="80000"/>
              </a:lnSpc>
            </a:pPr>
            <a:endParaRPr lang="en-US" sz="2000" dirty="0"/>
          </a:p>
        </p:txBody>
      </p:sp>
      <p:grpSp>
        <p:nvGrpSpPr>
          <p:cNvPr id="5" name="Group 68"/>
          <p:cNvGrpSpPr>
            <a:grpSpLocks/>
          </p:cNvGrpSpPr>
          <p:nvPr/>
        </p:nvGrpSpPr>
        <p:grpSpPr bwMode="auto">
          <a:xfrm>
            <a:off x="6705600" y="4572000"/>
            <a:ext cx="2057400" cy="1733550"/>
            <a:chOff x="4368" y="1392"/>
            <a:chExt cx="1296" cy="1092"/>
          </a:xfrm>
        </p:grpSpPr>
        <p:pic>
          <p:nvPicPr>
            <p:cNvPr id="6" name="Picture 67"/>
            <p:cNvPicPr>
              <a:picLocks noChangeAspect="1" noChangeArrowheads="1"/>
            </p:cNvPicPr>
            <p:nvPr/>
          </p:nvPicPr>
          <p:blipFill>
            <a:blip r:embed="rId2" cstate="print"/>
            <a:srcRect/>
            <a:stretch>
              <a:fillRect/>
            </a:stretch>
          </p:blipFill>
          <p:spPr bwMode="auto">
            <a:xfrm rot="1482145">
              <a:off x="5040" y="1392"/>
              <a:ext cx="624" cy="334"/>
            </a:xfrm>
            <a:prstGeom prst="rect">
              <a:avLst/>
            </a:prstGeom>
            <a:noFill/>
            <a:ln w="9525">
              <a:noFill/>
              <a:miter lim="800000"/>
              <a:headEnd/>
              <a:tailEnd/>
            </a:ln>
            <a:effectLst/>
          </p:spPr>
        </p:pic>
        <p:grpSp>
          <p:nvGrpSpPr>
            <p:cNvPr id="7" name="Group 48"/>
            <p:cNvGrpSpPr>
              <a:grpSpLocks/>
            </p:cNvGrpSpPr>
            <p:nvPr/>
          </p:nvGrpSpPr>
          <p:grpSpPr bwMode="auto">
            <a:xfrm rot="495152">
              <a:off x="4896" y="1728"/>
              <a:ext cx="480" cy="528"/>
              <a:chOff x="4464" y="1056"/>
              <a:chExt cx="1008" cy="982"/>
            </a:xfrm>
          </p:grpSpPr>
          <p:pic>
            <p:nvPicPr>
              <p:cNvPr id="10" name="Picture 49"/>
              <p:cNvPicPr>
                <a:picLocks noChangeAspect="1" noChangeArrowheads="1"/>
              </p:cNvPicPr>
              <p:nvPr/>
            </p:nvPicPr>
            <p:blipFill>
              <a:blip r:embed="rId3" cstate="print"/>
              <a:srcRect/>
              <a:stretch>
                <a:fillRect/>
              </a:stretch>
            </p:blipFill>
            <p:spPr bwMode="auto">
              <a:xfrm>
                <a:off x="4464" y="1056"/>
                <a:ext cx="1008" cy="982"/>
              </a:xfrm>
              <a:prstGeom prst="rect">
                <a:avLst/>
              </a:prstGeom>
              <a:noFill/>
              <a:ln w="9525">
                <a:solidFill>
                  <a:schemeClr val="bg1"/>
                </a:solidFill>
                <a:miter lim="800000"/>
                <a:headEnd/>
                <a:tailEnd/>
              </a:ln>
              <a:effectLst/>
            </p:spPr>
          </p:pic>
          <p:pic>
            <p:nvPicPr>
              <p:cNvPr id="11" name="Picture 50" descr="boomer-1199"/>
              <p:cNvPicPr>
                <a:picLocks noChangeAspect="1" noChangeArrowheads="1"/>
              </p:cNvPicPr>
              <p:nvPr/>
            </p:nvPicPr>
            <p:blipFill>
              <a:blip r:embed="rId4" cstate="print"/>
              <a:srcRect l="16779" t="21196" r="13914" b="11403"/>
              <a:stretch>
                <a:fillRect/>
              </a:stretch>
            </p:blipFill>
            <p:spPr bwMode="auto">
              <a:xfrm>
                <a:off x="4512" y="1296"/>
                <a:ext cx="912" cy="560"/>
              </a:xfrm>
              <a:prstGeom prst="rect">
                <a:avLst/>
              </a:prstGeom>
              <a:noFill/>
              <a:ln w="9525">
                <a:solidFill>
                  <a:schemeClr val="bg1"/>
                </a:solidFill>
                <a:miter lim="800000"/>
                <a:headEnd/>
                <a:tailEnd/>
              </a:ln>
            </p:spPr>
          </p:pic>
        </p:grpSp>
        <p:pic>
          <p:nvPicPr>
            <p:cNvPr id="8" name="Picture 65"/>
            <p:cNvPicPr>
              <a:picLocks noChangeAspect="1" noChangeArrowheads="1"/>
            </p:cNvPicPr>
            <p:nvPr/>
          </p:nvPicPr>
          <p:blipFill>
            <a:blip r:embed="rId5" cstate="print"/>
            <a:srcRect/>
            <a:stretch>
              <a:fillRect/>
            </a:stretch>
          </p:blipFill>
          <p:spPr bwMode="auto">
            <a:xfrm>
              <a:off x="4464" y="2016"/>
              <a:ext cx="624" cy="468"/>
            </a:xfrm>
            <a:prstGeom prst="rect">
              <a:avLst/>
            </a:prstGeom>
            <a:noFill/>
            <a:ln w="9525">
              <a:solidFill>
                <a:schemeClr val="bg1"/>
              </a:solidFill>
              <a:miter lim="800000"/>
              <a:headEnd/>
              <a:tailEnd/>
            </a:ln>
            <a:effectLst/>
          </p:spPr>
        </p:pic>
        <p:pic>
          <p:nvPicPr>
            <p:cNvPr id="9" name="Picture 66"/>
            <p:cNvPicPr>
              <a:picLocks noChangeAspect="1" noChangeArrowheads="1"/>
            </p:cNvPicPr>
            <p:nvPr/>
          </p:nvPicPr>
          <p:blipFill>
            <a:blip r:embed="rId6" cstate="print"/>
            <a:srcRect/>
            <a:stretch>
              <a:fillRect/>
            </a:stretch>
          </p:blipFill>
          <p:spPr bwMode="auto">
            <a:xfrm rot="-984514">
              <a:off x="4368" y="1536"/>
              <a:ext cx="654" cy="337"/>
            </a:xfrm>
            <a:prstGeom prst="rect">
              <a:avLst/>
            </a:prstGeom>
            <a:noFill/>
            <a:ln w="9525">
              <a:solidFill>
                <a:schemeClr val="bg1"/>
              </a:solidFill>
              <a:miter lim="800000"/>
              <a:headEnd/>
              <a:tailEnd/>
            </a:ln>
            <a:effectLst/>
          </p:spPr>
        </p:pic>
      </p:gr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C:\Office97\Templates\Presentation Designs\Dads Tie.pot</Template>
  <TotalTime>15206</TotalTime>
  <Words>604</Words>
  <Application>Microsoft Office PowerPoint</Application>
  <PresentationFormat>On-screen Show (4:3)</PresentationFormat>
  <Paragraphs>124</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Dads Tie</vt:lpstr>
      <vt:lpstr>Bitmap Image</vt:lpstr>
      <vt:lpstr>Mark Claypool’s MQP Projects</vt:lpstr>
      <vt:lpstr>Fire Escape!</vt:lpstr>
      <vt:lpstr>Empowerment</vt:lpstr>
      <vt:lpstr>Gameplay Programming on a Wii/DS</vt:lpstr>
      <vt:lpstr>Latency and Games</vt:lpstr>
      <vt:lpstr>Effects of Display Settings on Games</vt:lpstr>
      <vt:lpstr>Better Game Server Selection</vt:lpstr>
      <vt:lpstr>Games on Thin Clients</vt:lpstr>
      <vt:lpstr>Streaming Media in the Home</vt:lpstr>
      <vt:lpstr>Questions?</vt:lpstr>
    </vt:vector>
  </TitlesOfParts>
  <Company>WPI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MQP Projects</dc:title>
  <dc:creator>Claypool</dc:creator>
  <dc:description>Paolo Piselli, Mark Claypool and Jim Doyle.   
Relating Cognitive Models of Computer Games to User
Evaluations of Entertainment,  In Proceedings of the 4th ACM International Conference on the Foundations of Digital Games (FDG), Florida, USA, April 2009. Online at: http://www.cs.wpi.edu/~claypool/papers/game-fun/</dc:description>
  <cp:lastModifiedBy>Mark Claypool</cp:lastModifiedBy>
  <cp:revision>1057</cp:revision>
  <cp:lastPrinted>2000-04-28T00:56:10Z</cp:lastPrinted>
  <dcterms:created xsi:type="dcterms:W3CDTF">2000-04-27T03:15:31Z</dcterms:created>
  <dcterms:modified xsi:type="dcterms:W3CDTF">2010-03-18T11:49:25Z</dcterms:modified>
</cp:coreProperties>
</file>